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61" r:id="rId6"/>
    <p:sldId id="272" r:id="rId7"/>
    <p:sldId id="275" r:id="rId8"/>
    <p:sldId id="276" r:id="rId9"/>
    <p:sldId id="277" r:id="rId10"/>
    <p:sldId id="278" r:id="rId11"/>
    <p:sldId id="263" r:id="rId12"/>
    <p:sldId id="264" r:id="rId13"/>
    <p:sldId id="274"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59" d="100"/>
          <a:sy n="59" d="100"/>
        </p:scale>
        <p:origin x="78"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23091431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55DA38-6CB4-43C9-9182-EE68A9A96E8B}"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351594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93270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2454593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3874654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917725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4156103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62756-7E04-4BCA-8643-637D9B953C2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00150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79331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294398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5DA38-6CB4-43C9-9182-EE68A9A96E8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303041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55DA38-6CB4-43C9-9182-EE68A9A96E8B}"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338276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55DA38-6CB4-43C9-9182-EE68A9A96E8B}"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403101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55DA38-6CB4-43C9-9182-EE68A9A96E8B}"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62076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955DA38-6CB4-43C9-9182-EE68A9A96E8B}"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43573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55DA38-6CB4-43C9-9182-EE68A9A96E8B}"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350969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55DA38-6CB4-43C9-9182-EE68A9A96E8B}"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62756-7E04-4BCA-8643-637D9B953C23}" type="slidenum">
              <a:rPr lang="en-US" smtClean="0"/>
              <a:t>‹#›</a:t>
            </a:fld>
            <a:endParaRPr lang="en-US"/>
          </a:p>
        </p:txBody>
      </p:sp>
    </p:spTree>
    <p:extLst>
      <p:ext uri="{BB962C8B-B14F-4D97-AF65-F5344CB8AC3E}">
        <p14:creationId xmlns:p14="http://schemas.microsoft.com/office/powerpoint/2010/main" val="311612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55DA38-6CB4-43C9-9182-EE68A9A96E8B}" type="datetimeFigureOut">
              <a:rPr lang="en-US" smtClean="0"/>
              <a:t>4/3/2024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62756-7E04-4BCA-8643-637D9B953C23}" type="slidenum">
              <a:rPr lang="en-US" smtClean="0"/>
              <a:t>‹#›</a:t>
            </a:fld>
            <a:endParaRPr lang="en-US"/>
          </a:p>
        </p:txBody>
      </p:sp>
    </p:spTree>
    <p:extLst>
      <p:ext uri="{BB962C8B-B14F-4D97-AF65-F5344CB8AC3E}">
        <p14:creationId xmlns:p14="http://schemas.microsoft.com/office/powerpoint/2010/main" val="29551824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towardsdatascience.com/4-ways-of-question-answering-in-langchain-188c6707cc5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785359" y="4490357"/>
            <a:ext cx="10621282" cy="2024743"/>
          </a:xfrm>
        </p:spPr>
        <p:txBody>
          <a:bodyPr>
            <a:normAutofit fontScale="90000"/>
          </a:bodyPr>
          <a:lstStyle/>
          <a:p>
            <a:pPr marL="0" marR="0" algn="ctr">
              <a:lnSpc>
                <a:spcPct val="200000"/>
              </a:lnSpc>
              <a:spcBef>
                <a:spcPts val="0"/>
              </a:spcBef>
              <a:spcAft>
                <a:spcPts val="0"/>
              </a:spcAft>
            </a:pPr>
            <a:r>
              <a:rPr lang="en-US" sz="3100" b="1" dirty="0">
                <a:effectLst/>
                <a:latin typeface="Times New Roman" panose="02020603050405020304" pitchFamily="18" charset="0"/>
              </a:rPr>
              <a:t>EXPLORING THE BENEFITS OF MACHINE LEARNING FOR ENHANCING CUSTOMER SUPPORT IN BUSINESSES</a:t>
            </a:r>
            <a:br>
              <a:rPr lang="en-US" sz="3100" dirty="0">
                <a:effectLst/>
                <a:latin typeface="Times New Roman" panose="02020603050405020304" pitchFamily="18" charset="0"/>
              </a:rPr>
            </a:br>
            <a:r>
              <a:rPr lang="en-US" sz="3100" b="1" dirty="0">
                <a:effectLst/>
                <a:latin typeface="Times New Roman" panose="02020603050405020304" pitchFamily="18" charset="0"/>
              </a:rPr>
              <a:t>Oludayo Abiodun Adeoye</a:t>
            </a:r>
            <a:br>
              <a:rPr lang="en-US" sz="3100" dirty="0">
                <a:effectLst/>
                <a:latin typeface="Times New Roman" panose="02020603050405020304" pitchFamily="18" charset="0"/>
              </a:rPr>
            </a:br>
            <a:r>
              <a:rPr lang="en-US" sz="3100" b="1" dirty="0">
                <a:effectLst/>
                <a:latin typeface="Times New Roman" panose="02020603050405020304" pitchFamily="18" charset="0"/>
              </a:rPr>
              <a:t> </a:t>
            </a:r>
            <a:br>
              <a:rPr lang="en-US" sz="1800" dirty="0">
                <a:effectLst/>
                <a:latin typeface="Times New Roman" panose="02020603050405020304" pitchFamily="18" charset="0"/>
              </a:rPr>
            </a:br>
            <a:br>
              <a:rPr lang="en-US" sz="1800" dirty="0">
                <a:effectLst/>
                <a:latin typeface="Times New Roman" panose="02020603050405020304" pitchFamily="18" charset="0"/>
              </a:rPr>
            </a:br>
            <a:endParaRPr lang="en-US" sz="8000" dirty="0"/>
          </a:p>
        </p:txBody>
      </p:sp>
      <p:sp>
        <p:nvSpPr>
          <p:cNvPr id="6" name="TextBox 5">
            <a:extLst>
              <a:ext uri="{FF2B5EF4-FFF2-40B4-BE49-F238E27FC236}">
                <a16:creationId xmlns:a16="http://schemas.microsoft.com/office/drawing/2014/main" id="{CBD9B1C9-7E00-8DCD-0EAD-8A0B3743E002}"/>
              </a:ext>
            </a:extLst>
          </p:cNvPr>
          <p:cNvSpPr txBox="1"/>
          <p:nvPr/>
        </p:nvSpPr>
        <p:spPr>
          <a:xfrm>
            <a:off x="429986" y="4833256"/>
            <a:ext cx="11332028" cy="2062103"/>
          </a:xfrm>
          <a:prstGeom prst="rect">
            <a:avLst/>
          </a:prstGeom>
          <a:noFill/>
        </p:spPr>
        <p:txBody>
          <a:bodyPr wrap="square" rtlCol="0">
            <a:spAutoFit/>
          </a:bodyPr>
          <a:lstStyle/>
          <a:p>
            <a:r>
              <a:rPr lang="en-US" sz="3200" b="1" dirty="0">
                <a:effectLst/>
                <a:latin typeface="Times New Roman" panose="02020603050405020304" pitchFamily="18" charset="0"/>
              </a:rPr>
              <a:t>Study center: Tallinn</a:t>
            </a:r>
            <a:br>
              <a:rPr lang="en-US" sz="3200" dirty="0">
                <a:effectLst/>
                <a:latin typeface="Times New Roman" panose="02020603050405020304" pitchFamily="18" charset="0"/>
              </a:rPr>
            </a:br>
            <a:r>
              <a:rPr lang="en-US" sz="3200" b="1" dirty="0">
                <a:effectLst/>
                <a:latin typeface="Times New Roman" panose="02020603050405020304" pitchFamily="18" charset="0"/>
              </a:rPr>
              <a:t>Curriculum: Software Development and Entrepreneurship</a:t>
            </a:r>
            <a:br>
              <a:rPr lang="en-US" sz="3200" dirty="0">
                <a:effectLst/>
                <a:latin typeface="Times New Roman" panose="02020603050405020304" pitchFamily="18" charset="0"/>
              </a:rPr>
            </a:br>
            <a:r>
              <a:rPr lang="en-US" sz="3200" b="1" dirty="0">
                <a:effectLst/>
                <a:latin typeface="Times New Roman" panose="02020603050405020304" pitchFamily="18" charset="0"/>
              </a:rPr>
              <a:t>Supervisor: Inna Shvartsman</a:t>
            </a:r>
            <a:br>
              <a:rPr lang="en-US" sz="3200" dirty="0">
                <a:effectLst/>
                <a:latin typeface="Times New Roman" panose="02020603050405020304" pitchFamily="18" charset="0"/>
              </a:rPr>
            </a:br>
            <a:endParaRPr lang="en-US" sz="3200" dirty="0"/>
          </a:p>
        </p:txBody>
      </p:sp>
    </p:spTree>
    <p:extLst>
      <p:ext uri="{BB962C8B-B14F-4D97-AF65-F5344CB8AC3E}">
        <p14:creationId xmlns:p14="http://schemas.microsoft.com/office/powerpoint/2010/main" val="292321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645229" y="881743"/>
            <a:ext cx="8514896" cy="832757"/>
          </a:xfrm>
        </p:spPr>
        <p:txBody>
          <a:bodyPr>
            <a:normAutofit/>
          </a:bodyPr>
          <a:lstStyle/>
          <a:p>
            <a:pPr algn="ctr"/>
            <a:r>
              <a:rPr lang="en-US" sz="3600" b="1" dirty="0">
                <a:effectLst/>
                <a:latin typeface="Times New Roman" panose="02020603050405020304" pitchFamily="18" charset="0"/>
              </a:rPr>
              <a:t>SURVEY RESULTS</a:t>
            </a:r>
            <a:endParaRPr lang="en-US" sz="8000" dirty="0"/>
          </a:p>
        </p:txBody>
      </p:sp>
      <p:pic>
        <p:nvPicPr>
          <p:cNvPr id="3" name="Picture 2" descr="Forms response chart. Question title: Personalization:&#10;&#10;Do you appreciate personalized responses based on your specific query?&#10;. Number of responses: 16 responses.">
            <a:extLst>
              <a:ext uri="{FF2B5EF4-FFF2-40B4-BE49-F238E27FC236}">
                <a16:creationId xmlns:a16="http://schemas.microsoft.com/office/drawing/2014/main" id="{C3643DEC-FEDD-B3E0-FB79-A315DD9D27F2}"/>
              </a:ext>
            </a:extLst>
          </p:cNvPr>
          <p:cNvPicPr>
            <a:picLocks noChangeAspect="1"/>
          </p:cNvPicPr>
          <p:nvPr/>
        </p:nvPicPr>
        <p:blipFill>
          <a:blip r:embed="rId2"/>
          <a:stretch>
            <a:fillRect/>
          </a:stretch>
        </p:blipFill>
        <p:spPr>
          <a:xfrm>
            <a:off x="2876550" y="2488837"/>
            <a:ext cx="6438900" cy="3487420"/>
          </a:xfrm>
          <a:prstGeom prst="rect">
            <a:avLst/>
          </a:prstGeom>
          <a:noFill/>
          <a:ln>
            <a:noFill/>
          </a:ln>
        </p:spPr>
      </p:pic>
    </p:spTree>
    <p:extLst>
      <p:ext uri="{BB962C8B-B14F-4D97-AF65-F5344CB8AC3E}">
        <p14:creationId xmlns:p14="http://schemas.microsoft.com/office/powerpoint/2010/main" val="411099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188029" y="396029"/>
            <a:ext cx="8514896" cy="979714"/>
          </a:xfrm>
        </p:spPr>
        <p:txBody>
          <a:bodyPr>
            <a:normAutofit/>
          </a:bodyPr>
          <a:lstStyle/>
          <a:p>
            <a:pPr algn="ctr"/>
            <a:r>
              <a:rPr lang="en-US" sz="3600" b="1" dirty="0">
                <a:effectLst/>
                <a:latin typeface="Times New Roman" panose="02020603050405020304" pitchFamily="18" charset="0"/>
              </a:rPr>
              <a:t>App design</a:t>
            </a:r>
            <a:endParaRPr lang="en-US" sz="8000" dirty="0"/>
          </a:p>
        </p:txBody>
      </p:sp>
      <p:sp>
        <p:nvSpPr>
          <p:cNvPr id="5" name="Subtitle 4">
            <a:extLst>
              <a:ext uri="{FF2B5EF4-FFF2-40B4-BE49-F238E27FC236}">
                <a16:creationId xmlns:a16="http://schemas.microsoft.com/office/drawing/2014/main" id="{012525CB-AAD9-F230-6AC3-FCB83C57B4A1}"/>
              </a:ext>
            </a:extLst>
          </p:cNvPr>
          <p:cNvSpPr>
            <a:spLocks noGrp="1"/>
          </p:cNvSpPr>
          <p:nvPr>
            <p:ph type="subTitle" idx="1"/>
          </p:nvPr>
        </p:nvSpPr>
        <p:spPr/>
        <p:txBody>
          <a:bodyPr/>
          <a:lstStyle/>
          <a:p>
            <a:endParaRPr lang="en-US"/>
          </a:p>
        </p:txBody>
      </p:sp>
      <p:pic>
        <p:nvPicPr>
          <p:cNvPr id="6" name="Picture 5" descr="A diagram of a software application&#10;&#10;Description automatically generated with medium confidence">
            <a:extLst>
              <a:ext uri="{FF2B5EF4-FFF2-40B4-BE49-F238E27FC236}">
                <a16:creationId xmlns:a16="http://schemas.microsoft.com/office/drawing/2014/main" id="{DFEE544F-619D-74E6-D1FA-571D63929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45229" y="1586668"/>
            <a:ext cx="7052224" cy="4204532"/>
          </a:xfrm>
          <a:prstGeom prst="rect">
            <a:avLst/>
          </a:prstGeom>
          <a:noFill/>
          <a:ln>
            <a:noFill/>
          </a:ln>
        </p:spPr>
      </p:pic>
    </p:spTree>
    <p:extLst>
      <p:ext uri="{BB962C8B-B14F-4D97-AF65-F5344CB8AC3E}">
        <p14:creationId xmlns:p14="http://schemas.microsoft.com/office/powerpoint/2010/main" val="287408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645229" y="881743"/>
            <a:ext cx="8514896" cy="653143"/>
          </a:xfrm>
        </p:spPr>
        <p:txBody>
          <a:bodyPr>
            <a:normAutofit/>
          </a:bodyPr>
          <a:lstStyle/>
          <a:p>
            <a:pPr algn="ctr"/>
            <a:r>
              <a:rPr lang="en-US" sz="3600" b="1" dirty="0">
                <a:effectLst/>
                <a:latin typeface="Times New Roman" panose="02020603050405020304" pitchFamily="18" charset="0"/>
              </a:rPr>
              <a:t>App result</a:t>
            </a:r>
            <a:endParaRPr lang="en-US" sz="8000" dirty="0"/>
          </a:p>
        </p:txBody>
      </p:sp>
      <p:pic>
        <p:nvPicPr>
          <p:cNvPr id="2052" name="Picture 4">
            <a:extLst>
              <a:ext uri="{FF2B5EF4-FFF2-40B4-BE49-F238E27FC236}">
                <a16:creationId xmlns:a16="http://schemas.microsoft.com/office/drawing/2014/main" id="{B054570C-D494-D5E8-9236-E813B0CB8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229" y="1766207"/>
            <a:ext cx="74104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30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645229" y="881743"/>
            <a:ext cx="8514896" cy="653143"/>
          </a:xfrm>
        </p:spPr>
        <p:txBody>
          <a:bodyPr>
            <a:normAutofit/>
          </a:bodyPr>
          <a:lstStyle/>
          <a:p>
            <a:pPr algn="ctr"/>
            <a:r>
              <a:rPr lang="en-US" sz="3600" b="1" dirty="0">
                <a:effectLst/>
                <a:latin typeface="Times New Roman" panose="02020603050405020304" pitchFamily="18" charset="0"/>
              </a:rPr>
              <a:t>App result</a:t>
            </a:r>
            <a:endParaRPr lang="en-US" sz="8000" dirty="0"/>
          </a:p>
        </p:txBody>
      </p:sp>
      <p:pic>
        <p:nvPicPr>
          <p:cNvPr id="2052" name="Picture 4">
            <a:extLst>
              <a:ext uri="{FF2B5EF4-FFF2-40B4-BE49-F238E27FC236}">
                <a16:creationId xmlns:a16="http://schemas.microsoft.com/office/drawing/2014/main" id="{B054570C-D494-D5E8-9236-E813B0CB8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229" y="1766207"/>
            <a:ext cx="74104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82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041072" y="195943"/>
            <a:ext cx="8514896" cy="653143"/>
          </a:xfrm>
        </p:spPr>
        <p:txBody>
          <a:bodyPr>
            <a:normAutofit fontScale="90000"/>
          </a:bodyPr>
          <a:lstStyle/>
          <a:p>
            <a:pPr algn="ctr"/>
            <a:r>
              <a:rPr lang="en-GB" sz="4000" dirty="0"/>
              <a:t>References </a:t>
            </a:r>
            <a:endParaRPr lang="en-US" sz="8000" dirty="0"/>
          </a:p>
        </p:txBody>
      </p:sp>
      <p:sp>
        <p:nvSpPr>
          <p:cNvPr id="4" name="TextBox 3">
            <a:extLst>
              <a:ext uri="{FF2B5EF4-FFF2-40B4-BE49-F238E27FC236}">
                <a16:creationId xmlns:a16="http://schemas.microsoft.com/office/drawing/2014/main" id="{E4DC74A2-E82B-1962-F64E-2189F77BE23A}"/>
              </a:ext>
            </a:extLst>
          </p:cNvPr>
          <p:cNvSpPr txBox="1"/>
          <p:nvPr/>
        </p:nvSpPr>
        <p:spPr>
          <a:xfrm>
            <a:off x="506186" y="1436914"/>
            <a:ext cx="10417628" cy="3939540"/>
          </a:xfrm>
          <a:prstGeom prst="rect">
            <a:avLst/>
          </a:prstGeom>
          <a:noFill/>
        </p:spPr>
        <p:txBody>
          <a:bodyPr wrap="square" rtlCol="0">
            <a:spAutoFit/>
          </a:bodyPr>
          <a:lstStyle/>
          <a:p>
            <a:pPr marL="0" algn="just"/>
            <a:r>
              <a:rPr lang="en-US" sz="1800" dirty="0">
                <a:effectLst/>
                <a:latin typeface="Times New Roman" panose="02020603050405020304" pitchFamily="18" charset="0"/>
              </a:rPr>
              <a:t> Yang, S. (2023, April 8). 4 Ways of Question Answering in </a:t>
            </a:r>
            <a:r>
              <a:rPr lang="en-US" sz="1800" dirty="0" err="1">
                <a:effectLst/>
                <a:latin typeface="Times New Roman" panose="02020603050405020304" pitchFamily="18" charset="0"/>
              </a:rPr>
              <a:t>LangChain</a:t>
            </a:r>
            <a:r>
              <a:rPr lang="en-US" sz="1800" dirty="0">
                <a:effectLst/>
                <a:latin typeface="Times New Roman" panose="02020603050405020304" pitchFamily="18" charset="0"/>
              </a:rPr>
              <a:t>. Towards Data Science</a:t>
            </a:r>
          </a:p>
          <a:p>
            <a:pPr marL="0" algn="just"/>
            <a:r>
              <a:rPr lang="en-US" sz="1800" dirty="0">
                <a:effectLst/>
                <a:latin typeface="Times New Roman" panose="02020603050405020304" pitchFamily="18" charset="0"/>
              </a:rPr>
              <a:t>.</a:t>
            </a:r>
            <a:r>
              <a:rPr lang="en-US" sz="1800" u="sng" dirty="0">
                <a:solidFill>
                  <a:srgbClr val="C573D2"/>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sz="1800" u="sng" dirty="0">
                <a:effectLst/>
                <a:latin typeface="Times New Roman" panose="02020603050405020304" pitchFamily="18" charset="0"/>
                <a:hlinkClick r:id="rId2">
                  <a:extLst>
                    <a:ext uri="{A12FA001-AC4F-418D-AE19-62706E023703}">
                      <ahyp:hlinkClr xmlns:ahyp="http://schemas.microsoft.com/office/drawing/2018/hyperlinkcolor" val="tx"/>
                    </a:ext>
                  </a:extLst>
                </a:hlinkClick>
              </a:rPr>
              <a:t>://towardsdatascience.com/4-ways-of-question-answering-in-langchain-188c6707cc5a</a:t>
            </a:r>
            <a:endParaRPr lang="en-US" sz="1800" dirty="0">
              <a:effectLst/>
              <a:latin typeface="Times New Roman" panose="02020603050405020304" pitchFamily="18" charset="0"/>
            </a:endParaRPr>
          </a:p>
          <a:p>
            <a:pPr marL="0" marR="0" algn="just">
              <a:spcBef>
                <a:spcPts val="1200"/>
              </a:spcBef>
              <a:spcAft>
                <a:spcPts val="1200"/>
              </a:spcAft>
            </a:pPr>
            <a:r>
              <a:rPr lang="en-US" sz="1800" dirty="0" err="1">
                <a:effectLst/>
                <a:latin typeface="Times New Roman" panose="02020603050405020304" pitchFamily="18" charset="0"/>
              </a:rPr>
              <a:t>Brandtzæg</a:t>
            </a:r>
            <a:r>
              <a:rPr lang="en-US" sz="1800" dirty="0">
                <a:effectLst/>
                <a:latin typeface="Times New Roman" panose="02020603050405020304" pitchFamily="18" charset="0"/>
              </a:rPr>
              <a:t>, P. B., &amp; </a:t>
            </a:r>
            <a:r>
              <a:rPr lang="en-US" sz="1800" dirty="0" err="1">
                <a:effectLst/>
                <a:latin typeface="Times New Roman" panose="02020603050405020304" pitchFamily="18" charset="0"/>
              </a:rPr>
              <a:t>Følstad</a:t>
            </a:r>
            <a:r>
              <a:rPr lang="en-US" sz="1800" dirty="0">
                <a:effectLst/>
                <a:latin typeface="Times New Roman" panose="02020603050405020304" pitchFamily="18" charset="0"/>
              </a:rPr>
              <a:t>, A. (2017). Why People Use Chatbots. </a:t>
            </a:r>
            <a:r>
              <a:rPr lang="en-US" sz="1800" i="1" dirty="0">
                <a:effectLst/>
                <a:latin typeface="Times New Roman" panose="02020603050405020304" pitchFamily="18" charset="0"/>
              </a:rPr>
              <a:t>Lecture Notes in Computer Science</a:t>
            </a:r>
            <a:r>
              <a:rPr lang="en-US" sz="1800" dirty="0">
                <a:effectLst/>
                <a:latin typeface="Times New Roman" panose="02020603050405020304" pitchFamily="18" charset="0"/>
              </a:rPr>
              <a:t>. https://doi.org/10.1007/978-3-319- 70284-1_30</a:t>
            </a:r>
          </a:p>
          <a:p>
            <a:pPr marL="0" marR="0" algn="just">
              <a:spcBef>
                <a:spcPts val="1200"/>
              </a:spcBef>
              <a:spcAft>
                <a:spcPts val="1200"/>
              </a:spcAft>
            </a:pPr>
            <a:r>
              <a:rPr lang="en-US" sz="1800" dirty="0">
                <a:effectLst/>
                <a:latin typeface="Times New Roman" panose="02020603050405020304" pitchFamily="18" charset="0"/>
              </a:rPr>
              <a:t>Bittner, E., OesteReiss, S., &amp; </a:t>
            </a:r>
            <a:r>
              <a:rPr lang="en-US" sz="1800" dirty="0" err="1">
                <a:effectLst/>
                <a:latin typeface="Times New Roman" panose="02020603050405020304" pitchFamily="18" charset="0"/>
              </a:rPr>
              <a:t>Leimeister</a:t>
            </a:r>
            <a:r>
              <a:rPr lang="en-US" sz="1800" dirty="0">
                <a:effectLst/>
                <a:latin typeface="Times New Roman" panose="02020603050405020304" pitchFamily="18" charset="0"/>
              </a:rPr>
              <a:t>, J. (2019). Where is the Bot in our Team? Toward a Taxonomy of Design Option Combinations for Conversational Agents in Collaborative Work. </a:t>
            </a:r>
            <a:r>
              <a:rPr lang="en-US" sz="1800" i="1" dirty="0">
                <a:effectLst/>
                <a:latin typeface="Times New Roman" panose="02020603050405020304" pitchFamily="18" charset="0"/>
              </a:rPr>
              <a:t>HICSS</a:t>
            </a:r>
            <a:r>
              <a:rPr lang="en-US" sz="1800" dirty="0">
                <a:effectLst/>
                <a:latin typeface="Times New Roman" panose="02020603050405020304" pitchFamily="18" charset="0"/>
              </a:rPr>
              <a:t>. https://doi.org/10.24251/HICSS.201 9.035</a:t>
            </a:r>
          </a:p>
          <a:p>
            <a:pPr marL="0" marR="0" algn="just">
              <a:spcBef>
                <a:spcPts val="1200"/>
              </a:spcBef>
              <a:spcAft>
                <a:spcPts val="1200"/>
              </a:spcAft>
            </a:pPr>
            <a:r>
              <a:rPr lang="en-US" sz="1800" dirty="0">
                <a:effectLst/>
                <a:latin typeface="Times New Roman" panose="02020603050405020304" pitchFamily="18" charset="0"/>
              </a:rPr>
              <a:t>Hwang, S., Kim, B., &amp; Lee, K. (2019). A Data Driven Design Framework for Customer Service Chatbot. </a:t>
            </a:r>
            <a:r>
              <a:rPr lang="en-US" sz="1800" i="1" dirty="0">
                <a:effectLst/>
                <a:latin typeface="Times New Roman" panose="02020603050405020304" pitchFamily="18" charset="0"/>
              </a:rPr>
              <a:t>Lecture Notes in Computer Science</a:t>
            </a:r>
            <a:r>
              <a:rPr lang="en-US" sz="1800" dirty="0">
                <a:effectLst/>
                <a:latin typeface="Times New Roman" panose="02020603050405020304" pitchFamily="18" charset="0"/>
              </a:rPr>
              <a:t>. https://doi.org/10.1007/978-3-030- 23570-3_1</a:t>
            </a:r>
          </a:p>
          <a:p>
            <a:pPr marL="0" marR="0" algn="just">
              <a:spcBef>
                <a:spcPts val="1200"/>
              </a:spcBef>
              <a:spcAft>
                <a:spcPts val="1200"/>
              </a:spcAft>
            </a:pPr>
            <a:r>
              <a:rPr lang="en-US" sz="1800" dirty="0">
                <a:effectLst/>
                <a:latin typeface="Times New Roman" panose="02020603050405020304" pitchFamily="18" charset="0"/>
              </a:rPr>
              <a:t> </a:t>
            </a:r>
          </a:p>
        </p:txBody>
      </p:sp>
    </p:spTree>
    <p:extLst>
      <p:ext uri="{BB962C8B-B14F-4D97-AF65-F5344CB8AC3E}">
        <p14:creationId xmlns:p14="http://schemas.microsoft.com/office/powerpoint/2010/main" val="368720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645229" y="636814"/>
            <a:ext cx="8245928" cy="604157"/>
          </a:xfrm>
        </p:spPr>
        <p:txBody>
          <a:bodyPr>
            <a:noAutofit/>
          </a:bodyPr>
          <a:lstStyle/>
          <a:p>
            <a:pPr algn="ctr"/>
            <a:r>
              <a:rPr lang="en-US" sz="3600" dirty="0"/>
              <a:t>Research problem</a:t>
            </a:r>
          </a:p>
        </p:txBody>
      </p:sp>
      <p:sp>
        <p:nvSpPr>
          <p:cNvPr id="4" name="Title 1">
            <a:extLst>
              <a:ext uri="{FF2B5EF4-FFF2-40B4-BE49-F238E27FC236}">
                <a16:creationId xmlns:a16="http://schemas.microsoft.com/office/drawing/2014/main" id="{DC49F31D-9EBF-9541-965C-55235A2814E6}"/>
              </a:ext>
            </a:extLst>
          </p:cNvPr>
          <p:cNvSpPr txBox="1">
            <a:spLocks/>
          </p:cNvSpPr>
          <p:nvPr/>
        </p:nvSpPr>
        <p:spPr>
          <a:xfrm>
            <a:off x="1148443" y="3004458"/>
            <a:ext cx="10477500" cy="3037114"/>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lnSpc>
                <a:spcPct val="200000"/>
              </a:lnSpc>
              <a:spcBef>
                <a:spcPts val="1200"/>
              </a:spcBef>
              <a:spcAft>
                <a:spcPts val="1200"/>
              </a:spcAft>
            </a:pPr>
            <a:r>
              <a:rPr lang="en-US" sz="1600" dirty="0">
                <a:effectLst/>
                <a:latin typeface="Times New Roman" panose="02020603050405020304" pitchFamily="18" charset="0"/>
                <a:ea typeface="Arial" panose="020B0604020202020204" pitchFamily="34" charset="0"/>
              </a:rPr>
              <a:t>The growing customer service demands for efficiency, personalization, and cost-effectiveness are driving the use of Machine Learning (ML) chatbots (</a:t>
            </a:r>
            <a:r>
              <a:rPr lang="en-US" sz="1600" dirty="0" err="1">
                <a:effectLst/>
                <a:latin typeface="Times New Roman" panose="02020603050405020304" pitchFamily="18" charset="0"/>
                <a:ea typeface="Arial" panose="020B0604020202020204" pitchFamily="34" charset="0"/>
              </a:rPr>
              <a:t>Albadani</a:t>
            </a:r>
            <a:r>
              <a:rPr lang="en-US" sz="1600" dirty="0">
                <a:effectLst/>
                <a:latin typeface="Times New Roman" panose="02020603050405020304" pitchFamily="18" charset="0"/>
                <a:ea typeface="Arial" panose="020B0604020202020204" pitchFamily="34" charset="0"/>
              </a:rPr>
              <a:t> et. Al, While research shows promise in areas like increased efficiency and personalization (Hwang et al 2023) , knowledge gaps remain regarding integration with existing systems, user experience optimization, security, data privacy, and ethical considerations. Further research is needed to bridge these gaps and unlock the full potential of ML for improved customer service across industries.</a:t>
            </a:r>
            <a:endParaRPr lang="en-US" sz="1600" dirty="0">
              <a:effectLst/>
              <a:latin typeface="Times New Roman" panose="02020603050405020304" pitchFamily="18" charset="0"/>
            </a:endParaRPr>
          </a:p>
          <a:p>
            <a:pPr marL="0" marR="0">
              <a:spcBef>
                <a:spcPts val="0"/>
              </a:spcBef>
              <a:spcAft>
                <a:spcPts val="0"/>
              </a:spcAft>
            </a:pPr>
            <a:br>
              <a:rPr lang="en-US" sz="1800" dirty="0">
                <a:effectLst/>
                <a:latin typeface="Times New Roman" panose="02020603050405020304" pitchFamily="18" charset="0"/>
              </a:rPr>
            </a:br>
            <a:endParaRPr lang="en-US" sz="1800" dirty="0">
              <a:effectLst/>
              <a:latin typeface="Times New Roman" panose="02020603050405020304" pitchFamily="18" charset="0"/>
            </a:endParaRPr>
          </a:p>
          <a:p>
            <a:pPr algn="ctr"/>
            <a:endParaRPr lang="en-US" sz="700" dirty="0"/>
          </a:p>
        </p:txBody>
      </p:sp>
    </p:spTree>
    <p:extLst>
      <p:ext uri="{BB962C8B-B14F-4D97-AF65-F5344CB8AC3E}">
        <p14:creationId xmlns:p14="http://schemas.microsoft.com/office/powerpoint/2010/main" val="153003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645229" y="636814"/>
            <a:ext cx="8245928" cy="604157"/>
          </a:xfrm>
        </p:spPr>
        <p:txBody>
          <a:bodyPr>
            <a:noAutofit/>
          </a:bodyPr>
          <a:lstStyle/>
          <a:p>
            <a:pPr marL="0" marR="0" algn="ctr">
              <a:spcBef>
                <a:spcPts val="0"/>
              </a:spcBef>
              <a:spcAft>
                <a:spcPts val="0"/>
              </a:spcAft>
            </a:pPr>
            <a:r>
              <a:rPr lang="en-US" sz="2400" b="1" dirty="0">
                <a:effectLst/>
                <a:latin typeface="Times New Roman" panose="02020603050405020304" pitchFamily="18" charset="0"/>
              </a:rPr>
              <a:t>Short theoretical overview</a:t>
            </a:r>
            <a:endParaRPr lang="en-US" sz="2400" dirty="0">
              <a:effectLst/>
              <a:latin typeface="Times New Roman" panose="02020603050405020304" pitchFamily="18" charset="0"/>
            </a:endParaRPr>
          </a:p>
        </p:txBody>
      </p:sp>
      <p:sp>
        <p:nvSpPr>
          <p:cNvPr id="4" name="Title 1">
            <a:extLst>
              <a:ext uri="{FF2B5EF4-FFF2-40B4-BE49-F238E27FC236}">
                <a16:creationId xmlns:a16="http://schemas.microsoft.com/office/drawing/2014/main" id="{DC49F31D-9EBF-9541-965C-55235A2814E6}"/>
              </a:ext>
            </a:extLst>
          </p:cNvPr>
          <p:cNvSpPr txBox="1">
            <a:spLocks/>
          </p:cNvSpPr>
          <p:nvPr/>
        </p:nvSpPr>
        <p:spPr>
          <a:xfrm>
            <a:off x="707571" y="2612572"/>
            <a:ext cx="10477500" cy="3037114"/>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l">
              <a:lnSpc>
                <a:spcPct val="200000"/>
              </a:lnSpc>
              <a:spcBef>
                <a:spcPts val="0"/>
              </a:spcBef>
              <a:spcAft>
                <a:spcPts val="1200"/>
              </a:spcAft>
            </a:pPr>
            <a:r>
              <a:rPr lang="en-US" sz="1800" dirty="0">
                <a:effectLst/>
                <a:latin typeface="Times New Roman" panose="02020603050405020304" pitchFamily="18" charset="0"/>
                <a:ea typeface="Arial" panose="020B0604020202020204" pitchFamily="34" charset="0"/>
              </a:rPr>
              <a:t>This system builds a conversational AI chatbot that can answer questions based on information from uploaded PDFs. It uses various tools: (Yang, 2023)</a:t>
            </a:r>
            <a:endParaRPr lang="en-US" sz="1800" dirty="0">
              <a:effectLst/>
              <a:latin typeface="Times New Roman" panose="02020603050405020304" pitchFamily="18" charset="0"/>
            </a:endParaRPr>
          </a:p>
          <a:p>
            <a:pPr marL="342900" marR="0" lvl="0" indent="-342900" algn="l">
              <a:lnSpc>
                <a:spcPct val="200000"/>
              </a:lnSpc>
              <a:spcBef>
                <a:spcPts val="300"/>
              </a:spcBef>
              <a:spcAft>
                <a:spcPts val="0"/>
              </a:spcAft>
              <a:buClr>
                <a:srgbClr val="1F1F1F"/>
              </a:buClr>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To extract text from PDFs.</a:t>
            </a:r>
            <a:endParaRPr lang="en-US" sz="1800" dirty="0">
              <a:effectLst/>
              <a:latin typeface="Times New Roman" panose="02020603050405020304" pitchFamily="18" charset="0"/>
            </a:endParaRPr>
          </a:p>
          <a:p>
            <a:pPr marL="342900" marR="0" lvl="0" indent="-342900" algn="l">
              <a:lnSpc>
                <a:spcPct val="200000"/>
              </a:lnSpc>
              <a:spcBef>
                <a:spcPts val="0"/>
              </a:spcBef>
              <a:spcAft>
                <a:spcPts val="0"/>
              </a:spcAft>
              <a:buClr>
                <a:srgbClr val="1F1F1F"/>
              </a:buClr>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To convert text to numerical representations for efficient searching.</a:t>
            </a:r>
            <a:endParaRPr lang="en-US" sz="1800" dirty="0">
              <a:effectLst/>
              <a:latin typeface="Times New Roman" panose="02020603050405020304" pitchFamily="18" charset="0"/>
            </a:endParaRPr>
          </a:p>
          <a:p>
            <a:pPr marL="342900" marR="0" lvl="0" indent="-342900" algn="l">
              <a:lnSpc>
                <a:spcPct val="200000"/>
              </a:lnSpc>
              <a:spcBef>
                <a:spcPts val="0"/>
              </a:spcBef>
              <a:spcAft>
                <a:spcPts val="0"/>
              </a:spcAft>
              <a:buClr>
                <a:srgbClr val="1F1F1F"/>
              </a:buClr>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To search the knowledge base built from PDFs.</a:t>
            </a:r>
            <a:endParaRPr lang="en-US" sz="1800" dirty="0">
              <a:effectLst/>
              <a:latin typeface="Times New Roman" panose="02020603050405020304" pitchFamily="18" charset="0"/>
            </a:endParaRPr>
          </a:p>
          <a:p>
            <a:pPr marL="0" marR="0" algn="l">
              <a:spcBef>
                <a:spcPts val="0"/>
              </a:spcBef>
              <a:spcAft>
                <a:spcPts val="0"/>
              </a:spcAft>
            </a:pPr>
            <a:r>
              <a:rPr lang="en-US" sz="1800" dirty="0">
                <a:effectLst/>
                <a:latin typeface="Times New Roman" panose="02020603050405020304" pitchFamily="18" charset="0"/>
                <a:ea typeface="Arial" panose="020B0604020202020204" pitchFamily="34" charset="0"/>
              </a:rPr>
              <a:t>To generate responses to user queries using the retrieved information</a:t>
            </a:r>
            <a:br>
              <a:rPr lang="en-US" sz="1800" dirty="0">
                <a:effectLst/>
                <a:latin typeface="Times New Roman" panose="02020603050405020304" pitchFamily="18" charset="0"/>
              </a:rPr>
            </a:br>
            <a:endParaRPr lang="en-US" sz="1800" dirty="0">
              <a:effectLst/>
              <a:latin typeface="Times New Roman" panose="02020603050405020304" pitchFamily="18" charset="0"/>
            </a:endParaRPr>
          </a:p>
        </p:txBody>
      </p:sp>
    </p:spTree>
    <p:extLst>
      <p:ext uri="{BB962C8B-B14F-4D97-AF65-F5344CB8AC3E}">
        <p14:creationId xmlns:p14="http://schemas.microsoft.com/office/powerpoint/2010/main" val="318891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1077686" y="707572"/>
            <a:ext cx="8514896" cy="718457"/>
          </a:xfrm>
        </p:spPr>
        <p:txBody>
          <a:bodyPr>
            <a:normAutofit/>
          </a:bodyPr>
          <a:lstStyle/>
          <a:p>
            <a:pPr algn="ctr"/>
            <a:r>
              <a:rPr lang="en-US" sz="3600" b="1" dirty="0">
                <a:effectLst/>
                <a:latin typeface="Times New Roman" panose="02020603050405020304" pitchFamily="18" charset="0"/>
              </a:rPr>
              <a:t>oBJECTIVE</a:t>
            </a:r>
            <a:endParaRPr lang="en-US" sz="8000" dirty="0"/>
          </a:p>
        </p:txBody>
      </p:sp>
      <p:sp>
        <p:nvSpPr>
          <p:cNvPr id="3" name="Subtitle 2">
            <a:extLst>
              <a:ext uri="{FF2B5EF4-FFF2-40B4-BE49-F238E27FC236}">
                <a16:creationId xmlns:a16="http://schemas.microsoft.com/office/drawing/2014/main" id="{8F6AF982-2C53-599B-D75B-5C9EDF9EEBBA}"/>
              </a:ext>
            </a:extLst>
          </p:cNvPr>
          <p:cNvSpPr>
            <a:spLocks noGrp="1"/>
          </p:cNvSpPr>
          <p:nvPr>
            <p:ph type="subTitle" idx="1"/>
          </p:nvPr>
        </p:nvSpPr>
        <p:spPr>
          <a:xfrm>
            <a:off x="587829" y="2171700"/>
            <a:ext cx="10572296" cy="4245429"/>
          </a:xfrm>
        </p:spPr>
        <p:txBody>
          <a:bodyPr>
            <a:normAutofit/>
          </a:bodyPr>
          <a:lstStyle/>
          <a:p>
            <a:pPr marL="0" marR="0" algn="just">
              <a:lnSpc>
                <a:spcPct val="200000"/>
              </a:lnSpc>
              <a:spcBef>
                <a:spcPts val="0"/>
              </a:spcBef>
              <a:spcAft>
                <a:spcPts val="0"/>
              </a:spcAft>
            </a:pPr>
            <a:r>
              <a:rPr lang="en-US" dirty="0">
                <a:effectLst/>
                <a:latin typeface="Times New Roman" panose="02020603050405020304" pitchFamily="18" charset="0"/>
              </a:rPr>
              <a:t>The author aims to:</a:t>
            </a:r>
            <a:endParaRPr lang="en-US" sz="1600" dirty="0">
              <a:latin typeface="Times New Roman" panose="02020603050405020304" pitchFamily="18" charset="0"/>
            </a:endParaRPr>
          </a:p>
          <a:p>
            <a:pPr marL="342900" marR="0" indent="-342900" algn="just">
              <a:lnSpc>
                <a:spcPct val="20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Arial" panose="020B0604020202020204" pitchFamily="34" charset="0"/>
              </a:rPr>
              <a:t>Evaluate chatbot effectiveness for improved user experience in stock apps.</a:t>
            </a:r>
            <a:endParaRPr lang="en-US" sz="1600" dirty="0">
              <a:latin typeface="Times New Roman" panose="02020603050405020304" pitchFamily="18" charset="0"/>
            </a:endParaRPr>
          </a:p>
          <a:p>
            <a:pPr marL="342900" marR="0" indent="-342900" algn="just">
              <a:lnSpc>
                <a:spcPct val="20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Arial" panose="020B0604020202020204" pitchFamily="34" charset="0"/>
              </a:rPr>
              <a:t>Compare user satisfaction and efficiency between chatbots and FAQs for: Customer support Onboarding</a:t>
            </a:r>
            <a:endParaRPr lang="en-US" sz="1600" dirty="0">
              <a:latin typeface="Times New Roman" panose="02020603050405020304" pitchFamily="18" charset="0"/>
            </a:endParaRPr>
          </a:p>
          <a:p>
            <a:pPr marL="342900" marR="0" indent="-342900" algn="just">
              <a:lnSpc>
                <a:spcPct val="20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Arial" panose="020B0604020202020204" pitchFamily="34" charset="0"/>
              </a:rPr>
              <a:t>Explore chatbot feasibility and user experience for answering questions from uploaded documents.</a:t>
            </a:r>
            <a:endParaRPr lang="en-US" sz="1600" dirty="0">
              <a:effectLst/>
              <a:latin typeface="Times New Roman" panose="02020603050405020304" pitchFamily="18" charset="0"/>
            </a:endParaRPr>
          </a:p>
          <a:p>
            <a:endParaRPr lang="en-US" sz="1600" dirty="0"/>
          </a:p>
        </p:txBody>
      </p:sp>
    </p:spTree>
    <p:extLst>
      <p:ext uri="{BB962C8B-B14F-4D97-AF65-F5344CB8AC3E}">
        <p14:creationId xmlns:p14="http://schemas.microsoft.com/office/powerpoint/2010/main" val="169159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1518558" y="781050"/>
            <a:ext cx="8514896" cy="571500"/>
          </a:xfrm>
        </p:spPr>
        <p:txBody>
          <a:bodyPr>
            <a:normAutofit fontScale="90000"/>
          </a:bodyPr>
          <a:lstStyle/>
          <a:p>
            <a:pPr algn="ctr"/>
            <a:r>
              <a:rPr lang="en-US" sz="3600" b="1" dirty="0">
                <a:effectLst/>
                <a:latin typeface="Times New Roman" panose="02020603050405020304" pitchFamily="18" charset="0"/>
              </a:rPr>
              <a:t>mETHODOLOGY</a:t>
            </a:r>
            <a:endParaRPr lang="en-US" sz="8000" dirty="0"/>
          </a:p>
        </p:txBody>
      </p:sp>
      <p:sp>
        <p:nvSpPr>
          <p:cNvPr id="3" name="Subtitle 2">
            <a:extLst>
              <a:ext uri="{FF2B5EF4-FFF2-40B4-BE49-F238E27FC236}">
                <a16:creationId xmlns:a16="http://schemas.microsoft.com/office/drawing/2014/main" id="{8F6AF982-2C53-599B-D75B-5C9EDF9EEBBA}"/>
              </a:ext>
            </a:extLst>
          </p:cNvPr>
          <p:cNvSpPr>
            <a:spLocks noGrp="1"/>
          </p:cNvSpPr>
          <p:nvPr>
            <p:ph type="subTitle" idx="1"/>
          </p:nvPr>
        </p:nvSpPr>
        <p:spPr>
          <a:xfrm>
            <a:off x="783771" y="1926772"/>
            <a:ext cx="10376354" cy="3864428"/>
          </a:xfrm>
        </p:spPr>
        <p:txBody>
          <a:bodyPr>
            <a:normAutofit/>
          </a:bodyPr>
          <a:lstStyle/>
          <a:p>
            <a:pPr marL="457200" lvl="0" indent="-317500" algn="l" rtl="0">
              <a:lnSpc>
                <a:spcPct val="150000"/>
              </a:lnSpc>
              <a:spcBef>
                <a:spcPts val="0"/>
              </a:spcBef>
              <a:spcAft>
                <a:spcPts val="0"/>
              </a:spcAft>
              <a:buSzPts val="1400"/>
              <a:buFont typeface="Montserrat" panose="00000500000000000000"/>
              <a:buChar char="●"/>
            </a:pPr>
            <a:r>
              <a:rPr lang="en-US" sz="1800" dirty="0">
                <a:latin typeface="Times New Roman" panose="02020603050405020304" pitchFamily="18" charset="0"/>
                <a:ea typeface="Montserrat" panose="00000500000000000000"/>
                <a:cs typeface="Times New Roman" panose="02020603050405020304" pitchFamily="18" charset="0"/>
                <a:sym typeface="Montserrat" panose="00000500000000000000"/>
              </a:rPr>
              <a:t>A comprehensive literature review.</a:t>
            </a:r>
          </a:p>
          <a:p>
            <a:pPr marL="457200" lvl="0" indent="-317500" algn="l" rtl="0">
              <a:lnSpc>
                <a:spcPct val="150000"/>
              </a:lnSpc>
              <a:spcBef>
                <a:spcPts val="1000"/>
              </a:spcBef>
              <a:spcAft>
                <a:spcPts val="0"/>
              </a:spcAft>
              <a:buSzPts val="1400"/>
              <a:buFont typeface="Montserrat" panose="00000500000000000000"/>
              <a:buChar char="●"/>
            </a:pPr>
            <a:r>
              <a:rPr lang="en-US" sz="1800" dirty="0">
                <a:latin typeface="Times New Roman" panose="02020603050405020304" pitchFamily="18" charset="0"/>
                <a:ea typeface="Montserrat" panose="00000500000000000000"/>
                <a:cs typeface="Times New Roman" panose="02020603050405020304" pitchFamily="18" charset="0"/>
                <a:sym typeface="Montserrat" panose="00000500000000000000"/>
              </a:rPr>
              <a:t>Empirical study part: data collection and its analysis from survey and interviews.</a:t>
            </a:r>
          </a:p>
          <a:p>
            <a:pPr marL="457200" lvl="0" indent="-317500" algn="l" rtl="0">
              <a:lnSpc>
                <a:spcPct val="150000"/>
              </a:lnSpc>
              <a:spcBef>
                <a:spcPts val="1000"/>
              </a:spcBef>
              <a:spcAft>
                <a:spcPts val="0"/>
              </a:spcAft>
              <a:buSzPts val="1400"/>
              <a:buFont typeface="Montserrat" panose="00000500000000000000"/>
              <a:buChar char="●"/>
            </a:pPr>
            <a:r>
              <a:rPr lang="en-US" sz="1800" dirty="0">
                <a:latin typeface="Times New Roman" panose="02020603050405020304" pitchFamily="18" charset="0"/>
                <a:ea typeface="Montserrat" panose="00000500000000000000"/>
                <a:cs typeface="Times New Roman" panose="02020603050405020304" pitchFamily="18" charset="0"/>
                <a:sym typeface="Montserrat" panose="00000500000000000000"/>
              </a:rPr>
              <a:t>Choosing the appropriate technology, tools and patterns for developing the application.</a:t>
            </a:r>
          </a:p>
          <a:p>
            <a:pPr marL="457200" lvl="0" indent="-317500" algn="l" rtl="0">
              <a:lnSpc>
                <a:spcPct val="150000"/>
              </a:lnSpc>
              <a:spcBef>
                <a:spcPts val="1000"/>
              </a:spcBef>
              <a:spcAft>
                <a:spcPts val="0"/>
              </a:spcAft>
              <a:buSzPts val="1400"/>
              <a:buFont typeface="Montserrat" panose="00000500000000000000"/>
              <a:buChar char="●"/>
            </a:pPr>
            <a:r>
              <a:rPr lang="en-US" sz="1800" dirty="0">
                <a:latin typeface="Times New Roman" panose="02020603050405020304" pitchFamily="18" charset="0"/>
                <a:ea typeface="Montserrat" panose="00000500000000000000"/>
                <a:cs typeface="Times New Roman" panose="02020603050405020304" pitchFamily="18" charset="0"/>
                <a:sym typeface="Montserrat" panose="00000500000000000000"/>
              </a:rPr>
              <a:t>A Dining application prototype development and  testing.</a:t>
            </a:r>
          </a:p>
          <a:p>
            <a:pPr marL="457200" lvl="0" indent="-317500" algn="l" rtl="0">
              <a:lnSpc>
                <a:spcPct val="150000"/>
              </a:lnSpc>
              <a:spcBef>
                <a:spcPts val="1000"/>
              </a:spcBef>
              <a:spcAft>
                <a:spcPts val="1000"/>
              </a:spcAft>
              <a:buSzPts val="1400"/>
              <a:buFont typeface="Montserrat" panose="00000500000000000000"/>
              <a:buChar char="●"/>
            </a:pPr>
            <a:r>
              <a:rPr lang="en-US" sz="1800" dirty="0">
                <a:latin typeface="Times New Roman" panose="02020603050405020304" pitchFamily="18" charset="0"/>
                <a:ea typeface="Montserrat" panose="00000500000000000000"/>
                <a:cs typeface="Times New Roman" panose="02020603050405020304" pitchFamily="18" charset="0"/>
                <a:sym typeface="Montserrat" panose="00000500000000000000"/>
              </a:rPr>
              <a:t>Analysis of the result</a:t>
            </a:r>
            <a:endParaRPr lang="en-US" dirty="0"/>
          </a:p>
        </p:txBody>
      </p:sp>
    </p:spTree>
    <p:extLst>
      <p:ext uri="{BB962C8B-B14F-4D97-AF65-F5344CB8AC3E}">
        <p14:creationId xmlns:p14="http://schemas.microsoft.com/office/powerpoint/2010/main" val="242800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645229" y="881743"/>
            <a:ext cx="8514896" cy="832757"/>
          </a:xfrm>
        </p:spPr>
        <p:txBody>
          <a:bodyPr>
            <a:normAutofit/>
          </a:bodyPr>
          <a:lstStyle/>
          <a:p>
            <a:pPr algn="ctr"/>
            <a:r>
              <a:rPr lang="en-US" sz="3600" b="1" dirty="0">
                <a:effectLst/>
                <a:latin typeface="Times New Roman" panose="02020603050405020304" pitchFamily="18" charset="0"/>
              </a:rPr>
              <a:t>SURVEY RESULTS</a:t>
            </a:r>
            <a:endParaRPr lang="en-US" sz="8000" dirty="0"/>
          </a:p>
        </p:txBody>
      </p:sp>
      <p:pic>
        <p:nvPicPr>
          <p:cNvPr id="6" name="image1.png" descr="A pie chart with different colored circles&#10;&#10;Description automatically generated">
            <a:extLst>
              <a:ext uri="{FF2B5EF4-FFF2-40B4-BE49-F238E27FC236}">
                <a16:creationId xmlns:a16="http://schemas.microsoft.com/office/drawing/2014/main" id="{CCBFEB34-33FF-B341-2DB8-480406B33D67}"/>
              </a:ext>
            </a:extLst>
          </p:cNvPr>
          <p:cNvPicPr preferRelativeResize="0"/>
          <p:nvPr/>
        </p:nvPicPr>
        <p:blipFill>
          <a:blip r:embed="rId2">
            <a:extLst>
              <a:ext uri="{28A0092B-C50C-407E-A947-70E740481C1C}">
                <a14:useLocalDpi xmlns:a14="http://schemas.microsoft.com/office/drawing/2010/main" val="0"/>
              </a:ext>
            </a:extLst>
          </a:blip>
          <a:srcRect/>
          <a:stretch>
            <a:fillRect/>
          </a:stretch>
        </p:blipFill>
        <p:spPr>
          <a:xfrm>
            <a:off x="2961640" y="2217692"/>
            <a:ext cx="6268720" cy="3758565"/>
          </a:xfrm>
          <a:prstGeom prst="rect">
            <a:avLst/>
          </a:prstGeom>
        </p:spPr>
      </p:pic>
    </p:spTree>
    <p:extLst>
      <p:ext uri="{BB962C8B-B14F-4D97-AF65-F5344CB8AC3E}">
        <p14:creationId xmlns:p14="http://schemas.microsoft.com/office/powerpoint/2010/main" val="271893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645229" y="881743"/>
            <a:ext cx="8514896" cy="832757"/>
          </a:xfrm>
        </p:spPr>
        <p:txBody>
          <a:bodyPr>
            <a:normAutofit/>
          </a:bodyPr>
          <a:lstStyle/>
          <a:p>
            <a:pPr algn="ctr"/>
            <a:r>
              <a:rPr lang="en-US" sz="3600" b="1" dirty="0">
                <a:effectLst/>
                <a:latin typeface="Times New Roman" panose="02020603050405020304" pitchFamily="18" charset="0"/>
              </a:rPr>
              <a:t>SURVEY RESULTS</a:t>
            </a:r>
            <a:endParaRPr lang="en-US" sz="8000" dirty="0"/>
          </a:p>
        </p:txBody>
      </p:sp>
      <p:pic>
        <p:nvPicPr>
          <p:cNvPr id="3" name="Picture 2" descr="Forms response chart. Question title: Availability:&#10;&#10;Which platform is available 24/7 for assistance?&#10;. Number of responses: 15 responses.">
            <a:extLst>
              <a:ext uri="{FF2B5EF4-FFF2-40B4-BE49-F238E27FC236}">
                <a16:creationId xmlns:a16="http://schemas.microsoft.com/office/drawing/2014/main" id="{AFF35004-BF1D-8620-FF61-64A061CD8436}"/>
              </a:ext>
            </a:extLst>
          </p:cNvPr>
          <p:cNvPicPr>
            <a:picLocks noChangeAspect="1"/>
          </p:cNvPicPr>
          <p:nvPr/>
        </p:nvPicPr>
        <p:blipFill>
          <a:blip r:embed="rId2"/>
          <a:stretch>
            <a:fillRect/>
          </a:stretch>
        </p:blipFill>
        <p:spPr>
          <a:xfrm>
            <a:off x="2060575" y="1967230"/>
            <a:ext cx="8070850" cy="2923540"/>
          </a:xfrm>
          <a:prstGeom prst="rect">
            <a:avLst/>
          </a:prstGeom>
          <a:noFill/>
          <a:ln>
            <a:noFill/>
          </a:ln>
        </p:spPr>
      </p:pic>
    </p:spTree>
    <p:extLst>
      <p:ext uri="{BB962C8B-B14F-4D97-AF65-F5344CB8AC3E}">
        <p14:creationId xmlns:p14="http://schemas.microsoft.com/office/powerpoint/2010/main" val="106039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645229" y="881743"/>
            <a:ext cx="8514896" cy="832757"/>
          </a:xfrm>
        </p:spPr>
        <p:txBody>
          <a:bodyPr>
            <a:normAutofit/>
          </a:bodyPr>
          <a:lstStyle/>
          <a:p>
            <a:pPr algn="ctr"/>
            <a:r>
              <a:rPr lang="en-US" sz="3600" b="1" dirty="0">
                <a:effectLst/>
                <a:latin typeface="Times New Roman" panose="02020603050405020304" pitchFamily="18" charset="0"/>
              </a:rPr>
              <a:t>SURVEY RESULTS</a:t>
            </a:r>
            <a:endParaRPr lang="en-US" sz="8000" dirty="0"/>
          </a:p>
        </p:txBody>
      </p:sp>
      <p:pic>
        <p:nvPicPr>
          <p:cNvPr id="3" name="Picture 2" descr="Forms response chart. Question title: Which option do you find more user-friendly?&#10;. Number of responses: 16 responses.">
            <a:extLst>
              <a:ext uri="{FF2B5EF4-FFF2-40B4-BE49-F238E27FC236}">
                <a16:creationId xmlns:a16="http://schemas.microsoft.com/office/drawing/2014/main" id="{B992E037-FBDD-E2F6-A49C-280307AAB0C8}"/>
              </a:ext>
            </a:extLst>
          </p:cNvPr>
          <p:cNvPicPr>
            <a:picLocks noChangeAspect="1"/>
          </p:cNvPicPr>
          <p:nvPr/>
        </p:nvPicPr>
        <p:blipFill>
          <a:blip r:embed="rId2"/>
          <a:stretch>
            <a:fillRect/>
          </a:stretch>
        </p:blipFill>
        <p:spPr>
          <a:xfrm>
            <a:off x="3121025" y="2214495"/>
            <a:ext cx="5949950" cy="3391535"/>
          </a:xfrm>
          <a:prstGeom prst="rect">
            <a:avLst/>
          </a:prstGeom>
          <a:noFill/>
          <a:ln>
            <a:noFill/>
          </a:ln>
        </p:spPr>
      </p:pic>
    </p:spTree>
    <p:extLst>
      <p:ext uri="{BB962C8B-B14F-4D97-AF65-F5344CB8AC3E}">
        <p14:creationId xmlns:p14="http://schemas.microsoft.com/office/powerpoint/2010/main" val="344201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15-451B-59D5-616B-BEAC91AFF7E5}"/>
              </a:ext>
            </a:extLst>
          </p:cNvPr>
          <p:cNvSpPr>
            <a:spLocks noGrp="1"/>
          </p:cNvSpPr>
          <p:nvPr>
            <p:ph type="ctrTitle"/>
          </p:nvPr>
        </p:nvSpPr>
        <p:spPr>
          <a:xfrm>
            <a:off x="2645229" y="881743"/>
            <a:ext cx="8514896" cy="832757"/>
          </a:xfrm>
        </p:spPr>
        <p:txBody>
          <a:bodyPr>
            <a:normAutofit/>
          </a:bodyPr>
          <a:lstStyle/>
          <a:p>
            <a:pPr algn="ctr"/>
            <a:r>
              <a:rPr lang="en-US" sz="3600" b="1" dirty="0">
                <a:effectLst/>
                <a:latin typeface="Times New Roman" panose="02020603050405020304" pitchFamily="18" charset="0"/>
              </a:rPr>
              <a:t>SURVEY RESULTS</a:t>
            </a:r>
            <a:endParaRPr lang="en-US" sz="8000" dirty="0"/>
          </a:p>
        </p:txBody>
      </p:sp>
      <p:pic>
        <p:nvPicPr>
          <p:cNvPr id="3" name="Picture 2" descr="Forms response chart. Question title: Response Accuracy:&#10;&#10;Which platform provides more accurate answers?&#10;. Number of responses: 16 responses.">
            <a:extLst>
              <a:ext uri="{FF2B5EF4-FFF2-40B4-BE49-F238E27FC236}">
                <a16:creationId xmlns:a16="http://schemas.microsoft.com/office/drawing/2014/main" id="{A569C4D0-E104-66E5-0629-52EBD4637080}"/>
              </a:ext>
            </a:extLst>
          </p:cNvPr>
          <p:cNvPicPr>
            <a:picLocks noChangeAspect="1"/>
          </p:cNvPicPr>
          <p:nvPr/>
        </p:nvPicPr>
        <p:blipFill>
          <a:blip r:embed="rId2"/>
          <a:stretch>
            <a:fillRect/>
          </a:stretch>
        </p:blipFill>
        <p:spPr>
          <a:xfrm>
            <a:off x="1669649" y="2139698"/>
            <a:ext cx="8227060" cy="3444875"/>
          </a:xfrm>
          <a:prstGeom prst="rect">
            <a:avLst/>
          </a:prstGeom>
          <a:noFill/>
          <a:ln>
            <a:noFill/>
          </a:ln>
        </p:spPr>
      </p:pic>
    </p:spTree>
    <p:extLst>
      <p:ext uri="{BB962C8B-B14F-4D97-AF65-F5344CB8AC3E}">
        <p14:creationId xmlns:p14="http://schemas.microsoft.com/office/powerpoint/2010/main" val="296380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38</TotalTime>
  <Words>460</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Montserrat</vt:lpstr>
      <vt:lpstr>Times New Roman</vt:lpstr>
      <vt:lpstr>Celestial</vt:lpstr>
      <vt:lpstr>EXPLORING THE BENEFITS OF MACHINE LEARNING FOR ENHANCING CUSTOMER SUPPORT IN BUSINESSES Oludayo Abiodun Adeoye    </vt:lpstr>
      <vt:lpstr>Research problem</vt:lpstr>
      <vt:lpstr>Short theoretical overview</vt:lpstr>
      <vt:lpstr>oBJECTIVE</vt:lpstr>
      <vt:lpstr>mETHODOLOGY</vt:lpstr>
      <vt:lpstr>SURVEY RESULTS</vt:lpstr>
      <vt:lpstr>SURVEY RESULTS</vt:lpstr>
      <vt:lpstr>SURVEY RESULTS</vt:lpstr>
      <vt:lpstr>SURVEY RESULTS</vt:lpstr>
      <vt:lpstr>SURVEY RESULTS</vt:lpstr>
      <vt:lpstr>App design</vt:lpstr>
      <vt:lpstr>App result</vt:lpstr>
      <vt:lpstr>App result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BENEFITS OF MACHINE LEARNING FOR ENHANCING CUSTOMER SUPPORT IN BUSINESSES Oludayo Abiodun Adeoye    </dc:title>
  <dc:creator>Oludayo Abiodun Adeoye</dc:creator>
  <cp:lastModifiedBy>Oludayo Abiodun Adeoye</cp:lastModifiedBy>
  <cp:revision>1</cp:revision>
  <dcterms:created xsi:type="dcterms:W3CDTF">2024-04-03T06:38:58Z</dcterms:created>
  <dcterms:modified xsi:type="dcterms:W3CDTF">2024-04-03T07:17:13Z</dcterms:modified>
</cp:coreProperties>
</file>