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418" r:id="rId4"/>
    <p:sldId id="426" r:id="rId5"/>
    <p:sldId id="427" r:id="rId6"/>
    <p:sldId id="428" r:id="rId7"/>
    <p:sldId id="429" r:id="rId8"/>
    <p:sldId id="424" r:id="rId9"/>
    <p:sldId id="270" r:id="rId1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112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07" Type="http://schemas.openxmlformats.org/officeDocument/2006/relationships/viewProps" Target="viewProps.xml"/><Relationship Id="rId11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1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57925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362603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803360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60215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Ambientes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Colaborativos</a:t>
            </a:r>
            <a:r>
              <a:rPr lang="en-US" sz="4000" b="1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AWS</a:t>
            </a:r>
            <a:endParaRPr sz="4000" b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67CF48D-DB52-1A9F-DDE1-CFD2CBA2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55" y="1265848"/>
            <a:ext cx="2118063" cy="126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bô doméstico PNG clipart | PNG Mart">
            <a:extLst>
              <a:ext uri="{FF2B5EF4-FFF2-40B4-BE49-F238E27FC236}">
                <a16:creationId xmlns:a16="http://schemas.microsoft.com/office/drawing/2014/main" id="{2D91BE1B-9873-67F8-E36E-07760E7B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51" y="452554"/>
            <a:ext cx="4836326" cy="272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398026" y="23388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855708" y="2898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sp>
        <p:nvSpPr>
          <p:cNvPr id="11" name="Google Shape;58;p2">
            <a:extLst>
              <a:ext uri="{FF2B5EF4-FFF2-40B4-BE49-F238E27FC236}">
                <a16:creationId xmlns:a16="http://schemas.microsoft.com/office/drawing/2014/main" id="{7EC83A3F-E84C-B300-EA32-27194B36DE50}"/>
              </a:ext>
            </a:extLst>
          </p:cNvPr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Ambientes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Colaborativos</a:t>
            </a:r>
            <a:r>
              <a:rPr lang="en-US" sz="4000" b="1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para ML</a:t>
            </a:r>
            <a:endParaRPr sz="4000" b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Picture 4" descr="Robô doméstico PNG clipart | PNG Mart">
            <a:extLst>
              <a:ext uri="{FF2B5EF4-FFF2-40B4-BE49-F238E27FC236}">
                <a16:creationId xmlns:a16="http://schemas.microsoft.com/office/drawing/2014/main" id="{283FF673-733C-DFDC-502C-2822B988C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849" y="940417"/>
            <a:ext cx="4836326" cy="272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1A05D12-2565-3BE7-E75A-3299ACA5A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498" y="2188894"/>
            <a:ext cx="784405" cy="46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b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 </a:t>
            </a:r>
            <a:r>
              <a:rPr lang="pt-BR" sz="1600" b="1" i="0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Amazon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Web Services (AWS) 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é a plataforma de nuvem mais adotada e mais abrangente do mundo, oferecendo mais de 200 serviços completos de datacenters em todo o mundo. Milhões de clientes, incluindo as startups de crescimento mais rápido, grandes empresas e os maiores órgãos governamentais, estão usando a AWS para reduzirem seus custos, ficarem mais ágeis e inovarem mais rapidamente.</a:t>
            </a: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23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23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81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AWS?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9235AE6-B00B-4163-B16C-715A8E37C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868" y="3180541"/>
            <a:ext cx="2359378" cy="141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obô doméstico PNG clipart | PNG Mart">
            <a:extLst>
              <a:ext uri="{FF2B5EF4-FFF2-40B4-BE49-F238E27FC236}">
                <a16:creationId xmlns:a16="http://schemas.microsoft.com/office/drawing/2014/main" id="{22DA842B-6B4F-766A-14BD-D4BED384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6617" y="2417114"/>
            <a:ext cx="4836326" cy="272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A1880781-F843-006F-5125-78439A25C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590" y="2704454"/>
            <a:ext cx="1935300" cy="19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1800" b="0" i="0" dirty="0">
                <a:solidFill>
                  <a:srgbClr val="4D5156"/>
                </a:solidFill>
                <a:effectLst/>
                <a:latin typeface="Arial Narrow" panose="020B0606020202030204" pitchFamily="34" charset="0"/>
              </a:rPr>
              <a:t>A AWS oferece o conjunto mais amplo e aprofundado de serviços de inteligência artificial e de </a:t>
            </a:r>
            <a:r>
              <a:rPr lang="pt-BR" sz="1800" b="0" i="1" dirty="0" err="1">
                <a:solidFill>
                  <a:srgbClr val="4D5156"/>
                </a:solidFill>
                <a:effectLst/>
                <a:latin typeface="Arial Narrow" panose="020B0606020202030204" pitchFamily="34" charset="0"/>
              </a:rPr>
              <a:t>machine</a:t>
            </a:r>
            <a:r>
              <a:rPr lang="pt-BR" sz="1800" b="0" i="1" dirty="0">
                <a:solidFill>
                  <a:srgbClr val="4D5156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pt-BR" sz="1800" b="0" i="1" dirty="0" err="1">
                <a:solidFill>
                  <a:srgbClr val="4D5156"/>
                </a:solidFill>
                <a:effectLst/>
                <a:latin typeface="Arial Narrow" panose="020B0606020202030204" pitchFamily="34" charset="0"/>
              </a:rPr>
              <a:t>learning</a:t>
            </a:r>
            <a:r>
              <a:rPr lang="pt-BR" sz="1800" b="0" i="1" dirty="0">
                <a:solidFill>
                  <a:srgbClr val="4D5156"/>
                </a:solidFill>
                <a:effectLst/>
                <a:latin typeface="Arial Narrow" panose="020B0606020202030204" pitchFamily="34" charset="0"/>
              </a:rPr>
              <a:t> (ML) </a:t>
            </a:r>
            <a:r>
              <a:rPr lang="pt-BR" sz="1800" b="0" i="0" dirty="0">
                <a:solidFill>
                  <a:srgbClr val="4D5156"/>
                </a:solidFill>
                <a:effectLst/>
                <a:latin typeface="Arial Narrow" panose="020B0606020202030204" pitchFamily="34" charset="0"/>
              </a:rPr>
              <a:t>e infraestrutura de nuvem de apoio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.</a:t>
            </a: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23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23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81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 para ML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4" descr="Robô doméstico PNG clipart | PNG Mart">
            <a:extLst>
              <a:ext uri="{FF2B5EF4-FFF2-40B4-BE49-F238E27FC236}">
                <a16:creationId xmlns:a16="http://schemas.microsoft.com/office/drawing/2014/main" id="{22DA842B-6B4F-766A-14BD-D4BED384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6617" y="2417114"/>
            <a:ext cx="4836326" cy="272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2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 - lrakai/aws-ml-cpu-v-gpu: A lab to compare CPU to GPU performance  using the AWS Deep Learning AMI and p2.xlarge instance type">
            <a:extLst>
              <a:ext uri="{FF2B5EF4-FFF2-40B4-BE49-F238E27FC236}">
                <a16:creationId xmlns:a16="http://schemas.microsoft.com/office/drawing/2014/main" id="{7BD838A8-AA34-74AE-39A6-DE0419F0F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13683"/>
            <a:ext cx="7343295" cy="27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 EC2 – Instâncias P2">
            <a:extLst>
              <a:ext uri="{FF2B5EF4-FFF2-40B4-BE49-F238E27FC236}">
                <a16:creationId xmlns:a16="http://schemas.microsoft.com/office/drawing/2014/main" id="{C74FFF71-E513-5300-F66B-968F1D68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563" y="662017"/>
            <a:ext cx="3145651" cy="22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1800" b="0" i="0" dirty="0">
                <a:solidFill>
                  <a:srgbClr val="4D5156"/>
                </a:solidFill>
                <a:effectLst/>
                <a:latin typeface="Arial Narrow" panose="020B0606020202030204" pitchFamily="34" charset="0"/>
              </a:rPr>
              <a:t>A AWS oferece o conjunto mais amplo e aprofundado de serviços de inteligência artificial e de </a:t>
            </a:r>
            <a:r>
              <a:rPr lang="pt-BR" sz="1800" b="0" i="0" dirty="0" err="1">
                <a:solidFill>
                  <a:srgbClr val="4D5156"/>
                </a:solidFill>
                <a:effectLst/>
                <a:latin typeface="Arial Narrow" panose="020B0606020202030204" pitchFamily="34" charset="0"/>
              </a:rPr>
              <a:t>machine</a:t>
            </a:r>
            <a:r>
              <a:rPr lang="pt-BR" sz="1800" b="0" i="0" dirty="0">
                <a:solidFill>
                  <a:srgbClr val="4D5156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pt-BR" sz="1800" b="0" i="0" dirty="0" err="1">
                <a:solidFill>
                  <a:srgbClr val="4D5156"/>
                </a:solidFill>
                <a:effectLst/>
                <a:latin typeface="Arial Narrow" panose="020B0606020202030204" pitchFamily="34" charset="0"/>
              </a:rPr>
              <a:t>learning</a:t>
            </a:r>
            <a:r>
              <a:rPr lang="pt-BR" sz="1800" b="0" i="0" dirty="0">
                <a:solidFill>
                  <a:srgbClr val="4D5156"/>
                </a:solidFill>
                <a:effectLst/>
                <a:latin typeface="Arial Narrow" panose="020B0606020202030204" pitchFamily="34" charset="0"/>
              </a:rPr>
              <a:t> (ML) e infraestrutura de nuvem de apoio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.</a:t>
            </a: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23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23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81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 para ML -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GPUs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7154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23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23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154816" y="-45703"/>
            <a:ext cx="8224009" cy="81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 para ML -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GPUs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6" name="Picture 2" descr="Choosing the right GPU for deep learning on AWS | by Shashank Prasanna |  Towards Data Science">
            <a:extLst>
              <a:ext uri="{FF2B5EF4-FFF2-40B4-BE49-F238E27FC236}">
                <a16:creationId xmlns:a16="http://schemas.microsoft.com/office/drawing/2014/main" id="{D26B9387-8184-9DA2-DFEA-5515EC5C2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9111"/>
            <a:ext cx="9144000" cy="434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58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1800" b="0" i="0" dirty="0">
                <a:solidFill>
                  <a:srgbClr val="4D5156"/>
                </a:solidFill>
                <a:effectLst/>
                <a:latin typeface="Arial Narrow" panose="020B0606020202030204" pitchFamily="34" charset="0"/>
              </a:rPr>
              <a:t>Existem também outras ferramentas aplicadas para dar suporte de processamento em nuvem, veremos em nossas próximas aulas novas ferramentas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.</a:t>
            </a: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23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23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81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 para ML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70" name="Picture 2" descr="Kubeflow on GPU Enabled AWS-EKS Cluster | by Gokul Chandra | ITNEXT">
            <a:extLst>
              <a:ext uri="{FF2B5EF4-FFF2-40B4-BE49-F238E27FC236}">
                <a16:creationId xmlns:a16="http://schemas.microsoft.com/office/drawing/2014/main" id="{D273DA39-B917-E31F-F65A-B5942FB93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" y="1793210"/>
            <a:ext cx="4413708" cy="334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WS e NVIDIA">
            <a:extLst>
              <a:ext uri="{FF2B5EF4-FFF2-40B4-BE49-F238E27FC236}">
                <a16:creationId xmlns:a16="http://schemas.microsoft.com/office/drawing/2014/main" id="{32187890-D2EF-7D02-BD19-B176732A9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849" y="1954949"/>
            <a:ext cx="5238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25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FEFAE-0725-7094-D71A-D33EBC8B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Bibliotecas para ML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76CCBD-074C-CFBD-B681-18E0ECCA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5" name="AutoShape 2" descr="Bibliotecas e extensões | TensorFlow">
            <a:extLst>
              <a:ext uri="{FF2B5EF4-FFF2-40B4-BE49-F238E27FC236}">
                <a16:creationId xmlns:a16="http://schemas.microsoft.com/office/drawing/2014/main" id="{35080C47-F091-F510-9837-B27925BB84C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300" indent="0">
              <a:buNone/>
            </a:pPr>
            <a:r>
              <a:rPr lang="pt-BR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69DAF3-E03E-BFEC-63C3-09EDB5235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6" y="895349"/>
            <a:ext cx="6951159" cy="390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8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2" descr="Treinamento Programação em Python para analistas de redes">
            <a:extLst>
              <a:ext uri="{FF2B5EF4-FFF2-40B4-BE49-F238E27FC236}">
                <a16:creationId xmlns:a16="http://schemas.microsoft.com/office/drawing/2014/main" id="{D3385D32-C2EF-1C35-D782-9ADD3881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58488" y="1010835"/>
            <a:ext cx="1085594" cy="1085594"/>
          </a:xfrm>
          <a:prstGeom prst="rect">
            <a:avLst/>
          </a:prstGeom>
          <a:noFill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D699541-63C2-D202-9E2C-E2E38F226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93" y="1604200"/>
            <a:ext cx="1935300" cy="19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75812CC-2C95-4D9F-9FC9-517DC0A78537}"/>
</file>

<file path=customXml/itemProps2.xml><?xml version="1.0" encoding="utf-8"?>
<ds:datastoreItem xmlns:ds="http://schemas.openxmlformats.org/officeDocument/2006/customXml" ds:itemID="{280EED62-B41D-40DD-9888-3077B40DE3F5}"/>
</file>

<file path=customXml/itemProps3.xml><?xml version="1.0" encoding="utf-8"?>
<ds:datastoreItem xmlns:ds="http://schemas.openxmlformats.org/officeDocument/2006/customXml" ds:itemID="{1F4751CA-63A1-4F7A-B1D0-9F8A9B4308DB}"/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315</Words>
  <Application>Microsoft Office PowerPoint</Application>
  <PresentationFormat>Apresentação na tela (16:9)</PresentationFormat>
  <Paragraphs>38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Century Gothic</vt:lpstr>
      <vt:lpstr>Arial</vt:lpstr>
      <vt:lpstr>Calibri</vt:lpstr>
      <vt:lpstr>Arial Narrow</vt:lpstr>
      <vt:lpstr>Simple Light</vt:lpstr>
      <vt:lpstr>Apresentação do PowerPoint</vt:lpstr>
      <vt:lpstr>Apresentação do PowerPoint</vt:lpstr>
      <vt:lpstr>   A Amazon Web Services (AWS) é a plataforma de nuvem mais adotada e mais abrangente do mundo, oferecendo mais de 200 serviços completos de datacenters em todo o mundo. Milhões de clientes, incluindo as startups de crescimento mais rápido, grandes empresas e os maiores órgãos governamentais, estão usando a AWS para reduzirem seus custos, ficarem mais ágeis e inovarem mais rapidamente.        </vt:lpstr>
      <vt:lpstr>   A AWS oferece o conjunto mais amplo e aprofundado de serviços de inteligência artificial e de machine learning (ML) e infraestrutura de nuvem de apoio.        </vt:lpstr>
      <vt:lpstr>   A AWS oferece o conjunto mais amplo e aprofundado de serviços de inteligência artificial e de machine learning (ML) e infraestrutura de nuvem de apoio.        </vt:lpstr>
      <vt:lpstr>        </vt:lpstr>
      <vt:lpstr>   Existem também outras ferramentas aplicadas para dar suporte de processamento em nuvem, veremos em nossas próximas aulas novas ferramentas.        </vt:lpstr>
      <vt:lpstr>Bibliotecas para ML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65</cp:revision>
  <dcterms:modified xsi:type="dcterms:W3CDTF">2022-06-20T03:13:11Z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