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418" r:id="rId4"/>
    <p:sldId id="387" r:id="rId5"/>
    <p:sldId id="385" r:id="rId6"/>
    <p:sldId id="386" r:id="rId7"/>
    <p:sldId id="388" r:id="rId8"/>
    <p:sldId id="389" r:id="rId9"/>
    <p:sldId id="390" r:id="rId10"/>
    <p:sldId id="391" r:id="rId11"/>
    <p:sldId id="393" r:id="rId12"/>
    <p:sldId id="392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2" r:id="rId21"/>
    <p:sldId id="403" r:id="rId22"/>
    <p:sldId id="401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9" r:id="rId38"/>
    <p:sldId id="420" r:id="rId39"/>
    <p:sldId id="270" r:id="rId4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2"/>
      <p:bold r:id="rId43"/>
      <p:italic r:id="rId44"/>
      <p:boldItalic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Scilab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9961" y="1798321"/>
            <a:ext cx="1463040" cy="1463040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  <p:pic>
        <p:nvPicPr>
          <p:cNvPr id="28674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9699" y="1395413"/>
            <a:ext cx="2418185" cy="2323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10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para Algoritmos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1" y="969924"/>
            <a:ext cx="4076700" cy="417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 descr="Misto quente - Desenho de DetoLoko - Gart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10541" y="1763516"/>
            <a:ext cx="4354195" cy="2595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para Algoritmos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340" y="1051526"/>
            <a:ext cx="6431280" cy="409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 descr="Avaliação e aprovação « Escola Técnica de Saúde da Universidade de Ciências  da Saúde de Alagoas (Etsal/Uncisal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2982594"/>
            <a:ext cx="1932305" cy="1932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Scinotes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" y="988821"/>
            <a:ext cx="7559993" cy="4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Scinotes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" y="915034"/>
            <a:ext cx="6715556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/>
              <a:t>Entrada e saída de dados:</a:t>
            </a:r>
            <a:br>
              <a:rPr lang="pt-BR" sz="2200" dirty="0"/>
            </a:br>
            <a:r>
              <a:rPr lang="pt-BR" sz="2200" dirty="0"/>
              <a:t>Exemplo para calcular a área de um quadrado.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e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" y="1898014"/>
            <a:ext cx="8968277" cy="121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A diferença é que, com a função </a:t>
            </a:r>
            <a:r>
              <a:rPr lang="pt-BR" sz="2200" b="1" i="1" dirty="0" err="1"/>
              <a:t>printf</a:t>
            </a:r>
            <a:r>
              <a:rPr lang="pt-BR" sz="2200" dirty="0"/>
              <a:t>, podemos apresentar a mensagem de texto juntamente com o valor da variável.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Printf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592" y="1967864"/>
            <a:ext cx="8909108" cy="89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A estrutura condicional </a:t>
            </a:r>
            <a:r>
              <a:rPr lang="pt-BR" sz="2200" b="1" dirty="0" err="1"/>
              <a:t>if-then-else</a:t>
            </a:r>
            <a:r>
              <a:rPr lang="pt-BR" sz="2200" b="1" dirty="0"/>
              <a:t> (</a:t>
            </a:r>
            <a:r>
              <a:rPr lang="pt-BR" sz="2200" b="1" dirty="0" err="1"/>
              <a:t>if</a:t>
            </a:r>
            <a:r>
              <a:rPr lang="pt-BR" sz="2200" b="1" dirty="0"/>
              <a:t> = se; </a:t>
            </a:r>
            <a:r>
              <a:rPr lang="pt-BR" sz="2200" b="1" dirty="0" err="1"/>
              <a:t>then</a:t>
            </a:r>
            <a:r>
              <a:rPr lang="pt-BR" sz="2200" b="1" dirty="0"/>
              <a:t> = então; </a:t>
            </a:r>
            <a:r>
              <a:rPr lang="pt-BR" sz="2200" b="1" dirty="0" err="1"/>
              <a:t>else</a:t>
            </a:r>
            <a:r>
              <a:rPr lang="pt-BR" sz="2200" b="1" dirty="0"/>
              <a:t> = senão)</a:t>
            </a:r>
            <a:r>
              <a:rPr lang="pt-BR" sz="2200" dirty="0"/>
              <a:t> é utilizada quando se deseja executar um bloco de operações ou outro, dependendo de uma condição ser verdadeira ou falsa, respectivamente.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Estrutura Condicional </a:t>
            </a:r>
            <a:r>
              <a:rPr lang="pt-BR" sz="3600" b="1" dirty="0" err="1">
                <a:solidFill>
                  <a:srgbClr val="FF0000"/>
                </a:solidFill>
              </a:rPr>
              <a:t>if-then-else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185" y="2497454"/>
            <a:ext cx="7973288" cy="250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Calcular a área de um quadrado. Entretanto, o programa deve calcular a área da sala apenas quando o valor informado pelo usuário for </a:t>
            </a:r>
            <a:r>
              <a:rPr lang="pt-BR" sz="2200" b="1" dirty="0"/>
              <a:t>maior do que zero</a:t>
            </a:r>
            <a:r>
              <a:rPr lang="pt-BR" sz="2200" dirty="0"/>
              <a:t>, pois não há sala com lado negativo ou nulo.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Estrutura Condicional </a:t>
            </a:r>
            <a:r>
              <a:rPr lang="pt-BR" sz="3600" b="1" dirty="0" err="1">
                <a:solidFill>
                  <a:srgbClr val="FF0000"/>
                </a:solidFill>
              </a:rPr>
              <a:t>if-then-else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2505075"/>
            <a:ext cx="87947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Verificando se dois números são iguais ou não.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Estrutura Condicional </a:t>
            </a:r>
            <a:r>
              <a:rPr lang="pt-BR" sz="3600" b="1" dirty="0" err="1">
                <a:solidFill>
                  <a:srgbClr val="FF0000"/>
                </a:solidFill>
              </a:rPr>
              <a:t>if-then-else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" y="1541145"/>
            <a:ext cx="8782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Relacionais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20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O Scilab disponibiliza ao usuário um conjunto de operadores relacionais, que inclui os já utilizados == e &gt;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Operadores relacionais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846" y="1949768"/>
            <a:ext cx="5508188" cy="263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22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+mj-lt"/>
              </a:rPr>
              <a:t>Os operadores lógicos do Scilab podem ser utilizados para a formação de expressões lógicas mais complexas (que envolvem, por exemplo, </a:t>
            </a:r>
            <a:r>
              <a:rPr lang="pt-BR" sz="2200" b="1" dirty="0">
                <a:latin typeface="+mj-lt"/>
              </a:rPr>
              <a:t>duas ou mais condições</a:t>
            </a:r>
            <a:r>
              <a:rPr lang="pt-BR" sz="2200" dirty="0">
                <a:latin typeface="+mj-lt"/>
              </a:rPr>
              <a:t>).</a:t>
            </a:r>
            <a:br>
              <a:rPr lang="pt-BR" sz="2200" dirty="0">
                <a:latin typeface="+mj-lt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Operadores lógicos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" y="2284095"/>
            <a:ext cx="7726680" cy="191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+mj-lt"/>
              </a:rPr>
              <a:t>Os operadores lógicos do Scilab podem ser utilizados para a formação de expressões lógicas mais complexas (que envolvem, por exemplo, </a:t>
            </a:r>
            <a:r>
              <a:rPr lang="pt-BR" sz="2200" b="1" dirty="0">
                <a:latin typeface="+mj-lt"/>
              </a:rPr>
              <a:t>duas ou mais condições</a:t>
            </a:r>
            <a:r>
              <a:rPr lang="pt-BR" sz="2200" dirty="0">
                <a:latin typeface="+mj-lt"/>
              </a:rPr>
              <a:t>).</a:t>
            </a:r>
            <a:br>
              <a:rPr lang="pt-BR" sz="2200" dirty="0">
                <a:latin typeface="+mj-lt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Operadores lógicos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48" y="2325053"/>
            <a:ext cx="6393271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+mj-lt"/>
              </a:rPr>
              <a:t>Exemplos: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Operadores lógicos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621"/>
            <a:ext cx="7642860" cy="371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Construção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26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O Scilab disponibiliza uma série de recursos que possibilitam a construção de diversos tipos de gráficos.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Construção de um gráfico pela especificação de uma série de pares ordenados.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Construção de gráficos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45" y="2938145"/>
            <a:ext cx="87947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Construção de um gráfico pela especificação de uma série de pares ordenados.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Construção de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1863104"/>
            <a:ext cx="2850515" cy="328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8019" y="1868805"/>
            <a:ext cx="5756275" cy="9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Representação de senos e cossenos: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Construção de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615" y="1635125"/>
            <a:ext cx="751205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200" dirty="0"/>
              <a:t>O </a:t>
            </a:r>
            <a:r>
              <a:rPr lang="pt-BR" sz="2200" b="1" dirty="0"/>
              <a:t>Scilab</a:t>
            </a:r>
            <a:r>
              <a:rPr lang="pt-BR" sz="2200" dirty="0"/>
              <a:t> é um software científico para computação numérica semelhante ao MATLAB que fornece um poderoso ambiente computacional aberto para aplicações científicas e de engenharia. Disponível gratuitamente para várias plataformas: Windows, Linux e Mac OS X.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do Scilab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7841" y="2289107"/>
            <a:ext cx="2971164" cy="2854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Representação de senos e cossenos: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Construção de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" y="1506752"/>
            <a:ext cx="4749165" cy="363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Inserindo diversos gráficos na mesma janela com a função </a:t>
            </a:r>
            <a:r>
              <a:rPr lang="pt-BR" sz="2200" i="1" dirty="0" err="1"/>
              <a:t>subplot</a:t>
            </a:r>
            <a:r>
              <a:rPr lang="pt-BR" sz="2200" dirty="0"/>
              <a:t> :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Inserindo diversos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6695" y="1539240"/>
            <a:ext cx="4034784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Matrizes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32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Matrizes podem ser definidas no Scilab de maneira semelhante aos vetores. Os elementos devem ser especificados entre colchetes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com Matrizes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9" y="1853829"/>
            <a:ext cx="6287451" cy="328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Repetição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34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 A estrutura de </a:t>
            </a:r>
            <a:r>
              <a:rPr lang="pt-BR" sz="2200" b="1" dirty="0"/>
              <a:t>repetição </a:t>
            </a:r>
            <a:r>
              <a:rPr lang="pt-BR" sz="2200" b="1" i="1" dirty="0" err="1"/>
              <a:t>while</a:t>
            </a:r>
            <a:r>
              <a:rPr lang="pt-BR" sz="2200" b="1" dirty="0"/>
              <a:t> </a:t>
            </a:r>
            <a:r>
              <a:rPr lang="pt-BR" sz="2200" dirty="0"/>
              <a:t>é utilizada quando se deseja repetir a execução de um bloco de comandos enquanto uma determinada condição for verdadeira.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64" y="2185034"/>
            <a:ext cx="8746049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Utilizando a estrutura </a:t>
            </a:r>
            <a:r>
              <a:rPr lang="pt-BR" sz="2200" b="1" i="1" dirty="0" err="1"/>
              <a:t>while</a:t>
            </a:r>
            <a:r>
              <a:rPr lang="pt-BR" sz="2200" dirty="0"/>
              <a:t>, faça um programa para ler números inteiros do teclado até que o número 0 seja lido. Ao término da leitura, o programa deverá apresentar a soma de todos os números informados.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4" y="2488564"/>
            <a:ext cx="8897259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5500" b="1" i="0" u="none" strike="noStrike" cap="none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Imagens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37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 de imagens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/>
              <a:t>RGB = </a:t>
            </a:r>
            <a:r>
              <a:rPr lang="pt-BR" sz="2000" dirty="0" err="1"/>
              <a:t>imread</a:t>
            </a:r>
            <a:r>
              <a:rPr lang="pt-BR" sz="2000" dirty="0"/>
              <a:t>('teaset.png');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/>
              <a:t>imshow</a:t>
            </a:r>
            <a:r>
              <a:rPr lang="pt-BR" sz="2000" dirty="0"/>
              <a:t>(RGB)f=</a:t>
            </a:r>
            <a:r>
              <a:rPr lang="pt-BR" sz="2000" dirty="0" err="1"/>
              <a:t>gcf</a:t>
            </a:r>
            <a:r>
              <a:rPr lang="pt-BR" sz="2000" dirty="0"/>
              <a:t>();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/>
              <a:t>f.name='Color</a:t>
            </a:r>
            <a:r>
              <a:rPr lang="pt-BR" sz="2000" dirty="0"/>
              <a:t> </a:t>
            </a:r>
            <a:r>
              <a:rPr lang="pt-BR" sz="2000" dirty="0" err="1"/>
              <a:t>Image</a:t>
            </a:r>
            <a:r>
              <a:rPr lang="pt-BR" sz="2000" dirty="0"/>
              <a:t>';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/>
              <a:t>Image</a:t>
            </a:r>
            <a:r>
              <a:rPr lang="pt-BR" sz="2000" dirty="0"/>
              <a:t> = rgb2gray(RGB);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/>
              <a:t>//figure('</a:t>
            </a:r>
            <a:r>
              <a:rPr lang="pt-BR" sz="2000" dirty="0" err="1"/>
              <a:t>name</a:t>
            </a:r>
            <a:r>
              <a:rPr lang="pt-BR" sz="2000" dirty="0"/>
              <a:t>','Gray </a:t>
            </a:r>
            <a:r>
              <a:rPr lang="pt-BR" sz="2000" dirty="0" err="1"/>
              <a:t>Level</a:t>
            </a:r>
            <a:r>
              <a:rPr lang="pt-BR" sz="2000" dirty="0"/>
              <a:t> </a:t>
            </a:r>
            <a:r>
              <a:rPr lang="pt-BR" sz="2000" dirty="0" err="1"/>
              <a:t>Image</a:t>
            </a:r>
            <a:r>
              <a:rPr lang="pt-BR" sz="2000" dirty="0"/>
              <a:t>'); </a:t>
            </a:r>
            <a:r>
              <a:rPr lang="pt-BR" sz="2000" dirty="0" err="1"/>
              <a:t>imshow</a:t>
            </a:r>
            <a:r>
              <a:rPr lang="pt-BR" sz="2000" dirty="0"/>
              <a:t>(</a:t>
            </a:r>
            <a:r>
              <a:rPr lang="pt-BR" sz="2000" dirty="0" err="1"/>
              <a:t>Image</a:t>
            </a:r>
            <a:r>
              <a:rPr lang="pt-BR" sz="2000" dirty="0"/>
              <a:t>); f=</a:t>
            </a:r>
            <a:r>
              <a:rPr lang="pt-BR" sz="2000" dirty="0" err="1"/>
              <a:t>gcf</a:t>
            </a:r>
            <a:r>
              <a:rPr lang="pt-BR" sz="2000" dirty="0"/>
              <a:t>();</a:t>
            </a:r>
            <a:r>
              <a:rPr lang="pt-BR" sz="2000" dirty="0" err="1"/>
              <a:t>f.name='</a:t>
            </a:r>
            <a:r>
              <a:rPr lang="pt-BR" sz="2000" dirty="0"/>
              <a:t>Gray </a:t>
            </a:r>
            <a:r>
              <a:rPr lang="pt-BR" sz="2000" dirty="0" err="1"/>
              <a:t>Level</a:t>
            </a:r>
            <a:r>
              <a:rPr lang="pt-BR" sz="2000" dirty="0"/>
              <a:t> </a:t>
            </a:r>
            <a:r>
              <a:rPr lang="pt-BR" sz="2000" dirty="0" err="1"/>
              <a:t>Image</a:t>
            </a:r>
            <a:r>
              <a:rPr lang="pt-BR" sz="2000" dirty="0"/>
              <a:t>'; </a:t>
            </a:r>
            <a:r>
              <a:rPr lang="pt-BR" sz="2000" dirty="0" err="1"/>
              <a:t>imshow</a:t>
            </a:r>
            <a:r>
              <a:rPr lang="pt-BR" sz="2000" dirty="0"/>
              <a:t>(</a:t>
            </a:r>
            <a:r>
              <a:rPr lang="pt-BR" sz="2000" dirty="0" err="1"/>
              <a:t>Image</a:t>
            </a:r>
            <a:r>
              <a:rPr lang="pt-BR" sz="2000" dirty="0"/>
              <a:t>,</a:t>
            </a:r>
            <a:r>
              <a:rPr lang="pt-BR" sz="2000" dirty="0" err="1"/>
              <a:t>jetcolormap</a:t>
            </a:r>
            <a:r>
              <a:rPr lang="pt-BR" sz="2000" dirty="0"/>
              <a:t>(256))f=</a:t>
            </a:r>
            <a:r>
              <a:rPr lang="pt-BR" sz="2000" dirty="0" err="1"/>
              <a:t>gcf</a:t>
            </a:r>
            <a:r>
              <a:rPr lang="pt-BR" sz="2000" dirty="0"/>
              <a:t>();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/>
              <a:t>f.name='</a:t>
            </a:r>
            <a:r>
              <a:rPr lang="pt-BR" sz="2000" dirty="0"/>
              <a:t>Pseudo </a:t>
            </a:r>
            <a:r>
              <a:rPr lang="pt-BR" sz="2000" dirty="0" err="1"/>
              <a:t>Color</a:t>
            </a:r>
            <a:r>
              <a:rPr lang="pt-BR" sz="2000" dirty="0"/>
              <a:t> </a:t>
            </a:r>
            <a:r>
              <a:rPr lang="pt-BR" sz="2000" dirty="0" err="1"/>
              <a:t>Image</a:t>
            </a:r>
            <a:r>
              <a:rPr lang="pt-BR" sz="2000" dirty="0"/>
              <a:t>';</a:t>
            </a:r>
            <a:endParaRPr lang="pt-BR" sz="20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0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7821" y="175355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Matemática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Básica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Scilab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669" y="200786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200" dirty="0"/>
              <a:t>O sinal de prontidão “--&gt;” indica que o Scilab aguarda a digitação de um comando ou expressão, que deve ser finalizado pela tecla ENTER. Exemplos: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básicas no Scilab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" y="2348865"/>
            <a:ext cx="75819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 As operações básicas da matemática podem ser realizadas no Scilab por meio dos seguintes operadores: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r>
              <a:rPr lang="pt-BR" sz="2200" b="1" dirty="0"/>
              <a:t>Exemplo: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Matemáticas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0850" y="1960245"/>
            <a:ext cx="2350770" cy="158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273" y="4030980"/>
            <a:ext cx="7572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18919"/>
            <a:ext cx="7038975" cy="192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Quando uma expressão envolve diversos operadores, o Scilab considera a ordem de precedência dos mesmos para avaliar a expressão: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Precedência de Operadores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4648" y="1993583"/>
            <a:ext cx="3705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Repare que, se os parênteses não fossem utilizados, a expressão 10+4/2 no Scilab seria equivalente à expressão matemática,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com frações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3998" y="2438400"/>
            <a:ext cx="54959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4053" y="1840230"/>
            <a:ext cx="790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246</Words>
  <Application>Microsoft Office PowerPoint</Application>
  <PresentationFormat>Apresentação na tela (16:9)</PresentationFormat>
  <Paragraphs>120</Paragraphs>
  <Slides>39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Simple Light</vt:lpstr>
      <vt:lpstr>Apresentação do PowerPoint</vt:lpstr>
      <vt:lpstr>Apresentação do PowerPoint</vt:lpstr>
      <vt:lpstr>   O Scilab é um software científico para computação numérica semelhante ao MATLAB que fornece um poderoso ambiente computacional aberto para aplicações científicas e de engenharia. Disponível gratuitamente para várias plataformas: Windows, Linux e Mac OS X.      </vt:lpstr>
      <vt:lpstr>Apresentação do PowerPoint</vt:lpstr>
      <vt:lpstr>    Scilab (laboratório de matriz) é um ambiente de computação numérica multi-paradigma.      </vt:lpstr>
      <vt:lpstr>   O sinal de prontidão “--&gt;” indica que o Scilab aguarda a digitação de um comando ou expressão, que deve ser finalizado pela tecla ENTER. Exemplos:      </vt:lpstr>
      <vt:lpstr>    As operações básicas da matemática podem ser realizadas no Scilab por meio dos seguintes operadores:       Exemplo:     </vt:lpstr>
      <vt:lpstr>   Quando uma expressão envolve diversos operadores, o Scilab considera a ordem de precedência dos mesmos para avaliar a expressão:            </vt:lpstr>
      <vt:lpstr>   Repare que, se os parênteses não fossem utilizados, a expressão 10+4/2 no Scilab seria equivalente à expressão matemática,            </vt:lpstr>
      <vt:lpstr>Apresentação do PowerPoint</vt:lpstr>
      <vt:lpstr>              </vt:lpstr>
      <vt:lpstr>              </vt:lpstr>
      <vt:lpstr>              </vt:lpstr>
      <vt:lpstr>              </vt:lpstr>
      <vt:lpstr>   Entrada e saída de dados: Exemplo para calcular a área de um quadrado.             </vt:lpstr>
      <vt:lpstr>   A diferença é que, com a função printf, podemos apresentar a mensagem de texto juntamente com o valor da variável.            </vt:lpstr>
      <vt:lpstr>   A estrutura condicional if-then-else (if = se; then = então; else = senão) é utilizada quando se deseja executar um bloco de operações ou outro, dependendo de uma condição ser verdadeira ou falsa, respectivamente.            </vt:lpstr>
      <vt:lpstr>   Calcular a área de um quadrado. Entretanto, o programa deve calcular a área da sala apenas quando o valor informado pelo usuário for maior do que zero, pois não há sala com lado negativo ou nulo.            </vt:lpstr>
      <vt:lpstr>   Verificando se dois números são iguais ou não.            </vt:lpstr>
      <vt:lpstr>Apresentação do PowerPoint</vt:lpstr>
      <vt:lpstr>   O Scilab disponibiliza ao usuário um conjunto de operadores relacionais, que inclui os já utilizados == e &gt;             </vt:lpstr>
      <vt:lpstr>Apresentação do PowerPoint</vt:lpstr>
      <vt:lpstr>   Os operadores lógicos do Scilab podem ser utilizados para a formação de expressões lógicas mais complexas (que envolvem, por exemplo, duas ou mais condições).            </vt:lpstr>
      <vt:lpstr>   Os operadores lógicos do Scilab podem ser utilizados para a formação de expressões lógicas mais complexas (que envolvem, por exemplo, duas ou mais condições).            </vt:lpstr>
      <vt:lpstr>   Exemplos:           </vt:lpstr>
      <vt:lpstr>Apresentação do PowerPoint</vt:lpstr>
      <vt:lpstr>   O Scilab disponibiliza uma série de recursos que possibilitam a construção de diversos tipos de gráficos.  Construção de um gráfico pela especificação de uma série de pares ordenados.           </vt:lpstr>
      <vt:lpstr>   Construção de um gráfico pela especificação de uma série de pares ordenados.           </vt:lpstr>
      <vt:lpstr>   Representação de senos e cossenos:           </vt:lpstr>
      <vt:lpstr>   Representação de senos e cossenos:           </vt:lpstr>
      <vt:lpstr>   Inserindo diversos gráficos na mesma janela com a função subplot :           </vt:lpstr>
      <vt:lpstr>Apresentação do PowerPoint</vt:lpstr>
      <vt:lpstr>   Matrizes podem ser definidas no Scilab de maneira semelhante aos vetores. Os elementos devem ser especificados entre colchetes           </vt:lpstr>
      <vt:lpstr>Apresentação do PowerPoint</vt:lpstr>
      <vt:lpstr>    A estrutura de repetição while é utilizada quando se deseja repetir a execução de um bloco de comandos enquanto uma determinada condição for verdadeira.            </vt:lpstr>
      <vt:lpstr>   Utilizando a estrutura while, faça um programa para ler números inteiros do teclado até que o número 0 seja lido. Ao término da leitura, o programa deverá apresentar a soma de todos os números informados.            </vt:lpstr>
      <vt:lpstr>Apresentação do PowerPoint</vt:lpstr>
      <vt:lpstr>   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53</cp:revision>
  <dcterms:modified xsi:type="dcterms:W3CDTF">2024-11-19T18:55:17Z</dcterms:modified>
</cp:coreProperties>
</file>