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371" r:id="rId4"/>
    <p:sldId id="377" r:id="rId5"/>
    <p:sldId id="375" r:id="rId6"/>
    <p:sldId id="376" r:id="rId7"/>
    <p:sldId id="378" r:id="rId8"/>
    <p:sldId id="379" r:id="rId9"/>
    <p:sldId id="380" r:id="rId10"/>
    <p:sldId id="381" r:id="rId11"/>
    <p:sldId id="382" r:id="rId12"/>
    <p:sldId id="270" r:id="rId13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15"/>
      <p:bold r:id="rId16"/>
      <p:italic r:id="rId17"/>
      <p:boldItalic r:id="rId18"/>
    </p:embeddedFont>
    <p:embeddedFont>
      <p:font typeface="Bahnschrift SemiLight Condensed" panose="020B0502040204020203" pitchFamily="34" charset="0"/>
      <p:regular r:id="rId19"/>
    </p:embeddedFont>
    <p:embeddedFont>
      <p:font typeface="Century Gothic" panose="020B0502020202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5" roundtripDataSignature="AMtx7mgDeO90I8HBaw4//EzmFDUXWtYA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2DD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46" y="-235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10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10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07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10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a4cd88d6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0a4cd88d6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EC5463-B062-47A7-BE31-A8E7E64D8430}" type="datetime1">
              <a:rPr lang="pt-BR" smtClean="0"/>
              <a:pPr/>
              <a:t>19/11/2024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 Tech Lead na DIO</a:t>
            </a:r>
            <a:b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Doutor em Robótica e </a:t>
            </a:r>
            <a:r>
              <a:rPr lang="en-US" sz="16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ICMC-USP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85011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500" b="1" dirty="0">
                <a:solidFill>
                  <a:srgbClr val="FF0000"/>
                </a:solidFill>
                <a:latin typeface="Century Gothic" pitchFamily="34" charset="0"/>
              </a:rPr>
              <a:t>R</a:t>
            </a:r>
            <a:r>
              <a:rPr lang="en-US" sz="4000" dirty="0">
                <a:solidFill>
                  <a:srgbClr val="FF0000"/>
                </a:solidFill>
                <a:latin typeface="Century Gothic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Century Gothic" pitchFamily="34" charset="0"/>
              </a:rPr>
              <a:t>para</a:t>
            </a:r>
            <a:r>
              <a:rPr lang="en-US" sz="4000" dirty="0">
                <a:solidFill>
                  <a:srgbClr val="FF0000"/>
                </a:solidFill>
                <a:latin typeface="Century Gothic" pitchFamily="34" charset="0"/>
              </a:rPr>
              <a:t> </a:t>
            </a:r>
            <a:r>
              <a:rPr lang="en-US" sz="4000" b="1" i="1" u="none" strike="noStrike" cap="none" dirty="0">
                <a:solidFill>
                  <a:srgbClr val="FF0000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Machine Learning</a:t>
            </a:r>
            <a:endParaRPr sz="4000" b="1" i="1" u="none" strike="noStrike" cap="none">
              <a:solidFill>
                <a:srgbClr val="FF0000"/>
              </a:solidFill>
              <a:latin typeface="Century Gothic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113668" name="Picture 4" descr="Carreira de Cientista de Dados e Big Data – Guia Completo! (30+ dúvidas  respondidas!) – Tecnologia que Interessa!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51055" y="1988820"/>
            <a:ext cx="1717617" cy="1303020"/>
          </a:xfrm>
          <a:prstGeom prst="rect">
            <a:avLst/>
          </a:prstGeom>
          <a:noFill/>
        </p:spPr>
      </p:pic>
      <p:pic>
        <p:nvPicPr>
          <p:cNvPr id="113674" name="Picture 10" descr="Código binário | Ícone Grati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72454" y="3383280"/>
            <a:ext cx="1627505" cy="162750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latin typeface="+mj-lt"/>
              </a:rPr>
            </a:br>
            <a:r>
              <a:rPr lang="pt-BR" sz="2200" dirty="0">
                <a:latin typeface="+mj-lt"/>
              </a:rPr>
              <a:t> </a:t>
            </a:r>
            <a:br>
              <a:rPr lang="pt-BR" sz="2200" dirty="0">
                <a:latin typeface="+mj-lt"/>
              </a:rPr>
            </a:br>
            <a:r>
              <a:rPr lang="pt-BR" sz="2200" dirty="0">
                <a:latin typeface="Arial Narrow" pitchFamily="34" charset="0"/>
              </a:rPr>
              <a:t>As funcionalidades do R, podem ser ampliadas carregando estes pacotes, tornando um software ainda mais poderoso, capaz de realizar inúmeras tarefas: </a:t>
            </a: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• Análise multivariada; 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• Análise Bayesiana; 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• Manipulação de dados; 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• Gráficos a nível de publicação; 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• Big Data, </a:t>
            </a:r>
            <a:r>
              <a:rPr lang="pt-BR" sz="2200" dirty="0" err="1">
                <a:latin typeface="Arial Narrow" pitchFamily="34" charset="0"/>
              </a:rPr>
              <a:t>Deep</a:t>
            </a:r>
            <a:r>
              <a:rPr lang="pt-BR" sz="2200" dirty="0">
                <a:latin typeface="Arial Narrow" pitchFamily="34" charset="0"/>
              </a:rPr>
              <a:t> </a:t>
            </a:r>
            <a:r>
              <a:rPr lang="pt-BR" sz="2200" dirty="0" err="1">
                <a:latin typeface="Arial Narrow" pitchFamily="34" charset="0"/>
              </a:rPr>
              <a:t>Learning</a:t>
            </a:r>
            <a:r>
              <a:rPr lang="pt-BR" sz="2200" dirty="0">
                <a:latin typeface="Arial Narrow" pitchFamily="34" charset="0"/>
              </a:rPr>
              <a:t>; 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• Processamento de imagens.  </a:t>
            </a: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+mj-lt"/>
              </a:rPr>
            </a:br>
            <a:br>
              <a:rPr lang="pt-BR" sz="2200" dirty="0">
                <a:latin typeface="+mj-lt"/>
              </a:rPr>
            </a:br>
            <a:r>
              <a:rPr lang="pt-BR" sz="2200" dirty="0">
                <a:latin typeface="+mj-lt"/>
              </a:rPr>
              <a:t>  </a:t>
            </a:r>
            <a:endParaRPr lang="pt-BR" sz="22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</a:t>
            </a:r>
            <a:r>
              <a:rPr lang="pt-BR" sz="36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 R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4" descr="Carreira de Cientista de Dados e Big Data – Guia Completo! (30+ dúvidas  respondidas!) – Tecnologia que Interessa!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59880" y="167640"/>
            <a:ext cx="1087120" cy="8247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latin typeface="+mj-lt"/>
              </a:rPr>
            </a:br>
            <a:r>
              <a:rPr lang="pt-BR" sz="2200" dirty="0">
                <a:latin typeface="+mj-lt"/>
              </a:rPr>
              <a:t> </a:t>
            </a:r>
            <a:br>
              <a:rPr lang="pt-BR" sz="2200" dirty="0">
                <a:latin typeface="+mj-lt"/>
              </a:rPr>
            </a:br>
            <a:r>
              <a:rPr lang="pt-BR" sz="2200" b="1" dirty="0">
                <a:latin typeface="Arial Narrow" pitchFamily="34" charset="0"/>
              </a:rPr>
              <a:t>Alguns pacotes </a:t>
            </a: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• </a:t>
            </a:r>
            <a:r>
              <a:rPr lang="pt-BR" sz="2200" b="1" dirty="0" err="1">
                <a:latin typeface="Arial Narrow" pitchFamily="34" charset="0"/>
              </a:rPr>
              <a:t>maptools</a:t>
            </a:r>
            <a:r>
              <a:rPr lang="pt-BR" sz="2200" b="1" dirty="0">
                <a:latin typeface="Arial Narrow" pitchFamily="34" charset="0"/>
              </a:rPr>
              <a:t>: </a:t>
            </a:r>
            <a:r>
              <a:rPr lang="pt-BR" sz="2200" dirty="0">
                <a:latin typeface="Arial Narrow" pitchFamily="34" charset="0"/>
              </a:rPr>
              <a:t>Funções para leitura, exportação e manipulação de estruturas espaciais. 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• </a:t>
            </a:r>
            <a:r>
              <a:rPr lang="pt-BR" sz="2200" b="1" dirty="0">
                <a:latin typeface="Arial Narrow" pitchFamily="34" charset="0"/>
              </a:rPr>
              <a:t>cluster: </a:t>
            </a:r>
            <a:r>
              <a:rPr lang="pt-BR" sz="2200" dirty="0">
                <a:latin typeface="Arial Narrow" pitchFamily="34" charset="0"/>
              </a:rPr>
              <a:t>Funções para análise de clusters. 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b="1" dirty="0">
                <a:latin typeface="Arial Narrow" pitchFamily="34" charset="0"/>
              </a:rPr>
              <a:t>• ggplot2: </a:t>
            </a:r>
            <a:r>
              <a:rPr lang="pt-BR" sz="2200" dirty="0">
                <a:latin typeface="Arial Narrow" pitchFamily="34" charset="0"/>
              </a:rPr>
              <a:t>Criação de gráficos elegantes. 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• </a:t>
            </a:r>
            <a:r>
              <a:rPr lang="pt-BR" sz="2200" b="1" dirty="0" err="1">
                <a:latin typeface="Arial Narrow" pitchFamily="34" charset="0"/>
              </a:rPr>
              <a:t>rmarkdown</a:t>
            </a:r>
            <a:r>
              <a:rPr lang="pt-BR" sz="2200" b="1" dirty="0">
                <a:latin typeface="Arial Narrow" pitchFamily="34" charset="0"/>
              </a:rPr>
              <a:t>: </a:t>
            </a:r>
            <a:r>
              <a:rPr lang="pt-BR" sz="2200" dirty="0">
                <a:latin typeface="Arial Narrow" pitchFamily="34" charset="0"/>
              </a:rPr>
              <a:t>criação de documentos (dinâmicos) em PDF, Word, HTML. 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• </a:t>
            </a:r>
            <a:r>
              <a:rPr lang="pt-BR" sz="2200" b="1" dirty="0" err="1">
                <a:latin typeface="Arial Narrow" pitchFamily="34" charset="0"/>
              </a:rPr>
              <a:t>nlme</a:t>
            </a:r>
            <a:r>
              <a:rPr lang="pt-BR" sz="2200" b="1" dirty="0">
                <a:latin typeface="Arial Narrow" pitchFamily="34" charset="0"/>
              </a:rPr>
              <a:t>: </a:t>
            </a:r>
            <a:r>
              <a:rPr lang="pt-BR" sz="2200" dirty="0">
                <a:latin typeface="Arial Narrow" pitchFamily="34" charset="0"/>
              </a:rPr>
              <a:t>Modelos lineares e não-lineares de efeitos mistos. </a:t>
            </a: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+mj-lt"/>
              </a:rPr>
            </a:br>
            <a:br>
              <a:rPr lang="pt-BR" sz="2200" dirty="0">
                <a:latin typeface="+mj-lt"/>
              </a:rPr>
            </a:br>
            <a:r>
              <a:rPr lang="pt-BR" sz="2200" dirty="0">
                <a:latin typeface="+mj-lt"/>
              </a:rPr>
              <a:t>  </a:t>
            </a:r>
            <a:endParaRPr lang="pt-BR" sz="22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</a:t>
            </a:r>
            <a:r>
              <a:rPr lang="pt-BR" sz="36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 R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" name="Picture 4" descr="Carreira de Cientista de Dados e Big Data – Guia Completo! (30+ dúvidas  respondidas!) – Tecnologia que Interessa!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59880" y="167640"/>
            <a:ext cx="1087120" cy="8247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312" name="Google Shape;312;g11a3cd0d61f_0_227"/>
          <p:cNvSpPr txBox="1"/>
          <p:nvPr/>
        </p:nvSpPr>
        <p:spPr>
          <a:xfrm>
            <a:off x="3834625" y="206590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rgbClr val="FFFF00"/>
                </a:solidFill>
              </a:rPr>
              <a:t>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73039" y="3017436"/>
            <a:ext cx="3870961" cy="212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a4cd88d6f_0_57"/>
          <p:cNvSpPr txBox="1"/>
          <p:nvPr/>
        </p:nvSpPr>
        <p:spPr>
          <a:xfrm>
            <a:off x="1162075" y="25006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0a4cd88d6f_0_5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5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começar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 </a:t>
            </a:r>
            <a:r>
              <a:rPr lang="en-US" sz="55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programar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…</a:t>
            </a:r>
            <a:endParaRPr sz="5500" b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g10a4cd88d6f_0_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a4cd88d6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58" name="Google Shape;158;g10a4cd88d6f_0_57"/>
          <p:cNvSpPr txBox="1"/>
          <p:nvPr/>
        </p:nvSpPr>
        <p:spPr>
          <a:xfrm>
            <a:off x="-236220" y="313270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  <p:pic>
        <p:nvPicPr>
          <p:cNvPr id="26626" name="Picture 2" descr="Aula 08 - Scikit-Learn - máquina de vetores de suport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83580" y="2065655"/>
            <a:ext cx="2885440" cy="28777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R é uma linguagem de programação </a:t>
            </a:r>
            <a:r>
              <a:rPr lang="pt-BR" sz="2200" dirty="0" err="1">
                <a:latin typeface="Arial Narrow" pitchFamily="34" charset="0"/>
              </a:rPr>
              <a:t>multi-paradigma</a:t>
            </a:r>
            <a:r>
              <a:rPr lang="pt-BR" sz="2200" dirty="0">
                <a:latin typeface="Arial Narrow" pitchFamily="34" charset="0"/>
              </a:rPr>
              <a:t> orientada a objetos, programação funcional, dinâmica, voltada à manipulação, análise e visualização de dados:</a:t>
            </a: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Linguagens de Programação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" name="Picture 4" descr="Carreira de Cientista de Dados e Big Data – Guia Completo! (30+ dúvidas  respondidas!) – Tecnologia que Interessa!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4636" y="2766060"/>
            <a:ext cx="1777884" cy="1348740"/>
          </a:xfrm>
          <a:prstGeom prst="rect">
            <a:avLst/>
          </a:prstGeom>
          <a:noFill/>
        </p:spPr>
      </p:pic>
      <p:pic>
        <p:nvPicPr>
          <p:cNvPr id="24578" name="Picture 2" descr="Aplicação estatística com software R - Invista na Carreira - O Estatístic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8919" y="1958340"/>
            <a:ext cx="4602481" cy="30683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312420" y="1317000"/>
            <a:ext cx="7424755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err="1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Paradigmas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55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</a:t>
            </a:r>
            <a:endParaRPr sz="5500" b="0" i="0" u="none" strike="noStrike" cap="none">
              <a:solidFill>
                <a:schemeClr val="accent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r>
              <a:rPr lang="en-US"/>
              <a:t>[</a:t>
            </a:r>
            <a:fld id="{00000000-1234-1234-1234-123412341234}" type="slidenum">
              <a:rPr lang="en-US" smtClean="0"/>
              <a:pPr lvl="0"/>
              <a:t>4</a:t>
            </a:fld>
            <a:r>
              <a:rPr lang="en-US"/>
              <a:t>]</a:t>
            </a:r>
          </a:p>
        </p:txBody>
      </p:sp>
      <p:pic>
        <p:nvPicPr>
          <p:cNvPr id="8" name="Picture 2" descr="Aula 08 - Scikit-Learn - máquina de vetores de suport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83580" y="2065655"/>
            <a:ext cx="2885440" cy="28777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</a:t>
            </a: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Programação funcional é um paradigma de programação que trata a computação como uma avaliação de funções matemáticas. </a:t>
            </a: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 </a:t>
            </a:r>
            <a:endParaRPr lang="pt-BR" sz="23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Funcional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124" name="Picture 4" descr="Programação Funcional (cod.14348 &amp; 14786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6555" y="1925950"/>
            <a:ext cx="4751705" cy="3072770"/>
          </a:xfrm>
          <a:prstGeom prst="rect">
            <a:avLst/>
          </a:prstGeom>
          <a:noFill/>
        </p:spPr>
      </p:pic>
      <p:sp>
        <p:nvSpPr>
          <p:cNvPr id="15" name="CaixaDeTexto 14"/>
          <p:cNvSpPr txBox="1"/>
          <p:nvPr/>
        </p:nvSpPr>
        <p:spPr>
          <a:xfrm>
            <a:off x="5486400" y="2705100"/>
            <a:ext cx="3131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latin typeface="Bahnschrift SemiLight Condensed" pitchFamily="34" charset="0"/>
              </a:rPr>
              <a:t>2+2x3 = ?</a:t>
            </a:r>
          </a:p>
        </p:txBody>
      </p:sp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</a:t>
            </a: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Programação funcional é um paradigma de programação que trata a computação como uma avaliação de funções matemáticas. </a:t>
            </a: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 </a:t>
            </a:r>
            <a:endParaRPr lang="pt-BR" sz="23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Funcional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2025676"/>
            <a:ext cx="6336030" cy="270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tângulo 12"/>
          <p:cNvSpPr/>
          <p:nvPr/>
        </p:nvSpPr>
        <p:spPr>
          <a:xfrm>
            <a:off x="434340" y="3230880"/>
            <a:ext cx="4145280" cy="3886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/>
              <a:t>Nesse caso, seria isso que aconteceria:</a:t>
            </a:r>
          </a:p>
        </p:txBody>
      </p:sp>
      <p:pic>
        <p:nvPicPr>
          <p:cNvPr id="14" name="Picture 2" descr="Python Logo transparent PNG - Stick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19684" y="3459481"/>
            <a:ext cx="1048016" cy="1043939"/>
          </a:xfrm>
          <a:prstGeom prst="rect">
            <a:avLst/>
          </a:prstGeom>
          <a:noFill/>
        </p:spPr>
      </p:pic>
      <p:pic>
        <p:nvPicPr>
          <p:cNvPr id="15" name="Picture 4" descr="Carreira de Cientista de Dados e Big Data – Guia Completo! (30+ dúvidas  respondidas!) – Tecnologia que Interessa!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91482" y="1965960"/>
            <a:ext cx="1366058" cy="1036320"/>
          </a:xfrm>
          <a:prstGeom prst="rect">
            <a:avLst/>
          </a:prstGeom>
          <a:noFill/>
        </p:spPr>
      </p:pic>
      <p:sp>
        <p:nvSpPr>
          <p:cNvPr id="18" name="Retângulo 17"/>
          <p:cNvSpPr/>
          <p:nvPr/>
        </p:nvSpPr>
        <p:spPr>
          <a:xfrm>
            <a:off x="6774180" y="4556760"/>
            <a:ext cx="2042160" cy="2743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Suporte para funcional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6758940" y="3108960"/>
            <a:ext cx="2042160" cy="2743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Linguagem funcional</a:t>
            </a:r>
          </a:p>
        </p:txBody>
      </p:sp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</a:t>
            </a:r>
            <a:br>
              <a:rPr lang="pt-BR" sz="23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A versão base do R possui uma coleção enorme de funções: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•  Modelos Estatísticos 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•  Algoritmos Computacionais 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•  Métodos Matemáticas 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•  Visualização de Dados</a:t>
            </a: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 </a:t>
            </a:r>
            <a:endParaRPr lang="pt-BR" sz="23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</a:t>
            </a:r>
            <a:r>
              <a:rPr lang="pt-BR" sz="36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 R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" name="Picture 4" descr="Carreira de Cientista de Dados e Big Data – Guia Completo! (30+ dúvidas  respondidas!) – Tecnologia que Interessa!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59880" y="167640"/>
            <a:ext cx="1087120" cy="8247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latin typeface="+mj-lt"/>
              </a:rPr>
            </a:br>
            <a:r>
              <a:rPr lang="pt-BR" sz="2200" dirty="0">
                <a:latin typeface="+mj-lt"/>
              </a:rPr>
              <a:t> </a:t>
            </a:r>
            <a:br>
              <a:rPr lang="pt-BR" sz="2200" dirty="0">
                <a:latin typeface="+mj-lt"/>
              </a:rPr>
            </a:br>
            <a:r>
              <a:rPr lang="pt-BR" sz="2200" b="1" dirty="0">
                <a:latin typeface="+mj-lt"/>
              </a:rPr>
              <a:t>Pacotes</a:t>
            </a:r>
            <a:r>
              <a:rPr lang="pt-BR" sz="2200" dirty="0">
                <a:latin typeface="+mj-lt"/>
              </a:rPr>
              <a:t>:</a:t>
            </a:r>
            <a:br>
              <a:rPr lang="pt-BR" sz="2200" dirty="0">
                <a:latin typeface="+mj-lt"/>
              </a:rPr>
            </a:br>
            <a:r>
              <a:rPr lang="pt-BR" sz="2200" dirty="0">
                <a:latin typeface="+mj-lt"/>
              </a:rPr>
              <a:t> </a:t>
            </a:r>
            <a:br>
              <a:rPr lang="pt-BR" sz="2200" dirty="0">
                <a:latin typeface="+mj-lt"/>
              </a:rPr>
            </a:br>
            <a:r>
              <a:rPr lang="pt-BR" sz="2200" dirty="0">
                <a:latin typeface="Arial Narrow" pitchFamily="34" charset="0"/>
              </a:rPr>
              <a:t> Uma coleção de funções que podem ser escritas em R, C++, Fortran e C e que são chamadas diretamente de dentro do R.</a:t>
            </a: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Qualquer pessoa pode desenvolver seus pacotes e então submeter ao CRAN, disponibilizar através do </a:t>
            </a:r>
            <a:r>
              <a:rPr lang="pt-BR" sz="2200" i="1" dirty="0" err="1">
                <a:latin typeface="Arial Narrow" pitchFamily="34" charset="0"/>
              </a:rPr>
              <a:t>GitHub</a:t>
            </a:r>
            <a:r>
              <a:rPr lang="pt-BR" sz="2200" dirty="0">
                <a:latin typeface="Arial Narrow" pitchFamily="34" charset="0"/>
              </a:rPr>
              <a:t> ou </a:t>
            </a:r>
            <a:r>
              <a:rPr lang="pt-BR" sz="2200" i="1" dirty="0" err="1">
                <a:latin typeface="Arial Narrow" pitchFamily="34" charset="0"/>
              </a:rPr>
              <a:t>standalone</a:t>
            </a:r>
            <a:r>
              <a:rPr lang="pt-BR" sz="2200" dirty="0">
                <a:latin typeface="Arial Narrow" pitchFamily="34" charset="0"/>
              </a:rPr>
              <a:t>. </a:t>
            </a: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+mj-lt"/>
              </a:rPr>
            </a:br>
            <a:br>
              <a:rPr lang="pt-BR" sz="2200" dirty="0">
                <a:latin typeface="+mj-lt"/>
              </a:rPr>
            </a:br>
            <a:r>
              <a:rPr lang="pt-BR" sz="2200" dirty="0">
                <a:latin typeface="+mj-lt"/>
              </a:rPr>
              <a:t>  </a:t>
            </a:r>
            <a:endParaRPr lang="pt-BR" sz="22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</a:t>
            </a:r>
            <a:r>
              <a:rPr lang="pt-BR" sz="36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 R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4" descr="Carreira de Cientista de Dados e Big Data – Guia Completo! (30+ dúvidas  respondidas!) – Tecnologia que Interessa!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59880" y="167640"/>
            <a:ext cx="1087120" cy="8247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latin typeface="+mj-lt"/>
              </a:rPr>
            </a:br>
            <a:r>
              <a:rPr lang="pt-BR" sz="2200" dirty="0">
                <a:latin typeface="+mj-lt"/>
              </a:rPr>
              <a:t> </a:t>
            </a:r>
            <a:br>
              <a:rPr lang="pt-BR" sz="2200" dirty="0">
                <a:latin typeface="+mj-lt"/>
              </a:rPr>
            </a:br>
            <a:r>
              <a:rPr lang="pt-BR" sz="2200" dirty="0">
                <a:latin typeface="+mj-lt"/>
              </a:rPr>
              <a:t> Mas as vezes não é suficiente:</a:t>
            </a:r>
            <a:br>
              <a:rPr lang="pt-BR" sz="2200" dirty="0">
                <a:latin typeface="+mj-lt"/>
              </a:rPr>
            </a:br>
            <a:r>
              <a:rPr lang="pt-BR" sz="2200" dirty="0">
                <a:latin typeface="+mj-lt"/>
              </a:rPr>
              <a:t> </a:t>
            </a:r>
            <a:br>
              <a:rPr lang="pt-BR" sz="2200" dirty="0">
                <a:latin typeface="+mj-lt"/>
              </a:rPr>
            </a:br>
            <a:r>
              <a:rPr lang="pt-BR" sz="2200" dirty="0">
                <a:latin typeface="Arial Narrow" pitchFamily="34" charset="0"/>
              </a:rPr>
              <a:t>Assim como alguns softwares estatísticos, o R também é extensível através de ”módulos”. Em R estes módulos são chamados de pacotes, bibliotecas ou packages. </a:t>
            </a: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+mj-lt"/>
              </a:rPr>
            </a:br>
            <a:br>
              <a:rPr lang="pt-BR" sz="2200" dirty="0">
                <a:latin typeface="+mj-lt"/>
              </a:rPr>
            </a:br>
            <a:r>
              <a:rPr lang="pt-BR" sz="2200" dirty="0">
                <a:latin typeface="+mj-lt"/>
              </a:rPr>
              <a:t>  </a:t>
            </a:r>
            <a:endParaRPr lang="pt-BR" sz="22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</a:t>
            </a:r>
            <a:r>
              <a:rPr lang="pt-BR" sz="36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 R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4" descr="Carreira de Cientista de Dados e Big Data – Guia Completo! (30+ dúvidas  respondidas!) – Tecnologia que Interessa!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59880" y="167640"/>
            <a:ext cx="1087120" cy="8247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101</Words>
  <Application>Microsoft Office PowerPoint</Application>
  <PresentationFormat>Apresentação na tela (16:9)</PresentationFormat>
  <Paragraphs>42</Paragraphs>
  <Slides>12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Simple Light</vt:lpstr>
      <vt:lpstr>Apresentação do PowerPoint</vt:lpstr>
      <vt:lpstr>Apresentação do PowerPoint</vt:lpstr>
      <vt:lpstr>   R é uma linguagem de programação multi-paradigma orientada a objetos, programação funcional, dinâmica, voltada à manipulação, análise e visualização de dados:    </vt:lpstr>
      <vt:lpstr>Apresentação do PowerPoint</vt:lpstr>
      <vt:lpstr>    Programação funcional é um paradigma de programação que trata a computação como uma avaliação de funções matemáticas.      </vt:lpstr>
      <vt:lpstr>    Programação funcional é um paradigma de programação que trata a computação como uma avaliação de funções matemáticas.      </vt:lpstr>
      <vt:lpstr>    A versão base do R possui uma coleção enorme de funções:   •  Modelos Estatísticos  •  Algoritmos Computacionais  •  Métodos Matemáticas  •  Visualização de Dados     </vt:lpstr>
      <vt:lpstr>   Pacotes:    Uma coleção de funções que podem ser escritas em R, C++, Fortran e C e que são chamadas diretamente de dentro do R.  Qualquer pessoa pode desenvolver seus pacotes e então submeter ao CRAN, disponibilizar através do GitHub ou standalone.      </vt:lpstr>
      <vt:lpstr>    Mas as vezes não é suficiente:   Assim como alguns softwares estatísticos, o R também é extensível através de ”módulos”. Em R estes módulos são chamados de pacotes, bibliotecas ou packages.      </vt:lpstr>
      <vt:lpstr>   As funcionalidades do R, podem ser ampliadas carregando estes pacotes, tornando um software ainda mais poderoso, capaz de realizar inúmeras tarefas:   • Análise multivariada;  • Análise Bayesiana;  • Manipulação de dados;  • Gráficos a nível de publicação;  • Big Data, Deep Learning;  • Processamento de imagens.       </vt:lpstr>
      <vt:lpstr>   Alguns pacotes   • maptools: Funções para leitura, exportação e manipulação de estruturas espaciais.  • cluster: Funções para análise de clusters.  • ggplot2: Criação de gráficos elegantes.  • rmarkdown: criação de documentos (dinâmicos) em PDF, Word, HTML.  • nlme: Modelos lineares e não-lineares de efeitos mistos.     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 Mestieri</dc:creator>
  <cp:lastModifiedBy>Diego Renan Bruno</cp:lastModifiedBy>
  <cp:revision>38</cp:revision>
  <dcterms:modified xsi:type="dcterms:W3CDTF">2024-11-19T20:40:55Z</dcterms:modified>
</cp:coreProperties>
</file>