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4660"/>
  </p:normalViewPr>
  <p:slideViewPr>
    <p:cSldViewPr>
      <p:cViewPr>
        <p:scale>
          <a:sx n="15" d="100"/>
          <a:sy n="15" d="100"/>
        </p:scale>
        <p:origin x="-1092" y="42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318265"/>
            <a:ext cx="864108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318265"/>
            <a:ext cx="2528316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6816-2B07-4D51-9495-84746ACF50B5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8FFF-9417-4615-A746-716DAFC8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572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4075572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4075572" rtl="0" eaLnBrk="1" latinLnBrk="0" hangingPunct="1">
        <a:spcBef>
          <a:spcPct val="20000"/>
        </a:spcBef>
        <a:buFont typeface="Arial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4075572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4075572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ru.stanford.edu/lib/exe/fetch.php/shared/efficientselection.png?w=725&amp;h=195&amp;cache=ca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400" y="7447548"/>
            <a:ext cx="32847262" cy="88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35700569" y="7262278"/>
            <a:ext cx="13448431" cy="8587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8600" y="228600"/>
            <a:ext cx="37947600" cy="32461200"/>
          </a:xfrm>
          <a:prstGeom prst="roundRect">
            <a:avLst>
              <a:gd name="adj" fmla="val 448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7905" y="952500"/>
            <a:ext cx="36448990" cy="352425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" pitchFamily="34" charset="0"/>
                <a:cs typeface="Microsoft Sans Serif" pitchFamily="34" charset="0"/>
              </a:rPr>
              <a:t>Neural Substrates of Attention and Awareness</a:t>
            </a:r>
          </a:p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Asymmetrical Behavioral Effects of Feature-Based Attention</a:t>
            </a:r>
          </a:p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Are Predictable </a:t>
            </a:r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from Neural Architecture</a:t>
            </a:r>
            <a:endParaRPr lang="en-US" sz="4800" dirty="0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39587" y="4627311"/>
            <a:ext cx="121256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Gill Sans MT" pitchFamily="34" charset="0"/>
                <a:cs typeface="Microsoft Sans Serif" pitchFamily="34" charset="0"/>
              </a:rPr>
              <a:t>Daniel Birman, Justin Gardner</a:t>
            </a:r>
          </a:p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Department of Psychology, Stanford University</a:t>
            </a:r>
          </a:p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dbirman@stanford.edu</a:t>
            </a:r>
            <a:endParaRPr lang="en-US" sz="4800" dirty="0">
              <a:latin typeface="Gill Sans MT" pitchFamily="34" charset="0"/>
              <a:cs typeface="Microsoft Sans Serif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077056" y="7262278"/>
            <a:ext cx="14059541" cy="12854521"/>
            <a:chOff x="14020800" y="9829800"/>
            <a:chExt cx="11082190" cy="9448800"/>
          </a:xfrm>
        </p:grpSpPr>
        <p:sp>
          <p:nvSpPr>
            <p:cNvPr id="8" name="Rectangle 7"/>
            <p:cNvSpPr/>
            <p:nvPr/>
          </p:nvSpPr>
          <p:spPr>
            <a:xfrm>
              <a:off x="14020800" y="9829800"/>
              <a:ext cx="11082190" cy="944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itchFamily="34" charset="0"/>
                <a:cs typeface="Microsoft Sans Serif" pitchFamily="34" charset="0"/>
              </a:endParaRPr>
            </a:p>
          </p:txBody>
        </p:sp>
        <p:cxnSp>
          <p:nvCxnSpPr>
            <p:cNvPr id="12" name="Straight Connector 11"/>
            <p:cNvCxnSpPr>
              <a:stCxn id="8" idx="0"/>
            </p:cNvCxnSpPr>
            <p:nvPr/>
          </p:nvCxnSpPr>
          <p:spPr>
            <a:xfrm>
              <a:off x="19561895" y="9829800"/>
              <a:ext cx="0" cy="944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1"/>
            </p:cNvCxnSpPr>
            <p:nvPr/>
          </p:nvCxnSpPr>
          <p:spPr>
            <a:xfrm>
              <a:off x="14020800" y="14554200"/>
              <a:ext cx="110821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433450" y="4950476"/>
            <a:ext cx="3813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  <a:cs typeface="Microsoft Sans Serif" pitchFamily="34" charset="0"/>
              </a:rPr>
              <a:t>Behavior</a:t>
            </a:r>
            <a:endParaRPr lang="en-US" dirty="0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2645" y="17816780"/>
            <a:ext cx="53848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  <a:cs typeface="Microsoft Sans Serif" pitchFamily="34" charset="0"/>
              </a:rPr>
              <a:t>Neural Data</a:t>
            </a:r>
            <a:endParaRPr lang="en-US" dirty="0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74800" y="16698740"/>
            <a:ext cx="102516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  <a:cs typeface="Microsoft Sans Serif" pitchFamily="34" charset="0"/>
              </a:rPr>
              <a:t>Hierarchical Explanation</a:t>
            </a:r>
            <a:endParaRPr lang="en-US" dirty="0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573000" y="7620000"/>
            <a:ext cx="6090333" cy="5687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Paying Attention to </a:t>
            </a:r>
            <a:r>
              <a:rPr lang="en-US" sz="4800" b="1" dirty="0" smtClean="0">
                <a:latin typeface="Gill Sans MT" pitchFamily="34" charset="0"/>
                <a:cs typeface="Microsoft Sans Serif" pitchFamily="34" charset="0"/>
              </a:rPr>
              <a:t>Contrast</a:t>
            </a:r>
          </a:p>
          <a:p>
            <a:pPr algn="ctr"/>
            <a:endParaRPr lang="en-US" sz="4800" dirty="0" smtClean="0">
              <a:latin typeface="Gill Sans MT" pitchFamily="34" charset="0"/>
              <a:cs typeface="Microsoft Sans Serif" pitchFamily="34" charset="0"/>
            </a:endParaRPr>
          </a:p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Asked to Respond about </a:t>
            </a:r>
            <a:r>
              <a:rPr lang="en-US" sz="4800" b="1" dirty="0" smtClean="0">
                <a:latin typeface="Gill Sans MT" pitchFamily="34" charset="0"/>
                <a:cs typeface="Microsoft Sans Serif" pitchFamily="34" charset="0"/>
              </a:rPr>
              <a:t>Contrast</a:t>
            </a:r>
            <a:endParaRPr lang="en-US" sz="4800" b="1" dirty="0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583551" y="7620000"/>
            <a:ext cx="6090333" cy="56873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Paying Attention to </a:t>
            </a:r>
            <a:r>
              <a:rPr lang="en-US" sz="4800" b="1" dirty="0" smtClean="0">
                <a:latin typeface="Gill Sans MT" pitchFamily="34" charset="0"/>
                <a:cs typeface="Microsoft Sans Serif" pitchFamily="34" charset="0"/>
              </a:rPr>
              <a:t>Motion</a:t>
            </a:r>
            <a:endParaRPr lang="en-US" sz="4800" dirty="0" smtClean="0">
              <a:latin typeface="Gill Sans MT" pitchFamily="34" charset="0"/>
              <a:cs typeface="Microsoft Sans Serif" pitchFamily="34" charset="0"/>
            </a:endParaRPr>
          </a:p>
          <a:p>
            <a:pPr algn="ctr"/>
            <a:endParaRPr lang="en-US" sz="4800" dirty="0">
              <a:latin typeface="Gill Sans MT" pitchFamily="34" charset="0"/>
              <a:cs typeface="Microsoft Sans Serif" pitchFamily="34" charset="0"/>
            </a:endParaRPr>
          </a:p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Asked to Respond about </a:t>
            </a:r>
            <a:r>
              <a:rPr lang="en-US" sz="4800" b="1" dirty="0" smtClean="0">
                <a:latin typeface="Gill Sans MT" pitchFamily="34" charset="0"/>
                <a:cs typeface="Microsoft Sans Serif" pitchFamily="34" charset="0"/>
              </a:rPr>
              <a:t>Contrast</a:t>
            </a:r>
            <a:endParaRPr lang="en-US" sz="4800" b="1" dirty="0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583400" y="14048496"/>
            <a:ext cx="6090333" cy="568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Paying Attention to </a:t>
            </a:r>
            <a:r>
              <a:rPr lang="en-US" sz="4800" b="1" dirty="0" smtClean="0">
                <a:latin typeface="Gill Sans MT" pitchFamily="34" charset="0"/>
                <a:cs typeface="Microsoft Sans Serif" pitchFamily="34" charset="0"/>
              </a:rPr>
              <a:t>Contrast</a:t>
            </a:r>
            <a:endParaRPr lang="en-US" sz="4800" dirty="0" smtClean="0">
              <a:latin typeface="Gill Sans MT" pitchFamily="34" charset="0"/>
              <a:cs typeface="Microsoft Sans Serif" pitchFamily="34" charset="0"/>
            </a:endParaRPr>
          </a:p>
          <a:p>
            <a:pPr algn="ctr"/>
            <a:endParaRPr lang="en-US" sz="4800" dirty="0">
              <a:latin typeface="Gill Sans MT" pitchFamily="34" charset="0"/>
              <a:cs typeface="Microsoft Sans Serif" pitchFamily="34" charset="0"/>
            </a:endParaRPr>
          </a:p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Asked to Respond about </a:t>
            </a:r>
            <a:r>
              <a:rPr lang="en-US" sz="4800" b="1" dirty="0" smtClean="0">
                <a:latin typeface="Gill Sans MT" pitchFamily="34" charset="0"/>
                <a:cs typeface="Microsoft Sans Serif" pitchFamily="34" charset="0"/>
              </a:rPr>
              <a:t>Motion</a:t>
            </a:r>
            <a:endParaRPr lang="en-US" sz="4800" dirty="0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573000" y="14048496"/>
            <a:ext cx="6090333" cy="5687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Paying Attention to </a:t>
            </a:r>
            <a:r>
              <a:rPr lang="en-US" sz="4800" b="1" dirty="0" smtClean="0">
                <a:latin typeface="Gill Sans MT" pitchFamily="34" charset="0"/>
                <a:cs typeface="Microsoft Sans Serif" pitchFamily="34" charset="0"/>
              </a:rPr>
              <a:t>Motion</a:t>
            </a:r>
            <a:endParaRPr lang="en-US" sz="4800" dirty="0" smtClean="0">
              <a:latin typeface="Gill Sans MT" pitchFamily="34" charset="0"/>
              <a:cs typeface="Microsoft Sans Serif" pitchFamily="34" charset="0"/>
            </a:endParaRPr>
          </a:p>
          <a:p>
            <a:pPr algn="ctr"/>
            <a:endParaRPr lang="en-US" sz="4800" dirty="0">
              <a:latin typeface="Gill Sans MT" pitchFamily="34" charset="0"/>
              <a:cs typeface="Microsoft Sans Serif" pitchFamily="34" charset="0"/>
            </a:endParaRPr>
          </a:p>
          <a:p>
            <a:pPr algn="ctr"/>
            <a:r>
              <a:rPr lang="en-US" sz="4800" dirty="0" smtClean="0">
                <a:latin typeface="Gill Sans MT" pitchFamily="34" charset="0"/>
                <a:cs typeface="Microsoft Sans Serif" pitchFamily="34" charset="0"/>
              </a:rPr>
              <a:t>Asked to Respond about </a:t>
            </a:r>
            <a:r>
              <a:rPr lang="en-US" sz="4800" b="1" dirty="0" smtClean="0">
                <a:latin typeface="Gill Sans MT" pitchFamily="34" charset="0"/>
                <a:cs typeface="Microsoft Sans Serif" pitchFamily="34" charset="0"/>
              </a:rPr>
              <a:t>Motion</a:t>
            </a:r>
            <a:endParaRPr lang="en-US" sz="4800" dirty="0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30" name="AutoShape 2" descr="https://identity.stanford.edu/downloads/emblems/Seal/png/SU_Seal_Re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31" name="AutoShape 4" descr="https://identity.stanford.edu/downloads/emblems/Seal/png/SU_Seal_Red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MT" pitchFamily="34" charset="0"/>
              <a:cs typeface="Microsoft Sans Serif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02711" y="5538880"/>
            <a:ext cx="80978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itchFamily="34" charset="0"/>
                <a:cs typeface="Microsoft Sans Serif" pitchFamily="34" charset="0"/>
              </a:rPr>
              <a:t>Model of Behavior</a:t>
            </a:r>
            <a:endParaRPr lang="en-US" dirty="0">
              <a:latin typeface="Gill Sans MT" pitchFamily="34" charset="0"/>
              <a:cs typeface="Microsoft Sans Serif" pitchFamily="34" charset="0"/>
            </a:endParaRPr>
          </a:p>
        </p:txBody>
      </p:sp>
      <p:pic>
        <p:nvPicPr>
          <p:cNvPr id="1029" name="Picture 5" descr="C:\Users\Dan\proj\att_awe\posters\stanford\SU_Seal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52500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604200" y="1221908"/>
            <a:ext cx="362047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 smtClean="0">
                <a:solidFill>
                  <a:schemeClr val="bg1"/>
                </a:solidFill>
              </a:rPr>
              <a:t>GRU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.stanford.edu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1648" y="6947796"/>
            <a:ext cx="10210800" cy="739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2573000"/>
            <a:ext cx="1295400" cy="12753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64945" y="12047244"/>
            <a:ext cx="1295400" cy="18011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39980" y="7467600"/>
            <a:ext cx="1295400" cy="6380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96854" y="13086347"/>
            <a:ext cx="12954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37799" y="12573000"/>
            <a:ext cx="1295400" cy="12753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12834" y="12047243"/>
            <a:ext cx="1295400" cy="1801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ns.nyu.edu/%7Edavid/courses/perception/lecturenotes/motion/motion-slides/motion.0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1" y="2422229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65665" y="20040600"/>
            <a:ext cx="9878766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56617" y="27734293"/>
            <a:ext cx="9878766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encrypted-tbn2.gstatic.com/images?q=tbn:ANd9GcQf4VECxaeNCTDrABkgPJUvKFmuQr5lsfmg5ACKNutYpEIKejo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48" y="24436102"/>
            <a:ext cx="2979985" cy="29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23872" y="20164925"/>
            <a:ext cx="12859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6013" y="27758356"/>
            <a:ext cx="1561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47659" y="20955000"/>
            <a:ext cx="6895588" cy="251859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819400" y="20726400"/>
            <a:ext cx="7041133" cy="2518595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743247" y="20688318"/>
            <a:ext cx="0" cy="533364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860533" y="20421636"/>
            <a:ext cx="0" cy="533364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29300" y="28676740"/>
            <a:ext cx="6895588" cy="251859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729300" y="30861000"/>
            <a:ext cx="6895588" cy="334335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624888" y="28410058"/>
            <a:ext cx="0" cy="533364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24888" y="30661971"/>
            <a:ext cx="0" cy="533364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56713" y="14565595"/>
            <a:ext cx="4284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Contrast Performance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6286501" y="14559383"/>
            <a:ext cx="408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Motion Performance</a:t>
            </a:r>
            <a:endParaRPr lang="en-US" sz="3600" dirty="0"/>
          </a:p>
        </p:txBody>
      </p:sp>
      <p:pic>
        <p:nvPicPr>
          <p:cNvPr id="66" name="Picture 2" descr="http://www.cns.nyu.edu/%7Edavid/courses/perception/lecturenotes/motion/motion-slides/motion.0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539" y="18397000"/>
            <a:ext cx="10770099" cy="807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30729026" y="30042486"/>
            <a:ext cx="2743200" cy="176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1663479" y="27947191"/>
            <a:ext cx="0" cy="197042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729026" y="26200401"/>
            <a:ext cx="2743200" cy="1640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410569" y="28071849"/>
            <a:ext cx="0" cy="188552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865839" y="20421600"/>
            <a:ext cx="14794700" cy="1314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 smtClean="0"/>
              <a:t>We observed an asymmetry in how attention to contrast and motion interact in the visual system. Data recorded from fMRI </a:t>
            </a:r>
            <a:r>
              <a:rPr lang="en-US" sz="4800" dirty="0" smtClean="0"/>
              <a:t>suggest that </a:t>
            </a:r>
            <a:r>
              <a:rPr lang="en-US" sz="4800" dirty="0" smtClean="0"/>
              <a:t>attention to contrast inhibits the representation of </a:t>
            </a:r>
            <a:r>
              <a:rPr lang="en-US" sz="4800" dirty="0" smtClean="0"/>
              <a:t>motion, but not the reverse.</a:t>
            </a:r>
          </a:p>
          <a:p>
            <a:pPr algn="just"/>
            <a:endParaRPr lang="en-US" sz="4800" dirty="0" smtClean="0"/>
          </a:p>
          <a:p>
            <a:pPr algn="ctr"/>
            <a:r>
              <a:rPr lang="en-US" sz="6400" dirty="0" smtClean="0"/>
              <a:t>Future Work</a:t>
            </a:r>
          </a:p>
          <a:p>
            <a:pPr algn="ctr"/>
            <a:endParaRPr lang="en-US" sz="6400" dirty="0" smtClean="0"/>
          </a:p>
          <a:p>
            <a:pPr algn="just"/>
            <a:r>
              <a:rPr lang="en-US" sz="4800" dirty="0" smtClean="0"/>
              <a:t>We expect that this asymmetry </a:t>
            </a:r>
            <a:r>
              <a:rPr lang="en-US" sz="4800" dirty="0" smtClean="0"/>
              <a:t>exists </a:t>
            </a:r>
            <a:r>
              <a:rPr lang="en-US" sz="4800" dirty="0" smtClean="0"/>
              <a:t>for all features represented by the visual system—we plan to investigate this further for contrast, color, orientation, motion, scene gist, and faces.</a:t>
            </a:r>
          </a:p>
          <a:p>
            <a:pPr algn="ctr"/>
            <a:endParaRPr lang="en-US" sz="4800" dirty="0"/>
          </a:p>
          <a:p>
            <a:pPr algn="just"/>
            <a:r>
              <a:rPr lang="en-US" sz="4800" dirty="0" smtClean="0"/>
              <a:t>Convolutional neural networks, which share this feed-forward property, should show a similar asymmetry when they are tuned (by an “attention” mechanism) towards specific priors.</a:t>
            </a:r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69" name="TextBox 68"/>
          <p:cNvSpPr txBox="1"/>
          <p:nvPr/>
        </p:nvSpPr>
        <p:spPr>
          <a:xfrm>
            <a:off x="488350" y="15498411"/>
            <a:ext cx="11377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Participants were asked to estimate which of two dot displays had higher contrast or motion coherence. Threshold performance is shown (higher values indicate worse performance).  </a:t>
            </a:r>
            <a:endParaRPr lang="en-US" sz="3600" dirty="0"/>
          </a:p>
        </p:txBody>
      </p:sp>
      <p:sp>
        <p:nvSpPr>
          <p:cNvPr id="70" name="Rectangle 69"/>
          <p:cNvSpPr/>
          <p:nvPr/>
        </p:nvSpPr>
        <p:spPr>
          <a:xfrm>
            <a:off x="6081793" y="7581190"/>
            <a:ext cx="4824347" cy="240972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:\Users\Dan\proj\att_awe\talks\figures\contrast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85841"/>
            <a:ext cx="4810140" cy="24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6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216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34</cp:revision>
  <dcterms:created xsi:type="dcterms:W3CDTF">2015-07-26T00:00:08Z</dcterms:created>
  <dcterms:modified xsi:type="dcterms:W3CDTF">2015-07-26T02:45:43Z</dcterms:modified>
</cp:coreProperties>
</file>