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81" r:id="rId3"/>
    <p:sldId id="283" r:id="rId4"/>
    <p:sldId id="284" r:id="rId5"/>
    <p:sldId id="285" r:id="rId6"/>
    <p:sldId id="290" r:id="rId7"/>
    <p:sldId id="289" r:id="rId8"/>
    <p:sldId id="288" r:id="rId9"/>
    <p:sldId id="287" r:id="rId10"/>
    <p:sldId id="286" r:id="rId11"/>
    <p:sldId id="278" r:id="rId12"/>
    <p:sldId id="282" r:id="rId13"/>
    <p:sldId id="280" r:id="rId14"/>
    <p:sldId id="292" r:id="rId15"/>
    <p:sldId id="291" r:id="rId16"/>
    <p:sldId id="293" r:id="rId17"/>
    <p:sldId id="294" r:id="rId18"/>
    <p:sldId id="295" r:id="rId19"/>
    <p:sldId id="296" r:id="rId20"/>
    <p:sldId id="277" r:id="rId21"/>
    <p:sldId id="298" r:id="rId22"/>
    <p:sldId id="299" r:id="rId23"/>
    <p:sldId id="300" r:id="rId24"/>
    <p:sldId id="301" r:id="rId25"/>
    <p:sldId id="297" r:id="rId26"/>
    <p:sldId id="274" r:id="rId27"/>
    <p:sldId id="275" r:id="rId28"/>
    <p:sldId id="302" r:id="rId29"/>
    <p:sldId id="307" r:id="rId30"/>
    <p:sldId id="308" r:id="rId31"/>
    <p:sldId id="313" r:id="rId32"/>
    <p:sldId id="309" r:id="rId33"/>
    <p:sldId id="315" r:id="rId34"/>
    <p:sldId id="314" r:id="rId35"/>
    <p:sldId id="311" r:id="rId36"/>
    <p:sldId id="310" r:id="rId37"/>
    <p:sldId id="312" r:id="rId38"/>
    <p:sldId id="304" r:id="rId39"/>
    <p:sldId id="305" r:id="rId40"/>
    <p:sldId id="306" r:id="rId41"/>
    <p:sldId id="303" r:id="rId42"/>
    <p:sldId id="316" r:id="rId43"/>
    <p:sldId id="317" r:id="rId44"/>
    <p:sldId id="318" r:id="rId45"/>
    <p:sldId id="320" r:id="rId46"/>
    <p:sldId id="319" r:id="rId47"/>
    <p:sldId id="321" r:id="rId48"/>
    <p:sldId id="322" r:id="rId49"/>
    <p:sldId id="258" r:id="rId50"/>
    <p:sldId id="261" r:id="rId51"/>
    <p:sldId id="263" r:id="rId52"/>
    <p:sldId id="268" r:id="rId53"/>
    <p:sldId id="264" r:id="rId54"/>
    <p:sldId id="265" r:id="rId55"/>
    <p:sldId id="266" r:id="rId56"/>
    <p:sldId id="267"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0"/>
  </p:normalViewPr>
  <p:slideViewPr>
    <p:cSldViewPr>
      <p:cViewPr>
        <p:scale>
          <a:sx n="80" d="100"/>
          <a:sy n="80" d="100"/>
        </p:scale>
        <p:origin x="-1050" y="3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4CBEBA-7579-4113-BD90-CA36CAAA0A44}" type="datetimeFigureOut">
              <a:rPr lang="en-US" smtClean="0"/>
              <a:t>8/15/2016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16861E-07CC-413A-ABBB-84DF0EEBDBFC}" type="slidenum">
              <a:rPr lang="en-US" smtClean="0"/>
              <a:t>‹#›</a:t>
            </a:fld>
            <a:endParaRPr lang="en-US"/>
          </a:p>
        </p:txBody>
      </p:sp>
    </p:spTree>
    <p:extLst>
      <p:ext uri="{BB962C8B-B14F-4D97-AF65-F5344CB8AC3E}">
        <p14:creationId xmlns:p14="http://schemas.microsoft.com/office/powerpoint/2010/main" val="266815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246E70-5581-4DAE-9B6C-11B609E40F5D}"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1340D-8757-49E5-ABFC-927A0040E6C1}" type="slidenum">
              <a:rPr lang="en-US" smtClean="0"/>
              <a:t>‹#›</a:t>
            </a:fld>
            <a:endParaRPr lang="en-US"/>
          </a:p>
        </p:txBody>
      </p:sp>
    </p:spTree>
    <p:extLst>
      <p:ext uri="{BB962C8B-B14F-4D97-AF65-F5344CB8AC3E}">
        <p14:creationId xmlns:p14="http://schemas.microsoft.com/office/powerpoint/2010/main" val="24452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46E70-5581-4DAE-9B6C-11B609E40F5D}"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1340D-8757-49E5-ABFC-927A0040E6C1}" type="slidenum">
              <a:rPr lang="en-US" smtClean="0"/>
              <a:t>‹#›</a:t>
            </a:fld>
            <a:endParaRPr lang="en-US"/>
          </a:p>
        </p:txBody>
      </p:sp>
    </p:spTree>
    <p:extLst>
      <p:ext uri="{BB962C8B-B14F-4D97-AF65-F5344CB8AC3E}">
        <p14:creationId xmlns:p14="http://schemas.microsoft.com/office/powerpoint/2010/main" val="897604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46E70-5581-4DAE-9B6C-11B609E40F5D}"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1340D-8757-49E5-ABFC-927A0040E6C1}" type="slidenum">
              <a:rPr lang="en-US" smtClean="0"/>
              <a:t>‹#›</a:t>
            </a:fld>
            <a:endParaRPr lang="en-US"/>
          </a:p>
        </p:txBody>
      </p:sp>
    </p:spTree>
    <p:extLst>
      <p:ext uri="{BB962C8B-B14F-4D97-AF65-F5344CB8AC3E}">
        <p14:creationId xmlns:p14="http://schemas.microsoft.com/office/powerpoint/2010/main" val="3444628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46E70-5581-4DAE-9B6C-11B609E40F5D}"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1340D-8757-49E5-ABFC-927A0040E6C1}" type="slidenum">
              <a:rPr lang="en-US" smtClean="0"/>
              <a:t>‹#›</a:t>
            </a:fld>
            <a:endParaRPr lang="en-US"/>
          </a:p>
        </p:txBody>
      </p:sp>
    </p:spTree>
    <p:extLst>
      <p:ext uri="{BB962C8B-B14F-4D97-AF65-F5344CB8AC3E}">
        <p14:creationId xmlns:p14="http://schemas.microsoft.com/office/powerpoint/2010/main" val="63743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246E70-5581-4DAE-9B6C-11B609E40F5D}"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1340D-8757-49E5-ABFC-927A0040E6C1}" type="slidenum">
              <a:rPr lang="en-US" smtClean="0"/>
              <a:t>‹#›</a:t>
            </a:fld>
            <a:endParaRPr lang="en-US"/>
          </a:p>
        </p:txBody>
      </p:sp>
    </p:spTree>
    <p:extLst>
      <p:ext uri="{BB962C8B-B14F-4D97-AF65-F5344CB8AC3E}">
        <p14:creationId xmlns:p14="http://schemas.microsoft.com/office/powerpoint/2010/main" val="99257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246E70-5581-4DAE-9B6C-11B609E40F5D}" type="datetimeFigureOut">
              <a:rPr lang="en-US"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1340D-8757-49E5-ABFC-927A0040E6C1}" type="slidenum">
              <a:rPr lang="en-US" smtClean="0"/>
              <a:t>‹#›</a:t>
            </a:fld>
            <a:endParaRPr lang="en-US"/>
          </a:p>
        </p:txBody>
      </p:sp>
    </p:spTree>
    <p:extLst>
      <p:ext uri="{BB962C8B-B14F-4D97-AF65-F5344CB8AC3E}">
        <p14:creationId xmlns:p14="http://schemas.microsoft.com/office/powerpoint/2010/main" val="1922974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246E70-5581-4DAE-9B6C-11B609E40F5D}" type="datetimeFigureOut">
              <a:rPr lang="en-US" smtClean="0"/>
              <a:t>8/15/2016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B1340D-8757-49E5-ABFC-927A0040E6C1}" type="slidenum">
              <a:rPr lang="en-US" smtClean="0"/>
              <a:t>‹#›</a:t>
            </a:fld>
            <a:endParaRPr lang="en-US"/>
          </a:p>
        </p:txBody>
      </p:sp>
    </p:spTree>
    <p:extLst>
      <p:ext uri="{BB962C8B-B14F-4D97-AF65-F5344CB8AC3E}">
        <p14:creationId xmlns:p14="http://schemas.microsoft.com/office/powerpoint/2010/main" val="1006657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246E70-5581-4DAE-9B6C-11B609E40F5D}" type="datetimeFigureOut">
              <a:rPr lang="en-US" smtClean="0"/>
              <a:t>8/15/2016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B1340D-8757-49E5-ABFC-927A0040E6C1}" type="slidenum">
              <a:rPr lang="en-US" smtClean="0"/>
              <a:t>‹#›</a:t>
            </a:fld>
            <a:endParaRPr lang="en-US"/>
          </a:p>
        </p:txBody>
      </p:sp>
    </p:spTree>
    <p:extLst>
      <p:ext uri="{BB962C8B-B14F-4D97-AF65-F5344CB8AC3E}">
        <p14:creationId xmlns:p14="http://schemas.microsoft.com/office/powerpoint/2010/main" val="1069719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46E70-5581-4DAE-9B6C-11B609E40F5D}" type="datetimeFigureOut">
              <a:rPr lang="en-US" smtClean="0"/>
              <a:t>8/15/2016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B1340D-8757-49E5-ABFC-927A0040E6C1}" type="slidenum">
              <a:rPr lang="en-US" smtClean="0"/>
              <a:t>‹#›</a:t>
            </a:fld>
            <a:endParaRPr lang="en-US"/>
          </a:p>
        </p:txBody>
      </p:sp>
    </p:spTree>
    <p:extLst>
      <p:ext uri="{BB962C8B-B14F-4D97-AF65-F5344CB8AC3E}">
        <p14:creationId xmlns:p14="http://schemas.microsoft.com/office/powerpoint/2010/main" val="3075089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46E70-5581-4DAE-9B6C-11B609E40F5D}" type="datetimeFigureOut">
              <a:rPr lang="en-US"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1340D-8757-49E5-ABFC-927A0040E6C1}" type="slidenum">
              <a:rPr lang="en-US" smtClean="0"/>
              <a:t>‹#›</a:t>
            </a:fld>
            <a:endParaRPr lang="en-US"/>
          </a:p>
        </p:txBody>
      </p:sp>
    </p:spTree>
    <p:extLst>
      <p:ext uri="{BB962C8B-B14F-4D97-AF65-F5344CB8AC3E}">
        <p14:creationId xmlns:p14="http://schemas.microsoft.com/office/powerpoint/2010/main" val="1881454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46E70-5581-4DAE-9B6C-11B609E40F5D}" type="datetimeFigureOut">
              <a:rPr lang="en-US"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1340D-8757-49E5-ABFC-927A0040E6C1}" type="slidenum">
              <a:rPr lang="en-US" smtClean="0"/>
              <a:t>‹#›</a:t>
            </a:fld>
            <a:endParaRPr lang="en-US"/>
          </a:p>
        </p:txBody>
      </p:sp>
    </p:spTree>
    <p:extLst>
      <p:ext uri="{BB962C8B-B14F-4D97-AF65-F5344CB8AC3E}">
        <p14:creationId xmlns:p14="http://schemas.microsoft.com/office/powerpoint/2010/main" val="77307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46E70-5581-4DAE-9B6C-11B609E40F5D}" type="datetimeFigureOut">
              <a:rPr lang="en-US" smtClean="0"/>
              <a:t>8/15/2016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1340D-8757-49E5-ABFC-927A0040E6C1}" type="slidenum">
              <a:rPr lang="en-US" smtClean="0"/>
              <a:t>‹#›</a:t>
            </a:fld>
            <a:endParaRPr lang="en-US"/>
          </a:p>
        </p:txBody>
      </p:sp>
    </p:spTree>
    <p:extLst>
      <p:ext uri="{BB962C8B-B14F-4D97-AF65-F5344CB8AC3E}">
        <p14:creationId xmlns:p14="http://schemas.microsoft.com/office/powerpoint/2010/main" val="4238198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1667" y="2624667"/>
            <a:ext cx="184666" cy="369332"/>
          </a:xfrm>
          <a:prstGeom prst="rect">
            <a:avLst/>
          </a:prstGeom>
          <a:noFill/>
        </p:spPr>
        <p:txBody>
          <a:bodyPr wrap="none" rtlCol="0">
            <a:spAutoFit/>
          </a:bodyPr>
          <a:lstStyle/>
          <a:p>
            <a:endParaRPr lang="en-US" dirty="0"/>
          </a:p>
        </p:txBody>
      </p:sp>
      <p:sp>
        <p:nvSpPr>
          <p:cNvPr id="7" name="Title 1"/>
          <p:cNvSpPr txBox="1">
            <a:spLocks/>
          </p:cNvSpPr>
          <p:nvPr/>
        </p:nvSpPr>
        <p:spPr>
          <a:xfrm>
            <a:off x="685800" y="155758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effectLst/>
              </a:rPr>
              <a:t>Neural Substrates of Attention and Awareness</a:t>
            </a:r>
            <a:endParaRPr lang="en-US" dirty="0">
              <a:effectLst/>
            </a:endParaRPr>
          </a:p>
        </p:txBody>
      </p:sp>
      <p:sp>
        <p:nvSpPr>
          <p:cNvPr id="8" name="Subtitle 2"/>
          <p:cNvSpPr txBox="1">
            <a:spLocks/>
          </p:cNvSpPr>
          <p:nvPr/>
        </p:nvSpPr>
        <p:spPr>
          <a:xfrm>
            <a:off x="2590800" y="4953000"/>
            <a:ext cx="64008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dirty="0" smtClean="0">
                <a:effectLst/>
              </a:rPr>
              <a:t>Dan Birman</a:t>
            </a:r>
          </a:p>
          <a:p>
            <a:pPr marL="0" indent="0" algn="r">
              <a:buNone/>
            </a:pPr>
            <a:r>
              <a:rPr lang="en-US" dirty="0" smtClean="0">
                <a:effectLst/>
              </a:rPr>
              <a:t>Gardner Lab</a:t>
            </a:r>
          </a:p>
          <a:p>
            <a:pPr marL="0" indent="0" algn="r">
              <a:buNone/>
            </a:pPr>
            <a:r>
              <a:rPr lang="en-US" dirty="0" smtClean="0"/>
              <a:t>MAD Lunch – 2016-08-23</a:t>
            </a:r>
            <a:endParaRPr lang="en-US" dirty="0">
              <a:effectLst/>
            </a:endParaRPr>
          </a:p>
        </p:txBody>
      </p:sp>
    </p:spTree>
    <p:extLst>
      <p:ext uri="{BB962C8B-B14F-4D97-AF65-F5344CB8AC3E}">
        <p14:creationId xmlns:p14="http://schemas.microsoft.com/office/powerpoint/2010/main" val="119699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1667" y="2624667"/>
            <a:ext cx="184666" cy="369332"/>
          </a:xfrm>
          <a:prstGeom prst="rect">
            <a:avLst/>
          </a:prstGeom>
          <a:noFill/>
        </p:spPr>
        <p:txBody>
          <a:bodyPr wrap="none" rtlCol="0">
            <a:spAutoFit/>
          </a:bodyPr>
          <a:lstStyle/>
          <a:p>
            <a:endParaRPr lang="en-US" dirty="0"/>
          </a:p>
        </p:txBody>
      </p:sp>
      <p:sp>
        <p:nvSpPr>
          <p:cNvPr id="7" name="Title 1"/>
          <p:cNvSpPr txBox="1">
            <a:spLocks/>
          </p:cNvSpPr>
          <p:nvPr/>
        </p:nvSpPr>
        <p:spPr>
          <a:xfrm>
            <a:off x="685800" y="155758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effectLst/>
              </a:rPr>
              <a:t>Neural Substrates of Attention and Awareness</a:t>
            </a:r>
            <a:endParaRPr lang="en-US" dirty="0">
              <a:effectLst/>
            </a:endParaRPr>
          </a:p>
        </p:txBody>
      </p:sp>
      <p:pic>
        <p:nvPicPr>
          <p:cNvPr id="5" name="Picture 4" descr="rV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334434"/>
            <a:ext cx="3988157" cy="3007113"/>
          </a:xfrm>
          <a:prstGeom prst="rect">
            <a:avLst/>
          </a:prstGeom>
        </p:spPr>
      </p:pic>
      <p:grpSp>
        <p:nvGrpSpPr>
          <p:cNvPr id="9" name="Group 8"/>
          <p:cNvGrpSpPr/>
          <p:nvPr/>
        </p:nvGrpSpPr>
        <p:grpSpPr>
          <a:xfrm>
            <a:off x="7696200" y="5410200"/>
            <a:ext cx="933450" cy="1152525"/>
            <a:chOff x="5590157" y="895975"/>
            <a:chExt cx="933450" cy="1152525"/>
          </a:xfrm>
        </p:grpSpPr>
        <p:sp>
          <p:nvSpPr>
            <p:cNvPr id="10" name="Rectangle 9"/>
            <p:cNvSpPr/>
            <p:nvPr/>
          </p:nvSpPr>
          <p:spPr>
            <a:xfrm>
              <a:off x="559015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14007" y="895975"/>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880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9015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14007" y="1286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880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9015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14007" y="1667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21880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590157" y="895975"/>
              <a:ext cx="933450" cy="1152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Arrow Connector 2"/>
          <p:cNvCxnSpPr/>
          <p:nvPr/>
        </p:nvCxnSpPr>
        <p:spPr>
          <a:xfrm flipH="1" flipV="1">
            <a:off x="6400800" y="5991225"/>
            <a:ext cx="1143000" cy="381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257800" y="5181600"/>
            <a:ext cx="1143000" cy="809625"/>
          </a:xfrm>
          <a:prstGeom prst="ellipse">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V="1">
            <a:off x="6096000" y="4142484"/>
            <a:ext cx="635357" cy="103911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79593" y="3505200"/>
            <a:ext cx="2172391" cy="646331"/>
          </a:xfrm>
          <a:prstGeom prst="rect">
            <a:avLst/>
          </a:prstGeom>
          <a:noFill/>
        </p:spPr>
        <p:txBody>
          <a:bodyPr wrap="none" rtlCol="0">
            <a:spAutoFit/>
          </a:bodyPr>
          <a:lstStyle/>
          <a:p>
            <a:pPr algn="ctr"/>
            <a:r>
              <a:rPr lang="en-US" dirty="0" smtClean="0"/>
              <a:t>Correlates with</a:t>
            </a:r>
          </a:p>
          <a:p>
            <a:pPr algn="ctr"/>
            <a:r>
              <a:rPr lang="en-US" b="1" dirty="0"/>
              <a:t>c</a:t>
            </a:r>
            <a:r>
              <a:rPr lang="en-US" b="1" dirty="0" smtClean="0"/>
              <a:t>onscious awareness</a:t>
            </a:r>
            <a:endParaRPr lang="en-US" b="1" dirty="0"/>
          </a:p>
        </p:txBody>
      </p:sp>
      <p:sp>
        <p:nvSpPr>
          <p:cNvPr id="27" name="TextBox 26"/>
          <p:cNvSpPr txBox="1"/>
          <p:nvPr/>
        </p:nvSpPr>
        <p:spPr>
          <a:xfrm>
            <a:off x="6418255" y="2819400"/>
            <a:ext cx="1455848" cy="369332"/>
          </a:xfrm>
          <a:prstGeom prst="rect">
            <a:avLst/>
          </a:prstGeom>
          <a:noFill/>
        </p:spPr>
        <p:txBody>
          <a:bodyPr wrap="none" rtlCol="0">
            <a:spAutoFit/>
          </a:bodyPr>
          <a:lstStyle/>
          <a:p>
            <a:r>
              <a:rPr lang="en-US" b="1" dirty="0" smtClean="0"/>
              <a:t>Verbal report</a:t>
            </a:r>
            <a:endParaRPr lang="en-US" b="1" dirty="0"/>
          </a:p>
        </p:txBody>
      </p:sp>
      <p:sp>
        <p:nvSpPr>
          <p:cNvPr id="28" name="TextBox 27"/>
          <p:cNvSpPr txBox="1"/>
          <p:nvPr/>
        </p:nvSpPr>
        <p:spPr>
          <a:xfrm>
            <a:off x="6301619" y="3186694"/>
            <a:ext cx="2789161" cy="369332"/>
          </a:xfrm>
          <a:prstGeom prst="rect">
            <a:avLst/>
          </a:prstGeom>
          <a:noFill/>
        </p:spPr>
        <p:txBody>
          <a:bodyPr wrap="none" rtlCol="0">
            <a:spAutoFit/>
          </a:bodyPr>
          <a:lstStyle/>
          <a:p>
            <a:r>
              <a:rPr lang="en-US" b="1" dirty="0" smtClean="0"/>
              <a:t>Drive arbitrary motor plans</a:t>
            </a:r>
            <a:endParaRPr lang="en-US" b="1" dirty="0"/>
          </a:p>
        </p:txBody>
      </p:sp>
      <p:sp>
        <p:nvSpPr>
          <p:cNvPr id="29" name="TextBox 28"/>
          <p:cNvSpPr txBox="1"/>
          <p:nvPr/>
        </p:nvSpPr>
        <p:spPr>
          <a:xfrm>
            <a:off x="7237854" y="4155462"/>
            <a:ext cx="1780680" cy="369332"/>
          </a:xfrm>
          <a:prstGeom prst="rect">
            <a:avLst/>
          </a:prstGeom>
          <a:noFill/>
        </p:spPr>
        <p:txBody>
          <a:bodyPr wrap="none" rtlCol="0">
            <a:spAutoFit/>
          </a:bodyPr>
          <a:lstStyle/>
          <a:p>
            <a:r>
              <a:rPr lang="en-US" b="1" dirty="0" smtClean="0"/>
              <a:t>Store in memory</a:t>
            </a:r>
            <a:endParaRPr lang="en-US" b="1" dirty="0"/>
          </a:p>
        </p:txBody>
      </p:sp>
      <p:sp>
        <p:nvSpPr>
          <p:cNvPr id="30" name="TextBox 29"/>
          <p:cNvSpPr txBox="1"/>
          <p:nvPr/>
        </p:nvSpPr>
        <p:spPr>
          <a:xfrm>
            <a:off x="6857134" y="4542355"/>
            <a:ext cx="1699953" cy="369332"/>
          </a:xfrm>
          <a:prstGeom prst="rect">
            <a:avLst/>
          </a:prstGeom>
          <a:noFill/>
        </p:spPr>
        <p:txBody>
          <a:bodyPr wrap="none" rtlCol="0">
            <a:spAutoFit/>
          </a:bodyPr>
          <a:lstStyle/>
          <a:p>
            <a:r>
              <a:rPr lang="en-US" b="1" dirty="0" smtClean="0"/>
              <a:t>Learn new rules</a:t>
            </a:r>
            <a:endParaRPr lang="en-US" b="1" dirty="0"/>
          </a:p>
        </p:txBody>
      </p:sp>
    </p:spTree>
    <p:extLst>
      <p:ext uri="{BB962C8B-B14F-4D97-AF65-F5344CB8AC3E}">
        <p14:creationId xmlns:p14="http://schemas.microsoft.com/office/powerpoint/2010/main" val="3796134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1667" y="2624667"/>
            <a:ext cx="184666" cy="369332"/>
          </a:xfrm>
          <a:prstGeom prst="rect">
            <a:avLst/>
          </a:prstGeom>
          <a:noFill/>
        </p:spPr>
        <p:txBody>
          <a:bodyPr wrap="none" rtlCol="0">
            <a:spAutoFit/>
          </a:bodyPr>
          <a:lstStyle/>
          <a:p>
            <a:endParaRPr lang="en-US" dirty="0"/>
          </a:p>
        </p:txBody>
      </p:sp>
      <p:sp>
        <p:nvSpPr>
          <p:cNvPr id="7" name="Title 1"/>
          <p:cNvSpPr txBox="1">
            <a:spLocks/>
          </p:cNvSpPr>
          <p:nvPr/>
        </p:nvSpPr>
        <p:spPr>
          <a:xfrm>
            <a:off x="685800" y="155758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effectLst/>
              </a:rPr>
              <a:t>Neural Substrates of Attention and Awareness</a:t>
            </a:r>
            <a:endParaRPr lang="en-US" dirty="0">
              <a:effectLst/>
            </a:endParaRPr>
          </a:p>
        </p:txBody>
      </p:sp>
      <p:pic>
        <p:nvPicPr>
          <p:cNvPr id="5" name="Picture 4" descr="rV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334434"/>
            <a:ext cx="3988157" cy="3007113"/>
          </a:xfrm>
          <a:prstGeom prst="rect">
            <a:avLst/>
          </a:prstGeom>
        </p:spPr>
      </p:pic>
      <p:grpSp>
        <p:nvGrpSpPr>
          <p:cNvPr id="9" name="Group 8"/>
          <p:cNvGrpSpPr/>
          <p:nvPr/>
        </p:nvGrpSpPr>
        <p:grpSpPr>
          <a:xfrm>
            <a:off x="7696200" y="5410200"/>
            <a:ext cx="933450" cy="1152525"/>
            <a:chOff x="5590157" y="895975"/>
            <a:chExt cx="933450" cy="1152525"/>
          </a:xfrm>
        </p:grpSpPr>
        <p:sp>
          <p:nvSpPr>
            <p:cNvPr id="10" name="Rectangle 9"/>
            <p:cNvSpPr/>
            <p:nvPr/>
          </p:nvSpPr>
          <p:spPr>
            <a:xfrm>
              <a:off x="559015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14007" y="895975"/>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880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9015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14007" y="1286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880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9015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14007" y="1667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21880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590157" y="895975"/>
              <a:ext cx="933450" cy="1152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Arrow Connector 2"/>
          <p:cNvCxnSpPr/>
          <p:nvPr/>
        </p:nvCxnSpPr>
        <p:spPr>
          <a:xfrm flipH="1" flipV="1">
            <a:off x="6400800" y="5991225"/>
            <a:ext cx="1143000" cy="381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257800" y="5181600"/>
            <a:ext cx="1143000" cy="809625"/>
          </a:xfrm>
          <a:prstGeom prst="ellipse">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V="1">
            <a:off x="6096000" y="4142484"/>
            <a:ext cx="635357" cy="103911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79593" y="3505200"/>
            <a:ext cx="2172391" cy="646331"/>
          </a:xfrm>
          <a:prstGeom prst="rect">
            <a:avLst/>
          </a:prstGeom>
          <a:noFill/>
        </p:spPr>
        <p:txBody>
          <a:bodyPr wrap="none" rtlCol="0">
            <a:spAutoFit/>
          </a:bodyPr>
          <a:lstStyle/>
          <a:p>
            <a:pPr algn="ctr"/>
            <a:r>
              <a:rPr lang="en-US" dirty="0" smtClean="0"/>
              <a:t>Correlates with</a:t>
            </a:r>
          </a:p>
          <a:p>
            <a:pPr algn="ctr"/>
            <a:r>
              <a:rPr lang="en-US" b="1" dirty="0"/>
              <a:t>c</a:t>
            </a:r>
            <a:r>
              <a:rPr lang="en-US" b="1" dirty="0" smtClean="0"/>
              <a:t>onscious awareness</a:t>
            </a:r>
            <a:endParaRPr lang="en-US" b="1" dirty="0"/>
          </a:p>
        </p:txBody>
      </p:sp>
      <p:sp>
        <p:nvSpPr>
          <p:cNvPr id="27" name="TextBox 26"/>
          <p:cNvSpPr txBox="1"/>
          <p:nvPr/>
        </p:nvSpPr>
        <p:spPr>
          <a:xfrm>
            <a:off x="6418255" y="2819400"/>
            <a:ext cx="1455848" cy="369332"/>
          </a:xfrm>
          <a:prstGeom prst="rect">
            <a:avLst/>
          </a:prstGeom>
          <a:noFill/>
        </p:spPr>
        <p:txBody>
          <a:bodyPr wrap="none" rtlCol="0">
            <a:spAutoFit/>
          </a:bodyPr>
          <a:lstStyle/>
          <a:p>
            <a:r>
              <a:rPr lang="en-US" b="1" dirty="0" smtClean="0"/>
              <a:t>Verbal report</a:t>
            </a:r>
            <a:endParaRPr lang="en-US" b="1" dirty="0"/>
          </a:p>
        </p:txBody>
      </p:sp>
      <p:sp>
        <p:nvSpPr>
          <p:cNvPr id="28" name="TextBox 27"/>
          <p:cNvSpPr txBox="1"/>
          <p:nvPr/>
        </p:nvSpPr>
        <p:spPr>
          <a:xfrm>
            <a:off x="6301619" y="3186694"/>
            <a:ext cx="2789161" cy="369332"/>
          </a:xfrm>
          <a:prstGeom prst="rect">
            <a:avLst/>
          </a:prstGeom>
          <a:noFill/>
        </p:spPr>
        <p:txBody>
          <a:bodyPr wrap="none" rtlCol="0">
            <a:spAutoFit/>
          </a:bodyPr>
          <a:lstStyle/>
          <a:p>
            <a:r>
              <a:rPr lang="en-US" b="1" dirty="0" smtClean="0"/>
              <a:t>Drive arbitrary motor plans</a:t>
            </a:r>
            <a:endParaRPr lang="en-US" b="1" dirty="0"/>
          </a:p>
        </p:txBody>
      </p:sp>
      <p:sp>
        <p:nvSpPr>
          <p:cNvPr id="29" name="TextBox 28"/>
          <p:cNvSpPr txBox="1"/>
          <p:nvPr/>
        </p:nvSpPr>
        <p:spPr>
          <a:xfrm>
            <a:off x="7237854" y="4155462"/>
            <a:ext cx="1780680" cy="369332"/>
          </a:xfrm>
          <a:prstGeom prst="rect">
            <a:avLst/>
          </a:prstGeom>
          <a:noFill/>
        </p:spPr>
        <p:txBody>
          <a:bodyPr wrap="none" rtlCol="0">
            <a:spAutoFit/>
          </a:bodyPr>
          <a:lstStyle/>
          <a:p>
            <a:r>
              <a:rPr lang="en-US" b="1" dirty="0" smtClean="0"/>
              <a:t>Store in memory</a:t>
            </a:r>
            <a:endParaRPr lang="en-US" b="1" dirty="0"/>
          </a:p>
        </p:txBody>
      </p:sp>
      <p:sp>
        <p:nvSpPr>
          <p:cNvPr id="30" name="TextBox 29"/>
          <p:cNvSpPr txBox="1"/>
          <p:nvPr/>
        </p:nvSpPr>
        <p:spPr>
          <a:xfrm>
            <a:off x="6857134" y="4542355"/>
            <a:ext cx="1699953" cy="369332"/>
          </a:xfrm>
          <a:prstGeom prst="rect">
            <a:avLst/>
          </a:prstGeom>
          <a:noFill/>
        </p:spPr>
        <p:txBody>
          <a:bodyPr wrap="none" rtlCol="0">
            <a:spAutoFit/>
          </a:bodyPr>
          <a:lstStyle/>
          <a:p>
            <a:r>
              <a:rPr lang="en-US" b="1" dirty="0" smtClean="0"/>
              <a:t>Learn new rules</a:t>
            </a:r>
            <a:endParaRPr lang="en-US" b="1" dirty="0"/>
          </a:p>
        </p:txBody>
      </p:sp>
      <p:sp>
        <p:nvSpPr>
          <p:cNvPr id="31" name="TextBox 30"/>
          <p:cNvSpPr txBox="1"/>
          <p:nvPr/>
        </p:nvSpPr>
        <p:spPr>
          <a:xfrm>
            <a:off x="8412470" y="3657423"/>
            <a:ext cx="649537" cy="369332"/>
          </a:xfrm>
          <a:prstGeom prst="rect">
            <a:avLst/>
          </a:prstGeom>
          <a:noFill/>
        </p:spPr>
        <p:txBody>
          <a:bodyPr wrap="none" rtlCol="0">
            <a:spAutoFit/>
          </a:bodyPr>
          <a:lstStyle/>
          <a:p>
            <a:r>
              <a:rPr lang="en-US" b="1" dirty="0" smtClean="0"/>
              <a:t>Etc…</a:t>
            </a:r>
            <a:endParaRPr lang="en-US" b="1" dirty="0"/>
          </a:p>
        </p:txBody>
      </p:sp>
    </p:spTree>
    <p:extLst>
      <p:ext uri="{BB962C8B-B14F-4D97-AF65-F5344CB8AC3E}">
        <p14:creationId xmlns:p14="http://schemas.microsoft.com/office/powerpoint/2010/main" val="3361495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1667" y="2624667"/>
            <a:ext cx="184666" cy="369332"/>
          </a:xfrm>
          <a:prstGeom prst="rect">
            <a:avLst/>
          </a:prstGeom>
          <a:noFill/>
        </p:spPr>
        <p:txBody>
          <a:bodyPr wrap="none" rtlCol="0">
            <a:spAutoFit/>
          </a:bodyPr>
          <a:lstStyle/>
          <a:p>
            <a:endParaRPr lang="en-US" dirty="0"/>
          </a:p>
        </p:txBody>
      </p:sp>
      <p:sp>
        <p:nvSpPr>
          <p:cNvPr id="7" name="Title 1"/>
          <p:cNvSpPr txBox="1">
            <a:spLocks/>
          </p:cNvSpPr>
          <p:nvPr/>
        </p:nvSpPr>
        <p:spPr>
          <a:xfrm>
            <a:off x="685800" y="155758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effectLst/>
              </a:rPr>
              <a:t>Neural Substrates of Attention and Awareness</a:t>
            </a:r>
            <a:endParaRPr lang="en-US" dirty="0">
              <a:effectLst/>
            </a:endParaRPr>
          </a:p>
        </p:txBody>
      </p:sp>
      <p:pic>
        <p:nvPicPr>
          <p:cNvPr id="5" name="Picture 4" descr="rV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334434"/>
            <a:ext cx="3988157" cy="3007113"/>
          </a:xfrm>
          <a:prstGeom prst="rect">
            <a:avLst/>
          </a:prstGeom>
        </p:spPr>
      </p:pic>
      <p:grpSp>
        <p:nvGrpSpPr>
          <p:cNvPr id="9" name="Group 8"/>
          <p:cNvGrpSpPr/>
          <p:nvPr/>
        </p:nvGrpSpPr>
        <p:grpSpPr>
          <a:xfrm>
            <a:off x="7696200" y="5410200"/>
            <a:ext cx="933450" cy="1152525"/>
            <a:chOff x="5590157" y="895975"/>
            <a:chExt cx="933450" cy="1152525"/>
          </a:xfrm>
        </p:grpSpPr>
        <p:sp>
          <p:nvSpPr>
            <p:cNvPr id="10" name="Rectangle 9"/>
            <p:cNvSpPr/>
            <p:nvPr/>
          </p:nvSpPr>
          <p:spPr>
            <a:xfrm>
              <a:off x="559015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14007" y="895975"/>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880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9015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14007" y="1286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880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9015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14007" y="1667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21880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590157" y="895975"/>
              <a:ext cx="933450" cy="1152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Arrow Connector 2"/>
          <p:cNvCxnSpPr/>
          <p:nvPr/>
        </p:nvCxnSpPr>
        <p:spPr>
          <a:xfrm flipH="1" flipV="1">
            <a:off x="6400800" y="5991225"/>
            <a:ext cx="1143000" cy="381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1905000" y="3761484"/>
            <a:ext cx="1143000" cy="381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242" name="Picture 2" descr="http://www.designofsignage.com/application/symbol/hands/image/600x600/hand-press-button-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907383"/>
            <a:ext cx="1235101" cy="1235101"/>
          </a:xfrm>
          <a:prstGeom prst="rect">
            <a:avLst/>
          </a:prstGeom>
          <a:noFill/>
          <a:extLst>
            <a:ext uri="{909E8E84-426E-40DD-AFC4-6F175D3DCCD1}">
              <a14:hiddenFill xmlns:a14="http://schemas.microsoft.com/office/drawing/2010/main">
                <a:solidFill>
                  <a:srgbClr val="FFFFFF"/>
                </a:solidFill>
              </a14:hiddenFill>
            </a:ext>
          </a:extLst>
        </p:spPr>
      </p:pic>
      <p:sp>
        <p:nvSpPr>
          <p:cNvPr id="22" name="Oval 21"/>
          <p:cNvSpPr/>
          <p:nvPr/>
        </p:nvSpPr>
        <p:spPr>
          <a:xfrm>
            <a:off x="5257800" y="5181600"/>
            <a:ext cx="1143000" cy="809625"/>
          </a:xfrm>
          <a:prstGeom prst="ellipse">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V="1">
            <a:off x="6096000" y="4142484"/>
            <a:ext cx="635357" cy="103911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279593" y="3505200"/>
            <a:ext cx="2172391" cy="646331"/>
          </a:xfrm>
          <a:prstGeom prst="rect">
            <a:avLst/>
          </a:prstGeom>
          <a:noFill/>
        </p:spPr>
        <p:txBody>
          <a:bodyPr wrap="none" rtlCol="0">
            <a:spAutoFit/>
          </a:bodyPr>
          <a:lstStyle/>
          <a:p>
            <a:pPr algn="ctr"/>
            <a:r>
              <a:rPr lang="en-US" dirty="0" smtClean="0"/>
              <a:t>Correlates with</a:t>
            </a:r>
          </a:p>
          <a:p>
            <a:pPr algn="ctr"/>
            <a:r>
              <a:rPr lang="en-US" dirty="0"/>
              <a:t>c</a:t>
            </a:r>
            <a:r>
              <a:rPr lang="en-US" dirty="0" smtClean="0"/>
              <a:t>onscious awareness</a:t>
            </a:r>
            <a:endParaRPr lang="en-US" dirty="0"/>
          </a:p>
        </p:txBody>
      </p:sp>
    </p:spTree>
    <p:extLst>
      <p:ext uri="{BB962C8B-B14F-4D97-AF65-F5344CB8AC3E}">
        <p14:creationId xmlns:p14="http://schemas.microsoft.com/office/powerpoint/2010/main" val="495238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1667" y="2624667"/>
            <a:ext cx="184666" cy="369332"/>
          </a:xfrm>
          <a:prstGeom prst="rect">
            <a:avLst/>
          </a:prstGeom>
          <a:noFill/>
        </p:spPr>
        <p:txBody>
          <a:bodyPr wrap="none" rtlCol="0">
            <a:spAutoFit/>
          </a:bodyPr>
          <a:lstStyle/>
          <a:p>
            <a:endParaRPr lang="en-US" dirty="0"/>
          </a:p>
        </p:txBody>
      </p:sp>
      <p:sp>
        <p:nvSpPr>
          <p:cNvPr id="7" name="Title 1"/>
          <p:cNvSpPr txBox="1">
            <a:spLocks/>
          </p:cNvSpPr>
          <p:nvPr/>
        </p:nvSpPr>
        <p:spPr>
          <a:xfrm>
            <a:off x="685800" y="155758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effectLst/>
              </a:rPr>
              <a:t>Neural Substrates of Attention and Awareness</a:t>
            </a:r>
            <a:endParaRPr lang="en-US" dirty="0">
              <a:effectLst/>
            </a:endParaRPr>
          </a:p>
        </p:txBody>
      </p:sp>
      <p:grpSp>
        <p:nvGrpSpPr>
          <p:cNvPr id="9" name="Group 8"/>
          <p:cNvGrpSpPr/>
          <p:nvPr/>
        </p:nvGrpSpPr>
        <p:grpSpPr>
          <a:xfrm>
            <a:off x="7696200" y="5410200"/>
            <a:ext cx="933450" cy="1152525"/>
            <a:chOff x="5590157" y="895975"/>
            <a:chExt cx="933450" cy="1152525"/>
          </a:xfrm>
        </p:grpSpPr>
        <p:sp>
          <p:nvSpPr>
            <p:cNvPr id="10" name="Rectangle 9"/>
            <p:cNvSpPr/>
            <p:nvPr/>
          </p:nvSpPr>
          <p:spPr>
            <a:xfrm>
              <a:off x="559015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14007" y="895975"/>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880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9015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14007" y="1286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880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9015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14007" y="1667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21880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590157" y="895975"/>
              <a:ext cx="933450" cy="1152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Arrow Connector 2"/>
          <p:cNvCxnSpPr/>
          <p:nvPr/>
        </p:nvCxnSpPr>
        <p:spPr>
          <a:xfrm flipH="1" flipV="1">
            <a:off x="6400800" y="5991225"/>
            <a:ext cx="1143000" cy="381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1905000" y="3761484"/>
            <a:ext cx="1143000" cy="381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242" name="Picture 2" descr="http://www.designofsignage.com/application/symbol/hands/image/600x600/hand-press-button-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907383"/>
            <a:ext cx="1235101" cy="12351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00400" y="4142484"/>
            <a:ext cx="3276600" cy="16582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5419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1667" y="2624667"/>
            <a:ext cx="184666" cy="369332"/>
          </a:xfrm>
          <a:prstGeom prst="rect">
            <a:avLst/>
          </a:prstGeom>
          <a:noFill/>
        </p:spPr>
        <p:txBody>
          <a:bodyPr wrap="none" rtlCol="0">
            <a:spAutoFit/>
          </a:bodyPr>
          <a:lstStyle/>
          <a:p>
            <a:endParaRPr lang="en-US" dirty="0"/>
          </a:p>
        </p:txBody>
      </p:sp>
      <p:sp>
        <p:nvSpPr>
          <p:cNvPr id="7" name="Title 1"/>
          <p:cNvSpPr txBox="1">
            <a:spLocks/>
          </p:cNvSpPr>
          <p:nvPr/>
        </p:nvSpPr>
        <p:spPr>
          <a:xfrm>
            <a:off x="685800" y="155758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effectLst/>
              </a:rPr>
              <a:t>Neural Substrates of Attention and </a:t>
            </a:r>
            <a:r>
              <a:rPr lang="en-US" b="1" dirty="0" smtClean="0">
                <a:effectLst/>
              </a:rPr>
              <a:t>Awareness</a:t>
            </a:r>
            <a:endParaRPr lang="en-US" b="1" dirty="0">
              <a:effectLst/>
            </a:endParaRPr>
          </a:p>
        </p:txBody>
      </p:sp>
      <p:grpSp>
        <p:nvGrpSpPr>
          <p:cNvPr id="9" name="Group 8"/>
          <p:cNvGrpSpPr/>
          <p:nvPr/>
        </p:nvGrpSpPr>
        <p:grpSpPr>
          <a:xfrm>
            <a:off x="7696200" y="5410200"/>
            <a:ext cx="933450" cy="1152525"/>
            <a:chOff x="5590157" y="895975"/>
            <a:chExt cx="933450" cy="1152525"/>
          </a:xfrm>
        </p:grpSpPr>
        <p:sp>
          <p:nvSpPr>
            <p:cNvPr id="10" name="Rectangle 9"/>
            <p:cNvSpPr/>
            <p:nvPr/>
          </p:nvSpPr>
          <p:spPr>
            <a:xfrm>
              <a:off x="559015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14007" y="895975"/>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880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9015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14007" y="1286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880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9015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14007" y="1667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21880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590157" y="895975"/>
              <a:ext cx="933450" cy="1152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Arrow Connector 2"/>
          <p:cNvCxnSpPr/>
          <p:nvPr/>
        </p:nvCxnSpPr>
        <p:spPr>
          <a:xfrm flipH="1" flipV="1">
            <a:off x="6400800" y="5991225"/>
            <a:ext cx="1143000" cy="381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1905000" y="3761484"/>
            <a:ext cx="1143000" cy="381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242" name="Picture 2" descr="http://www.designofsignage.com/application/symbol/hands/image/600x600/hand-press-button-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907383"/>
            <a:ext cx="1235101" cy="12351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00400" y="4142484"/>
            <a:ext cx="3276600" cy="16582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4593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1667" y="2624667"/>
            <a:ext cx="184666" cy="369332"/>
          </a:xfrm>
          <a:prstGeom prst="rect">
            <a:avLst/>
          </a:prstGeom>
          <a:noFill/>
        </p:spPr>
        <p:txBody>
          <a:bodyPr wrap="none" rtlCol="0">
            <a:spAutoFit/>
          </a:bodyPr>
          <a:lstStyle/>
          <a:p>
            <a:endParaRPr lang="en-US" dirty="0"/>
          </a:p>
        </p:txBody>
      </p:sp>
      <p:sp>
        <p:nvSpPr>
          <p:cNvPr id="7" name="Title 1"/>
          <p:cNvSpPr txBox="1">
            <a:spLocks/>
          </p:cNvSpPr>
          <p:nvPr/>
        </p:nvSpPr>
        <p:spPr>
          <a:xfrm>
            <a:off x="685800" y="155758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effectLst/>
              </a:rPr>
              <a:t>Neural Substrates of </a:t>
            </a:r>
            <a:r>
              <a:rPr lang="en-US" b="1" dirty="0" smtClean="0">
                <a:effectLst/>
              </a:rPr>
              <a:t>Attention</a:t>
            </a:r>
            <a:r>
              <a:rPr lang="en-US" dirty="0" smtClean="0">
                <a:effectLst/>
              </a:rPr>
              <a:t> and </a:t>
            </a:r>
            <a:r>
              <a:rPr lang="en-US" b="1" dirty="0" smtClean="0">
                <a:effectLst/>
              </a:rPr>
              <a:t>Awareness</a:t>
            </a:r>
            <a:endParaRPr lang="en-US" b="1" dirty="0">
              <a:effectLst/>
            </a:endParaRPr>
          </a:p>
        </p:txBody>
      </p:sp>
      <p:grpSp>
        <p:nvGrpSpPr>
          <p:cNvPr id="9" name="Group 8"/>
          <p:cNvGrpSpPr/>
          <p:nvPr/>
        </p:nvGrpSpPr>
        <p:grpSpPr>
          <a:xfrm>
            <a:off x="7696200" y="5410200"/>
            <a:ext cx="933450" cy="1152525"/>
            <a:chOff x="5590157" y="895975"/>
            <a:chExt cx="933450" cy="1152525"/>
          </a:xfrm>
        </p:grpSpPr>
        <p:sp>
          <p:nvSpPr>
            <p:cNvPr id="10" name="Rectangle 9"/>
            <p:cNvSpPr/>
            <p:nvPr/>
          </p:nvSpPr>
          <p:spPr>
            <a:xfrm>
              <a:off x="559015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14007" y="895975"/>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880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9015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14007" y="1286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880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9015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14007" y="1667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21880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590157" y="895975"/>
              <a:ext cx="933450" cy="1152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Arrow Connector 2"/>
          <p:cNvCxnSpPr/>
          <p:nvPr/>
        </p:nvCxnSpPr>
        <p:spPr>
          <a:xfrm flipH="1" flipV="1">
            <a:off x="6400800" y="5991225"/>
            <a:ext cx="1143000" cy="381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1905000" y="3761484"/>
            <a:ext cx="1143000" cy="381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242" name="Picture 2" descr="http://www.designofsignage.com/application/symbol/hands/image/600x600/hand-press-button-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907383"/>
            <a:ext cx="1235101" cy="12351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00400" y="4142484"/>
            <a:ext cx="3276600" cy="16582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01843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Attention</a:t>
            </a:r>
            <a:endParaRPr lang="en-US" dirty="0"/>
          </a:p>
        </p:txBody>
      </p:sp>
      <p:sp>
        <p:nvSpPr>
          <p:cNvPr id="51" name="TextBox 50"/>
          <p:cNvSpPr txBox="1"/>
          <p:nvPr/>
        </p:nvSpPr>
        <p:spPr>
          <a:xfrm>
            <a:off x="2092970" y="1173263"/>
            <a:ext cx="4958060" cy="369332"/>
          </a:xfrm>
          <a:prstGeom prst="rect">
            <a:avLst/>
          </a:prstGeom>
          <a:noFill/>
        </p:spPr>
        <p:txBody>
          <a:bodyPr wrap="square" rtlCol="0">
            <a:spAutoFit/>
          </a:bodyPr>
          <a:lstStyle/>
          <a:p>
            <a:pPr algn="ctr"/>
            <a:r>
              <a:rPr lang="en-US" dirty="0" smtClean="0"/>
              <a:t>Prior Information about perceptual information</a:t>
            </a:r>
            <a:endParaRPr lang="en-US" dirty="0"/>
          </a:p>
        </p:txBody>
      </p:sp>
    </p:spTree>
    <p:extLst>
      <p:ext uri="{BB962C8B-B14F-4D97-AF65-F5344CB8AC3E}">
        <p14:creationId xmlns:p14="http://schemas.microsoft.com/office/powerpoint/2010/main" val="2643372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Attention</a:t>
            </a:r>
            <a:endParaRPr lang="en-US" dirty="0"/>
          </a:p>
        </p:txBody>
      </p:sp>
      <p:grpSp>
        <p:nvGrpSpPr>
          <p:cNvPr id="15" name="Group 14"/>
          <p:cNvGrpSpPr/>
          <p:nvPr/>
        </p:nvGrpSpPr>
        <p:grpSpPr>
          <a:xfrm>
            <a:off x="5472410" y="2798569"/>
            <a:ext cx="933450" cy="1152525"/>
            <a:chOff x="5590157" y="895975"/>
            <a:chExt cx="933450" cy="1152525"/>
          </a:xfrm>
        </p:grpSpPr>
        <p:sp>
          <p:nvSpPr>
            <p:cNvPr id="5" name="Rectangle 4"/>
            <p:cNvSpPr/>
            <p:nvPr/>
          </p:nvSpPr>
          <p:spPr>
            <a:xfrm>
              <a:off x="559015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914007" y="895975"/>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21880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59015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14007" y="1286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1880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59015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914007" y="1667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21880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590157" y="895975"/>
              <a:ext cx="933450" cy="1152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7070027" y="2798568"/>
            <a:ext cx="933450" cy="1152525"/>
            <a:chOff x="7446380" y="895975"/>
            <a:chExt cx="933450" cy="1152525"/>
          </a:xfrm>
        </p:grpSpPr>
        <p:sp>
          <p:nvSpPr>
            <p:cNvPr id="27" name="Rectangle 26"/>
            <p:cNvSpPr/>
            <p:nvPr/>
          </p:nvSpPr>
          <p:spPr>
            <a:xfrm>
              <a:off x="7446380" y="895975"/>
              <a:ext cx="304800" cy="381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770230" y="895975"/>
              <a:ext cx="304800" cy="3810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075030" y="895975"/>
              <a:ext cx="304800" cy="381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446380" y="1286500"/>
              <a:ext cx="304800" cy="3810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770230" y="1286500"/>
              <a:ext cx="304800" cy="381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075030" y="1286500"/>
              <a:ext cx="304800" cy="3810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446380" y="1667500"/>
              <a:ext cx="304800" cy="381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770230" y="1667500"/>
              <a:ext cx="304800" cy="3810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075030" y="1667500"/>
              <a:ext cx="304800" cy="381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46380" y="895975"/>
              <a:ext cx="933450" cy="1152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2092970" y="1173263"/>
            <a:ext cx="4958060" cy="369332"/>
          </a:xfrm>
          <a:prstGeom prst="rect">
            <a:avLst/>
          </a:prstGeom>
          <a:noFill/>
        </p:spPr>
        <p:txBody>
          <a:bodyPr wrap="square" rtlCol="0">
            <a:spAutoFit/>
          </a:bodyPr>
          <a:lstStyle/>
          <a:p>
            <a:pPr algn="ctr"/>
            <a:r>
              <a:rPr lang="en-US" dirty="0" smtClean="0"/>
              <a:t>Prior Information about perceptual information</a:t>
            </a:r>
            <a:endParaRPr lang="en-US" dirty="0"/>
          </a:p>
        </p:txBody>
      </p:sp>
      <p:sp>
        <p:nvSpPr>
          <p:cNvPr id="65" name="Oval 64"/>
          <p:cNvSpPr/>
          <p:nvPr/>
        </p:nvSpPr>
        <p:spPr>
          <a:xfrm>
            <a:off x="5029200" y="2542259"/>
            <a:ext cx="1828800" cy="1648741"/>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755569" y="3189094"/>
            <a:ext cx="1847850" cy="461665"/>
          </a:xfrm>
          <a:prstGeom prst="rect">
            <a:avLst/>
          </a:prstGeom>
          <a:noFill/>
        </p:spPr>
        <p:txBody>
          <a:bodyPr wrap="square" rtlCol="0">
            <a:spAutoFit/>
          </a:bodyPr>
          <a:lstStyle/>
          <a:p>
            <a:pPr algn="ctr"/>
            <a:r>
              <a:rPr lang="en-US" sz="2400" dirty="0" smtClean="0"/>
              <a:t>Spatial Priors</a:t>
            </a:r>
            <a:endParaRPr lang="en-US" sz="2400" dirty="0"/>
          </a:p>
        </p:txBody>
      </p:sp>
    </p:spTree>
    <p:extLst>
      <p:ext uri="{BB962C8B-B14F-4D97-AF65-F5344CB8AC3E}">
        <p14:creationId xmlns:p14="http://schemas.microsoft.com/office/powerpoint/2010/main" val="3668657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Attention</a:t>
            </a:r>
            <a:endParaRPr lang="en-US" dirty="0"/>
          </a:p>
        </p:txBody>
      </p:sp>
      <p:grpSp>
        <p:nvGrpSpPr>
          <p:cNvPr id="15" name="Group 14"/>
          <p:cNvGrpSpPr/>
          <p:nvPr/>
        </p:nvGrpSpPr>
        <p:grpSpPr>
          <a:xfrm>
            <a:off x="5472410" y="2798569"/>
            <a:ext cx="933450" cy="1152525"/>
            <a:chOff x="5590157" y="895975"/>
            <a:chExt cx="933450" cy="1152525"/>
          </a:xfrm>
        </p:grpSpPr>
        <p:sp>
          <p:nvSpPr>
            <p:cNvPr id="5" name="Rectangle 4"/>
            <p:cNvSpPr/>
            <p:nvPr/>
          </p:nvSpPr>
          <p:spPr>
            <a:xfrm>
              <a:off x="559015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914007" y="895975"/>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21880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59015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14007" y="1286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1880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59015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914007" y="1667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21880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590157" y="895975"/>
              <a:ext cx="933450" cy="1152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7070027" y="2798568"/>
            <a:ext cx="933450" cy="1152525"/>
            <a:chOff x="7446380" y="895975"/>
            <a:chExt cx="933450" cy="1152525"/>
          </a:xfrm>
        </p:grpSpPr>
        <p:sp>
          <p:nvSpPr>
            <p:cNvPr id="27" name="Rectangle 26"/>
            <p:cNvSpPr/>
            <p:nvPr/>
          </p:nvSpPr>
          <p:spPr>
            <a:xfrm>
              <a:off x="7446380" y="895975"/>
              <a:ext cx="304800" cy="381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770230" y="895975"/>
              <a:ext cx="304800" cy="3810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075030" y="895975"/>
              <a:ext cx="304800" cy="381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446380" y="1286500"/>
              <a:ext cx="304800" cy="3810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770230" y="1286500"/>
              <a:ext cx="304800" cy="381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075030" y="1286500"/>
              <a:ext cx="304800" cy="3810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446380" y="1667500"/>
              <a:ext cx="304800" cy="381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770230" y="1667500"/>
              <a:ext cx="304800" cy="3810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075030" y="1667500"/>
              <a:ext cx="304800" cy="381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46380" y="895975"/>
              <a:ext cx="933450" cy="1152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2092970" y="1173263"/>
            <a:ext cx="4958060" cy="369332"/>
          </a:xfrm>
          <a:prstGeom prst="rect">
            <a:avLst/>
          </a:prstGeom>
          <a:noFill/>
        </p:spPr>
        <p:txBody>
          <a:bodyPr wrap="square" rtlCol="0">
            <a:spAutoFit/>
          </a:bodyPr>
          <a:lstStyle/>
          <a:p>
            <a:pPr algn="ctr"/>
            <a:r>
              <a:rPr lang="en-US" dirty="0" smtClean="0"/>
              <a:t>Prior Information about perceptual information</a:t>
            </a:r>
            <a:endParaRPr lang="en-US" dirty="0"/>
          </a:p>
        </p:txBody>
      </p:sp>
      <p:sp>
        <p:nvSpPr>
          <p:cNvPr id="65" name="Oval 64"/>
          <p:cNvSpPr/>
          <p:nvPr/>
        </p:nvSpPr>
        <p:spPr>
          <a:xfrm>
            <a:off x="5029200" y="2542259"/>
            <a:ext cx="3429000" cy="1648741"/>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1752600" y="3991337"/>
            <a:ext cx="1847850" cy="830997"/>
          </a:xfrm>
          <a:prstGeom prst="rect">
            <a:avLst/>
          </a:prstGeom>
          <a:noFill/>
        </p:spPr>
        <p:txBody>
          <a:bodyPr wrap="square" rtlCol="0">
            <a:spAutoFit/>
          </a:bodyPr>
          <a:lstStyle/>
          <a:p>
            <a:pPr algn="ctr"/>
            <a:r>
              <a:rPr lang="en-US" sz="2400" dirty="0" smtClean="0"/>
              <a:t>Feature Priors</a:t>
            </a:r>
            <a:endParaRPr lang="en-US" sz="2400" dirty="0"/>
          </a:p>
        </p:txBody>
      </p:sp>
      <p:pic>
        <p:nvPicPr>
          <p:cNvPr id="67" name="Picture 2" descr="C:\Users\Dan\proj\att_awe\talks\images\linmotion0.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4267200"/>
            <a:ext cx="1066801" cy="1066800"/>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3" descr="C:\Users\Dan\proj\att_awe\talks\images\linmotion100.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070027" y="4267200"/>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1755569" y="3189094"/>
            <a:ext cx="1847850" cy="461665"/>
          </a:xfrm>
          <a:prstGeom prst="rect">
            <a:avLst/>
          </a:prstGeom>
          <a:noFill/>
        </p:spPr>
        <p:txBody>
          <a:bodyPr wrap="square" rtlCol="0">
            <a:spAutoFit/>
          </a:bodyPr>
          <a:lstStyle/>
          <a:p>
            <a:pPr algn="ctr"/>
            <a:r>
              <a:rPr lang="en-US" sz="2400" dirty="0" smtClean="0"/>
              <a:t>Spatial Priors</a:t>
            </a:r>
            <a:endParaRPr lang="en-US" sz="2400" dirty="0"/>
          </a:p>
        </p:txBody>
      </p:sp>
    </p:spTree>
    <p:extLst>
      <p:ext uri="{BB962C8B-B14F-4D97-AF65-F5344CB8AC3E}">
        <p14:creationId xmlns:p14="http://schemas.microsoft.com/office/powerpoint/2010/main" val="4127000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Attention</a:t>
            </a:r>
            <a:endParaRPr lang="en-US" dirty="0"/>
          </a:p>
        </p:txBody>
      </p:sp>
      <p:sp>
        <p:nvSpPr>
          <p:cNvPr id="51" name="TextBox 50"/>
          <p:cNvSpPr txBox="1"/>
          <p:nvPr/>
        </p:nvSpPr>
        <p:spPr>
          <a:xfrm>
            <a:off x="2092970" y="1173263"/>
            <a:ext cx="4958060" cy="369332"/>
          </a:xfrm>
          <a:prstGeom prst="rect">
            <a:avLst/>
          </a:prstGeom>
          <a:noFill/>
        </p:spPr>
        <p:txBody>
          <a:bodyPr wrap="square" rtlCol="0">
            <a:spAutoFit/>
          </a:bodyPr>
          <a:lstStyle/>
          <a:p>
            <a:pPr algn="ctr"/>
            <a:r>
              <a:rPr lang="en-US" dirty="0" smtClean="0"/>
              <a:t>Prior Information about perceptual information</a:t>
            </a:r>
            <a:endParaRPr lang="en-US" dirty="0"/>
          </a:p>
        </p:txBody>
      </p:sp>
      <p:sp>
        <p:nvSpPr>
          <p:cNvPr id="69" name="TextBox 68"/>
          <p:cNvSpPr txBox="1"/>
          <p:nvPr/>
        </p:nvSpPr>
        <p:spPr>
          <a:xfrm>
            <a:off x="834174" y="3006491"/>
            <a:ext cx="3699028" cy="830997"/>
          </a:xfrm>
          <a:prstGeom prst="rect">
            <a:avLst/>
          </a:prstGeom>
          <a:noFill/>
        </p:spPr>
        <p:txBody>
          <a:bodyPr wrap="square" rtlCol="0">
            <a:spAutoFit/>
          </a:bodyPr>
          <a:lstStyle/>
          <a:p>
            <a:pPr algn="ctr"/>
            <a:r>
              <a:rPr lang="en-US" sz="2400" dirty="0" smtClean="0"/>
              <a:t>Top-down: based on earlier information</a:t>
            </a:r>
            <a:endParaRPr lang="en-US" sz="2400" dirty="0"/>
          </a:p>
        </p:txBody>
      </p:sp>
      <p:pic>
        <p:nvPicPr>
          <p:cNvPr id="37" name="Picture 36" descr="rV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400" y="2989069"/>
            <a:ext cx="3016029" cy="2274118"/>
          </a:xfrm>
          <a:prstGeom prst="rect">
            <a:avLst/>
          </a:prstGeom>
        </p:spPr>
      </p:pic>
      <p:cxnSp>
        <p:nvCxnSpPr>
          <p:cNvPr id="17" name="Straight Arrow Connector 16"/>
          <p:cNvCxnSpPr/>
          <p:nvPr/>
        </p:nvCxnSpPr>
        <p:spPr>
          <a:xfrm>
            <a:off x="6400800" y="3733800"/>
            <a:ext cx="1066800" cy="990600"/>
          </a:xfrm>
          <a:prstGeom prst="straightConnector1">
            <a:avLst/>
          </a:prstGeom>
          <a:ln w="762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689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1667" y="2624667"/>
            <a:ext cx="184666" cy="369332"/>
          </a:xfrm>
          <a:prstGeom prst="rect">
            <a:avLst/>
          </a:prstGeom>
          <a:noFill/>
        </p:spPr>
        <p:txBody>
          <a:bodyPr wrap="none" rtlCol="0">
            <a:spAutoFit/>
          </a:bodyPr>
          <a:lstStyle/>
          <a:p>
            <a:endParaRPr lang="en-US" dirty="0"/>
          </a:p>
        </p:txBody>
      </p:sp>
      <p:sp>
        <p:nvSpPr>
          <p:cNvPr id="7" name="Title 1"/>
          <p:cNvSpPr txBox="1">
            <a:spLocks/>
          </p:cNvSpPr>
          <p:nvPr/>
        </p:nvSpPr>
        <p:spPr>
          <a:xfrm>
            <a:off x="685800" y="155758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effectLst/>
              </a:rPr>
              <a:t>Neural Substrates of Attention and Awareness</a:t>
            </a:r>
            <a:endParaRPr lang="en-US" dirty="0">
              <a:effectLst/>
            </a:endParaRPr>
          </a:p>
        </p:txBody>
      </p:sp>
    </p:spTree>
    <p:extLst>
      <p:ext uri="{BB962C8B-B14F-4D97-AF65-F5344CB8AC3E}">
        <p14:creationId xmlns:p14="http://schemas.microsoft.com/office/powerpoint/2010/main" val="3630327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Attention</a:t>
            </a:r>
            <a:endParaRPr lang="en-US" dirty="0"/>
          </a:p>
        </p:txBody>
      </p:sp>
      <p:sp>
        <p:nvSpPr>
          <p:cNvPr id="51" name="TextBox 50"/>
          <p:cNvSpPr txBox="1"/>
          <p:nvPr/>
        </p:nvSpPr>
        <p:spPr>
          <a:xfrm>
            <a:off x="2092970" y="1173263"/>
            <a:ext cx="4958060" cy="369332"/>
          </a:xfrm>
          <a:prstGeom prst="rect">
            <a:avLst/>
          </a:prstGeom>
          <a:noFill/>
        </p:spPr>
        <p:txBody>
          <a:bodyPr wrap="square" rtlCol="0">
            <a:spAutoFit/>
          </a:bodyPr>
          <a:lstStyle/>
          <a:p>
            <a:pPr algn="ctr"/>
            <a:r>
              <a:rPr lang="en-US" dirty="0" smtClean="0"/>
              <a:t>Prior Information about perceptual information</a:t>
            </a:r>
            <a:endParaRPr lang="en-US" dirty="0"/>
          </a:p>
        </p:txBody>
      </p:sp>
      <p:sp>
        <p:nvSpPr>
          <p:cNvPr id="69" name="TextBox 68"/>
          <p:cNvSpPr txBox="1"/>
          <p:nvPr/>
        </p:nvSpPr>
        <p:spPr>
          <a:xfrm>
            <a:off x="834174" y="3006491"/>
            <a:ext cx="3699028" cy="830997"/>
          </a:xfrm>
          <a:prstGeom prst="rect">
            <a:avLst/>
          </a:prstGeom>
          <a:noFill/>
        </p:spPr>
        <p:txBody>
          <a:bodyPr wrap="square" rtlCol="0">
            <a:spAutoFit/>
          </a:bodyPr>
          <a:lstStyle/>
          <a:p>
            <a:pPr algn="ctr"/>
            <a:r>
              <a:rPr lang="en-US" sz="2400" dirty="0" smtClean="0"/>
              <a:t>Top-down: based on earlier information</a:t>
            </a:r>
            <a:endParaRPr lang="en-US" sz="2400" dirty="0"/>
          </a:p>
        </p:txBody>
      </p:sp>
      <p:sp>
        <p:nvSpPr>
          <p:cNvPr id="70" name="TextBox 69"/>
          <p:cNvSpPr txBox="1"/>
          <p:nvPr/>
        </p:nvSpPr>
        <p:spPr>
          <a:xfrm>
            <a:off x="1022132" y="4449180"/>
            <a:ext cx="3352800" cy="830997"/>
          </a:xfrm>
          <a:prstGeom prst="rect">
            <a:avLst/>
          </a:prstGeom>
          <a:noFill/>
        </p:spPr>
        <p:txBody>
          <a:bodyPr wrap="square" rtlCol="0">
            <a:spAutoFit/>
          </a:bodyPr>
          <a:lstStyle/>
          <a:p>
            <a:pPr algn="ctr"/>
            <a:r>
              <a:rPr lang="en-US" sz="2400" dirty="0" smtClean="0"/>
              <a:t>Bottom-up: driven by a stimulus</a:t>
            </a:r>
            <a:endParaRPr lang="en-US" sz="2400" dirty="0"/>
          </a:p>
        </p:txBody>
      </p:sp>
      <p:pic>
        <p:nvPicPr>
          <p:cNvPr id="37" name="Picture 36" descr="rV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400" y="2989069"/>
            <a:ext cx="3016029" cy="2274118"/>
          </a:xfrm>
          <a:prstGeom prst="rect">
            <a:avLst/>
          </a:prstGeom>
        </p:spPr>
      </p:pic>
      <p:cxnSp>
        <p:nvCxnSpPr>
          <p:cNvPr id="17" name="Straight Arrow Connector 16"/>
          <p:cNvCxnSpPr/>
          <p:nvPr/>
        </p:nvCxnSpPr>
        <p:spPr>
          <a:xfrm>
            <a:off x="6400800" y="3733800"/>
            <a:ext cx="1066800" cy="990600"/>
          </a:xfrm>
          <a:prstGeom prst="straightConnector1">
            <a:avLst/>
          </a:prstGeom>
          <a:ln w="762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699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Top-down feature based attention</a:t>
            </a:r>
            <a:endParaRPr lang="en-US" dirty="0"/>
          </a:p>
        </p:txBody>
      </p:sp>
      <p:sp>
        <p:nvSpPr>
          <p:cNvPr id="51" name="TextBox 50"/>
          <p:cNvSpPr txBox="1"/>
          <p:nvPr/>
        </p:nvSpPr>
        <p:spPr>
          <a:xfrm>
            <a:off x="2092970" y="1390379"/>
            <a:ext cx="4958060" cy="369332"/>
          </a:xfrm>
          <a:prstGeom prst="rect">
            <a:avLst/>
          </a:prstGeom>
          <a:noFill/>
        </p:spPr>
        <p:txBody>
          <a:bodyPr wrap="square" rtlCol="0">
            <a:spAutoFit/>
          </a:bodyPr>
          <a:lstStyle/>
          <a:p>
            <a:pPr algn="ctr"/>
            <a:r>
              <a:rPr lang="en-US" dirty="0" smtClean="0"/>
              <a:t>Cue a specific feature, in advance.</a:t>
            </a:r>
          </a:p>
        </p:txBody>
      </p:sp>
    </p:spTree>
    <p:extLst>
      <p:ext uri="{BB962C8B-B14F-4D97-AF65-F5344CB8AC3E}">
        <p14:creationId xmlns:p14="http://schemas.microsoft.com/office/powerpoint/2010/main" val="1762747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Top-down feature based attention</a:t>
            </a:r>
            <a:endParaRPr lang="en-US" dirty="0"/>
          </a:p>
        </p:txBody>
      </p:sp>
      <p:sp>
        <p:nvSpPr>
          <p:cNvPr id="51" name="TextBox 50"/>
          <p:cNvSpPr txBox="1"/>
          <p:nvPr/>
        </p:nvSpPr>
        <p:spPr>
          <a:xfrm>
            <a:off x="2092970" y="1390379"/>
            <a:ext cx="4958060" cy="923330"/>
          </a:xfrm>
          <a:prstGeom prst="rect">
            <a:avLst/>
          </a:prstGeom>
          <a:noFill/>
        </p:spPr>
        <p:txBody>
          <a:bodyPr wrap="square" rtlCol="0">
            <a:spAutoFit/>
          </a:bodyPr>
          <a:lstStyle/>
          <a:p>
            <a:pPr algn="ctr"/>
            <a:r>
              <a:rPr lang="en-US" dirty="0" smtClean="0"/>
              <a:t>Cue a specific feature, in advance.</a:t>
            </a:r>
          </a:p>
          <a:p>
            <a:pPr algn="ctr"/>
            <a:endParaRPr lang="en-US" dirty="0"/>
          </a:p>
          <a:p>
            <a:pPr algn="ctr"/>
            <a:r>
              <a:rPr lang="en-US" dirty="0" smtClean="0"/>
              <a:t>Does not prevent bottom-up salience</a:t>
            </a:r>
          </a:p>
        </p:txBody>
      </p:sp>
    </p:spTree>
    <p:extLst>
      <p:ext uri="{BB962C8B-B14F-4D97-AF65-F5344CB8AC3E}">
        <p14:creationId xmlns:p14="http://schemas.microsoft.com/office/powerpoint/2010/main" val="1762747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Top-down feature based attention</a:t>
            </a:r>
            <a:endParaRPr lang="en-US" dirty="0"/>
          </a:p>
        </p:txBody>
      </p:sp>
      <p:sp>
        <p:nvSpPr>
          <p:cNvPr id="51" name="TextBox 50"/>
          <p:cNvSpPr txBox="1"/>
          <p:nvPr/>
        </p:nvSpPr>
        <p:spPr>
          <a:xfrm>
            <a:off x="2092970" y="1390379"/>
            <a:ext cx="4958060" cy="1754326"/>
          </a:xfrm>
          <a:prstGeom prst="rect">
            <a:avLst/>
          </a:prstGeom>
          <a:noFill/>
        </p:spPr>
        <p:txBody>
          <a:bodyPr wrap="square" rtlCol="0">
            <a:spAutoFit/>
          </a:bodyPr>
          <a:lstStyle/>
          <a:p>
            <a:pPr algn="ctr"/>
            <a:r>
              <a:rPr lang="en-US" dirty="0" smtClean="0"/>
              <a:t>Cue a specific feature, in advance.</a:t>
            </a:r>
          </a:p>
          <a:p>
            <a:pPr algn="ctr"/>
            <a:endParaRPr lang="en-US" dirty="0"/>
          </a:p>
          <a:p>
            <a:pPr algn="ctr"/>
            <a:r>
              <a:rPr lang="en-US" dirty="0" smtClean="0"/>
              <a:t>Does not prevent bottom-up salience</a:t>
            </a:r>
          </a:p>
          <a:p>
            <a:pPr algn="ctr"/>
            <a:endParaRPr lang="en-US" dirty="0"/>
          </a:p>
          <a:p>
            <a:pPr algn="ctr"/>
            <a:r>
              <a:rPr lang="en-US" dirty="0" smtClean="0"/>
              <a:t>Record one measure of conscious awareness: ability to discriminate stimulus strength</a:t>
            </a:r>
          </a:p>
        </p:txBody>
      </p:sp>
    </p:spTree>
    <p:extLst>
      <p:ext uri="{BB962C8B-B14F-4D97-AF65-F5344CB8AC3E}">
        <p14:creationId xmlns:p14="http://schemas.microsoft.com/office/powerpoint/2010/main" val="176657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p:cNvSpPr txBox="1"/>
          <p:nvPr/>
        </p:nvSpPr>
        <p:spPr>
          <a:xfrm>
            <a:off x="2092970" y="1390379"/>
            <a:ext cx="4958060" cy="1754326"/>
          </a:xfrm>
          <a:prstGeom prst="rect">
            <a:avLst/>
          </a:prstGeom>
          <a:noFill/>
        </p:spPr>
        <p:txBody>
          <a:bodyPr wrap="square" rtlCol="0">
            <a:spAutoFit/>
          </a:bodyPr>
          <a:lstStyle/>
          <a:p>
            <a:pPr algn="ctr"/>
            <a:r>
              <a:rPr lang="en-US" dirty="0" smtClean="0"/>
              <a:t>Cue a specific feature, in advance.</a:t>
            </a:r>
          </a:p>
          <a:p>
            <a:pPr algn="ctr"/>
            <a:endParaRPr lang="en-US" dirty="0"/>
          </a:p>
          <a:p>
            <a:pPr algn="ctr"/>
            <a:r>
              <a:rPr lang="en-US" dirty="0" smtClean="0"/>
              <a:t>Does not prevent bottom-up salience</a:t>
            </a:r>
          </a:p>
          <a:p>
            <a:pPr algn="ctr"/>
            <a:endParaRPr lang="en-US" dirty="0"/>
          </a:p>
          <a:p>
            <a:pPr algn="ctr"/>
            <a:r>
              <a:rPr lang="en-US" dirty="0" smtClean="0"/>
              <a:t>Record one measure of conscious awareness: ability to discriminate stimulus strength</a:t>
            </a:r>
          </a:p>
        </p:txBody>
      </p:sp>
      <p:sp>
        <p:nvSpPr>
          <p:cNvPr id="205" name="TextBox 204"/>
          <p:cNvSpPr txBox="1"/>
          <p:nvPr/>
        </p:nvSpPr>
        <p:spPr>
          <a:xfrm>
            <a:off x="316705" y="3511867"/>
            <a:ext cx="3186450" cy="461665"/>
          </a:xfrm>
          <a:prstGeom prst="rect">
            <a:avLst/>
          </a:prstGeom>
          <a:noFill/>
        </p:spPr>
        <p:txBody>
          <a:bodyPr wrap="none" rtlCol="0">
            <a:spAutoFit/>
          </a:bodyPr>
          <a:lstStyle/>
          <a:p>
            <a:pPr algn="ctr"/>
            <a:r>
              <a:rPr lang="en-US" sz="2400" dirty="0" smtClean="0">
                <a:solidFill>
                  <a:schemeClr val="accent6"/>
                </a:solidFill>
              </a:rPr>
              <a:t>Visual Area V1: Contrast</a:t>
            </a:r>
          </a:p>
        </p:txBody>
      </p:sp>
      <p:sp>
        <p:nvSpPr>
          <p:cNvPr id="206" name="Rectangle 205"/>
          <p:cNvSpPr/>
          <p:nvPr/>
        </p:nvSpPr>
        <p:spPr>
          <a:xfrm>
            <a:off x="542032" y="4673596"/>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865882" y="4673596"/>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1170682" y="4673596"/>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542032" y="5064121"/>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865882" y="5064121"/>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1170682" y="5064121"/>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542032" y="5445121"/>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865882" y="5445121"/>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1170682" y="5445121"/>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542032" y="4673596"/>
            <a:ext cx="933450" cy="1152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p:cNvSpPr/>
          <p:nvPr/>
        </p:nvSpPr>
        <p:spPr>
          <a:xfrm>
            <a:off x="2398255" y="4673596"/>
            <a:ext cx="304800" cy="381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2722105" y="4673596"/>
            <a:ext cx="304800" cy="3810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p:cNvSpPr/>
          <p:nvPr/>
        </p:nvSpPr>
        <p:spPr>
          <a:xfrm>
            <a:off x="3026905" y="4673596"/>
            <a:ext cx="304800" cy="381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2398255" y="5064121"/>
            <a:ext cx="304800" cy="3810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p:cNvSpPr/>
          <p:nvPr/>
        </p:nvSpPr>
        <p:spPr>
          <a:xfrm>
            <a:off x="2722105" y="5064121"/>
            <a:ext cx="304800" cy="381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p:cNvSpPr/>
          <p:nvPr/>
        </p:nvSpPr>
        <p:spPr>
          <a:xfrm>
            <a:off x="3026905" y="5064121"/>
            <a:ext cx="304800" cy="3810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2398255" y="5445121"/>
            <a:ext cx="304800" cy="381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2722105" y="5445121"/>
            <a:ext cx="304800" cy="3810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p:cNvSpPr/>
          <p:nvPr/>
        </p:nvSpPr>
        <p:spPr>
          <a:xfrm>
            <a:off x="3026905" y="5445121"/>
            <a:ext cx="304800" cy="381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p:cNvSpPr/>
          <p:nvPr/>
        </p:nvSpPr>
        <p:spPr>
          <a:xfrm>
            <a:off x="2398255" y="4673596"/>
            <a:ext cx="933450" cy="1152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extBox 225"/>
          <p:cNvSpPr txBox="1"/>
          <p:nvPr/>
        </p:nvSpPr>
        <p:spPr>
          <a:xfrm>
            <a:off x="279935" y="6053772"/>
            <a:ext cx="1457643" cy="369332"/>
          </a:xfrm>
          <a:prstGeom prst="rect">
            <a:avLst/>
          </a:prstGeom>
          <a:noFill/>
        </p:spPr>
        <p:txBody>
          <a:bodyPr wrap="none" rtlCol="0">
            <a:spAutoFit/>
          </a:bodyPr>
          <a:lstStyle/>
          <a:p>
            <a:pPr algn="ctr"/>
            <a:r>
              <a:rPr lang="en-US" dirty="0" smtClean="0"/>
              <a:t>High Contrast</a:t>
            </a:r>
            <a:endParaRPr lang="en-US" dirty="0"/>
          </a:p>
        </p:txBody>
      </p:sp>
      <p:sp>
        <p:nvSpPr>
          <p:cNvPr id="227" name="TextBox 226"/>
          <p:cNvSpPr txBox="1"/>
          <p:nvPr/>
        </p:nvSpPr>
        <p:spPr>
          <a:xfrm>
            <a:off x="2167773" y="6053772"/>
            <a:ext cx="1413464" cy="369332"/>
          </a:xfrm>
          <a:prstGeom prst="rect">
            <a:avLst/>
          </a:prstGeom>
          <a:noFill/>
        </p:spPr>
        <p:txBody>
          <a:bodyPr wrap="none" rtlCol="0">
            <a:spAutoFit/>
          </a:bodyPr>
          <a:lstStyle/>
          <a:p>
            <a:pPr algn="ctr"/>
            <a:r>
              <a:rPr lang="en-US" dirty="0" smtClean="0"/>
              <a:t>Low Contrast</a:t>
            </a:r>
            <a:endParaRPr lang="en-US" dirty="0"/>
          </a:p>
        </p:txBody>
      </p:sp>
      <p:pic>
        <p:nvPicPr>
          <p:cNvPr id="228" name="Picture 227" descr="rV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0011" y="3742700"/>
            <a:ext cx="1843978" cy="1390379"/>
          </a:xfrm>
          <a:prstGeom prst="rect">
            <a:avLst/>
          </a:prstGeom>
        </p:spPr>
      </p:pic>
      <p:sp>
        <p:nvSpPr>
          <p:cNvPr id="3" name="Title 2"/>
          <p:cNvSpPr>
            <a:spLocks noGrp="1"/>
          </p:cNvSpPr>
          <p:nvPr>
            <p:ph type="title"/>
          </p:nvPr>
        </p:nvSpPr>
        <p:spPr/>
        <p:txBody>
          <a:bodyPr/>
          <a:lstStyle/>
          <a:p>
            <a:r>
              <a:rPr lang="en-US" dirty="0"/>
              <a:t>Top-down feature based attention</a:t>
            </a:r>
          </a:p>
        </p:txBody>
      </p:sp>
    </p:spTree>
    <p:extLst>
      <p:ext uri="{BB962C8B-B14F-4D97-AF65-F5344CB8AC3E}">
        <p14:creationId xmlns:p14="http://schemas.microsoft.com/office/powerpoint/2010/main" val="2605126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Top-down </a:t>
            </a:r>
            <a:r>
              <a:rPr lang="en-US" dirty="0" smtClean="0"/>
              <a:t>feature based attention</a:t>
            </a:r>
            <a:endParaRPr lang="en-US" dirty="0"/>
          </a:p>
        </p:txBody>
      </p:sp>
      <p:sp>
        <p:nvSpPr>
          <p:cNvPr id="51" name="TextBox 50"/>
          <p:cNvSpPr txBox="1"/>
          <p:nvPr/>
        </p:nvSpPr>
        <p:spPr>
          <a:xfrm>
            <a:off x="2092970" y="1390379"/>
            <a:ext cx="4958060" cy="1754326"/>
          </a:xfrm>
          <a:prstGeom prst="rect">
            <a:avLst/>
          </a:prstGeom>
          <a:noFill/>
        </p:spPr>
        <p:txBody>
          <a:bodyPr wrap="square" rtlCol="0">
            <a:spAutoFit/>
          </a:bodyPr>
          <a:lstStyle/>
          <a:p>
            <a:pPr algn="ctr"/>
            <a:r>
              <a:rPr lang="en-US" dirty="0" smtClean="0"/>
              <a:t>Cue a specific feature, in advance.</a:t>
            </a:r>
          </a:p>
          <a:p>
            <a:pPr algn="ctr"/>
            <a:endParaRPr lang="en-US" dirty="0"/>
          </a:p>
          <a:p>
            <a:pPr algn="ctr"/>
            <a:r>
              <a:rPr lang="en-US" dirty="0" smtClean="0"/>
              <a:t>Does not prevent bottom-up salience</a:t>
            </a:r>
          </a:p>
          <a:p>
            <a:pPr algn="ctr"/>
            <a:endParaRPr lang="en-US" dirty="0"/>
          </a:p>
          <a:p>
            <a:pPr algn="ctr"/>
            <a:r>
              <a:rPr lang="en-US" dirty="0" smtClean="0"/>
              <a:t>Record one measure of conscious awareness: ability to discriminate stimulus strength</a:t>
            </a:r>
          </a:p>
        </p:txBody>
      </p:sp>
      <p:sp>
        <p:nvSpPr>
          <p:cNvPr id="205" name="TextBox 204"/>
          <p:cNvSpPr txBox="1"/>
          <p:nvPr/>
        </p:nvSpPr>
        <p:spPr>
          <a:xfrm>
            <a:off x="316705" y="3511867"/>
            <a:ext cx="3186450" cy="461665"/>
          </a:xfrm>
          <a:prstGeom prst="rect">
            <a:avLst/>
          </a:prstGeom>
          <a:noFill/>
        </p:spPr>
        <p:txBody>
          <a:bodyPr wrap="none" rtlCol="0">
            <a:spAutoFit/>
          </a:bodyPr>
          <a:lstStyle/>
          <a:p>
            <a:pPr algn="ctr"/>
            <a:r>
              <a:rPr lang="en-US" sz="2400" dirty="0" smtClean="0">
                <a:solidFill>
                  <a:schemeClr val="accent6"/>
                </a:solidFill>
              </a:rPr>
              <a:t>Visual Area V1: Contrast</a:t>
            </a:r>
          </a:p>
        </p:txBody>
      </p:sp>
      <p:sp>
        <p:nvSpPr>
          <p:cNvPr id="206" name="Rectangle 205"/>
          <p:cNvSpPr/>
          <p:nvPr/>
        </p:nvSpPr>
        <p:spPr>
          <a:xfrm>
            <a:off x="542032" y="4673596"/>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865882" y="4673596"/>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1170682" y="4673596"/>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542032" y="5064121"/>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865882" y="5064121"/>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1170682" y="5064121"/>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542032" y="5445121"/>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865882" y="5445121"/>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1170682" y="5445121"/>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542032" y="4673596"/>
            <a:ext cx="933450" cy="1152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p:cNvSpPr/>
          <p:nvPr/>
        </p:nvSpPr>
        <p:spPr>
          <a:xfrm>
            <a:off x="2398255" y="4673596"/>
            <a:ext cx="304800" cy="381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2722105" y="4673596"/>
            <a:ext cx="304800" cy="3810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p:cNvSpPr/>
          <p:nvPr/>
        </p:nvSpPr>
        <p:spPr>
          <a:xfrm>
            <a:off x="3026905" y="4673596"/>
            <a:ext cx="304800" cy="381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2398255" y="5064121"/>
            <a:ext cx="304800" cy="3810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p:cNvSpPr/>
          <p:nvPr/>
        </p:nvSpPr>
        <p:spPr>
          <a:xfrm>
            <a:off x="2722105" y="5064121"/>
            <a:ext cx="304800" cy="381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p:cNvSpPr/>
          <p:nvPr/>
        </p:nvSpPr>
        <p:spPr>
          <a:xfrm>
            <a:off x="3026905" y="5064121"/>
            <a:ext cx="304800" cy="3810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2398255" y="5445121"/>
            <a:ext cx="304800" cy="381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2722105" y="5445121"/>
            <a:ext cx="304800" cy="3810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p:cNvSpPr/>
          <p:nvPr/>
        </p:nvSpPr>
        <p:spPr>
          <a:xfrm>
            <a:off x="3026905" y="5445121"/>
            <a:ext cx="304800" cy="381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p:cNvSpPr/>
          <p:nvPr/>
        </p:nvSpPr>
        <p:spPr>
          <a:xfrm>
            <a:off x="2398255" y="4673596"/>
            <a:ext cx="933450" cy="1152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extBox 225"/>
          <p:cNvSpPr txBox="1"/>
          <p:nvPr/>
        </p:nvSpPr>
        <p:spPr>
          <a:xfrm>
            <a:off x="279935" y="6053772"/>
            <a:ext cx="1457643" cy="369332"/>
          </a:xfrm>
          <a:prstGeom prst="rect">
            <a:avLst/>
          </a:prstGeom>
          <a:noFill/>
        </p:spPr>
        <p:txBody>
          <a:bodyPr wrap="none" rtlCol="0">
            <a:spAutoFit/>
          </a:bodyPr>
          <a:lstStyle/>
          <a:p>
            <a:pPr algn="ctr"/>
            <a:r>
              <a:rPr lang="en-US" dirty="0" smtClean="0"/>
              <a:t>High Contrast</a:t>
            </a:r>
            <a:endParaRPr lang="en-US" dirty="0"/>
          </a:p>
        </p:txBody>
      </p:sp>
      <p:sp>
        <p:nvSpPr>
          <p:cNvPr id="227" name="TextBox 226"/>
          <p:cNvSpPr txBox="1"/>
          <p:nvPr/>
        </p:nvSpPr>
        <p:spPr>
          <a:xfrm>
            <a:off x="2167773" y="6053772"/>
            <a:ext cx="1413464" cy="369332"/>
          </a:xfrm>
          <a:prstGeom prst="rect">
            <a:avLst/>
          </a:prstGeom>
          <a:noFill/>
        </p:spPr>
        <p:txBody>
          <a:bodyPr wrap="none" rtlCol="0">
            <a:spAutoFit/>
          </a:bodyPr>
          <a:lstStyle/>
          <a:p>
            <a:pPr algn="ctr"/>
            <a:r>
              <a:rPr lang="en-US" dirty="0" smtClean="0"/>
              <a:t>Low Contrast</a:t>
            </a:r>
            <a:endParaRPr lang="en-US" dirty="0"/>
          </a:p>
        </p:txBody>
      </p:sp>
      <p:pic>
        <p:nvPicPr>
          <p:cNvPr id="228" name="Picture 227" descr="rV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0011" y="3742700"/>
            <a:ext cx="1843978" cy="1390379"/>
          </a:xfrm>
          <a:prstGeom prst="rect">
            <a:avLst/>
          </a:prstGeom>
        </p:spPr>
      </p:pic>
      <p:pic>
        <p:nvPicPr>
          <p:cNvPr id="229" name="Picture 228" descr="rM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800" y="5373327"/>
            <a:ext cx="1883208" cy="1259548"/>
          </a:xfrm>
          <a:prstGeom prst="rect">
            <a:avLst/>
          </a:prstGeom>
        </p:spPr>
      </p:pic>
      <p:pic>
        <p:nvPicPr>
          <p:cNvPr id="230" name="Picture 2" descr="C:\Users\Dan\proj\att_awe\talks\images\linmotion0.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865518" y="3873163"/>
            <a:ext cx="1428751"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3" descr="C:\Users\Dan\proj\att_awe\talks\images\linmotion100.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715250" y="3873163"/>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232" name="TextBox 231"/>
          <p:cNvSpPr txBox="1"/>
          <p:nvPr/>
        </p:nvSpPr>
        <p:spPr>
          <a:xfrm>
            <a:off x="5612069" y="3387273"/>
            <a:ext cx="1529778" cy="369332"/>
          </a:xfrm>
          <a:prstGeom prst="rect">
            <a:avLst/>
          </a:prstGeom>
          <a:noFill/>
        </p:spPr>
        <p:txBody>
          <a:bodyPr wrap="none" rtlCol="0">
            <a:spAutoFit/>
          </a:bodyPr>
          <a:lstStyle/>
          <a:p>
            <a:r>
              <a:rPr lang="en-US" dirty="0" smtClean="0"/>
              <a:t>0% Coherence</a:t>
            </a:r>
            <a:endParaRPr lang="en-US" dirty="0"/>
          </a:p>
        </p:txBody>
      </p:sp>
      <p:sp>
        <p:nvSpPr>
          <p:cNvPr id="233" name="TextBox 232"/>
          <p:cNvSpPr txBox="1"/>
          <p:nvPr/>
        </p:nvSpPr>
        <p:spPr>
          <a:xfrm>
            <a:off x="7344782" y="3373368"/>
            <a:ext cx="1763816" cy="369332"/>
          </a:xfrm>
          <a:prstGeom prst="rect">
            <a:avLst/>
          </a:prstGeom>
          <a:noFill/>
        </p:spPr>
        <p:txBody>
          <a:bodyPr wrap="none" rtlCol="0">
            <a:spAutoFit/>
          </a:bodyPr>
          <a:lstStyle/>
          <a:p>
            <a:r>
              <a:rPr lang="en-US" dirty="0" smtClean="0"/>
              <a:t>100% Coherence</a:t>
            </a:r>
            <a:endParaRPr lang="en-US" dirty="0"/>
          </a:p>
        </p:txBody>
      </p:sp>
      <p:sp>
        <p:nvSpPr>
          <p:cNvPr id="234" name="TextBox 233"/>
          <p:cNvSpPr txBox="1"/>
          <p:nvPr/>
        </p:nvSpPr>
        <p:spPr>
          <a:xfrm>
            <a:off x="5865667" y="5861252"/>
            <a:ext cx="3278333" cy="461665"/>
          </a:xfrm>
          <a:prstGeom prst="rect">
            <a:avLst/>
          </a:prstGeom>
          <a:noFill/>
        </p:spPr>
        <p:txBody>
          <a:bodyPr wrap="none" rtlCol="0">
            <a:spAutoFit/>
          </a:bodyPr>
          <a:lstStyle/>
          <a:p>
            <a:pPr algn="ctr"/>
            <a:r>
              <a:rPr lang="en-US" sz="2400" dirty="0" smtClean="0">
                <a:solidFill>
                  <a:schemeClr val="tx2">
                    <a:lumMod val="60000"/>
                    <a:lumOff val="40000"/>
                  </a:schemeClr>
                </a:solidFill>
              </a:rPr>
              <a:t>Visual Area </a:t>
            </a:r>
            <a:r>
              <a:rPr lang="en-US" sz="2400" dirty="0" err="1" smtClean="0">
                <a:solidFill>
                  <a:schemeClr val="tx2">
                    <a:lumMod val="60000"/>
                    <a:lumOff val="40000"/>
                  </a:schemeClr>
                </a:solidFill>
              </a:rPr>
              <a:t>hMT</a:t>
            </a:r>
            <a:r>
              <a:rPr lang="en-US" sz="2400" dirty="0" smtClean="0">
                <a:solidFill>
                  <a:schemeClr val="tx2">
                    <a:lumMod val="60000"/>
                    <a:lumOff val="40000"/>
                  </a:schemeClr>
                </a:solidFill>
              </a:rPr>
              <a:t>: Motion</a:t>
            </a:r>
          </a:p>
        </p:txBody>
      </p:sp>
    </p:spTree>
    <p:extLst>
      <p:ext uri="{BB962C8B-B14F-4D97-AF65-F5344CB8AC3E}">
        <p14:creationId xmlns:p14="http://schemas.microsoft.com/office/powerpoint/2010/main" val="163935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626060" y="2241021"/>
            <a:ext cx="1676400" cy="1154668"/>
            <a:chOff x="1614055" y="4729746"/>
            <a:chExt cx="1676400" cy="1154668"/>
          </a:xfrm>
        </p:grpSpPr>
        <p:grpSp>
          <p:nvGrpSpPr>
            <p:cNvPr id="52" name="Group 51"/>
            <p:cNvGrpSpPr/>
            <p:nvPr/>
          </p:nvGrpSpPr>
          <p:grpSpPr>
            <a:xfrm>
              <a:off x="1614055" y="4729746"/>
              <a:ext cx="1676400" cy="1154668"/>
              <a:chOff x="1524000" y="3048000"/>
              <a:chExt cx="1676400" cy="1154668"/>
            </a:xfrm>
          </p:grpSpPr>
          <p:sp>
            <p:nvSpPr>
              <p:cNvPr id="85" name="Rectangle 84"/>
              <p:cNvSpPr/>
              <p:nvPr/>
            </p:nvSpPr>
            <p:spPr>
              <a:xfrm>
                <a:off x="1524000" y="3048000"/>
                <a:ext cx="1676400" cy="115466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Straight Connector 85"/>
              <p:cNvCxnSpPr/>
              <p:nvPr/>
            </p:nvCxnSpPr>
            <p:spPr>
              <a:xfrm>
                <a:off x="2362200" y="3396734"/>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2133600" y="3625334"/>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Oval 52"/>
            <p:cNvSpPr/>
            <p:nvPr/>
          </p:nvSpPr>
          <p:spPr>
            <a:xfrm>
              <a:off x="1773657" y="483821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903730" y="507848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992414" y="495251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778640" y="530708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2047234" y="5343143"/>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844698" y="545948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062410" y="564998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779382" y="488496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909455" y="512523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049969" y="4876312"/>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037510" y="5383280"/>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003771" y="5088186"/>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850423" y="550623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991935" y="564696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2906166" y="487631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3014086" y="5212005"/>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3124923" y="499061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2874919" y="5400274"/>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3159460" y="5400274"/>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875193" y="5664388"/>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3113710" y="5570765"/>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1762867" y="4990612"/>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757708" y="517390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2054261" y="5116580"/>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876966" y="533523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055457" y="550748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1773233" y="558858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888380" y="568506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57200" y="274638"/>
            <a:ext cx="8229600" cy="1143000"/>
          </a:xfrm>
        </p:spPr>
        <p:txBody>
          <a:bodyPr/>
          <a:lstStyle/>
          <a:p>
            <a:r>
              <a:rPr lang="en-US" dirty="0" smtClean="0"/>
              <a:t>Manipulating attention</a:t>
            </a:r>
            <a:endParaRPr lang="en-US" dirty="0"/>
          </a:p>
        </p:txBody>
      </p:sp>
      <p:grpSp>
        <p:nvGrpSpPr>
          <p:cNvPr id="14" name="Group 13"/>
          <p:cNvGrpSpPr/>
          <p:nvPr/>
        </p:nvGrpSpPr>
        <p:grpSpPr>
          <a:xfrm>
            <a:off x="3594803" y="3009901"/>
            <a:ext cx="1676400" cy="1154668"/>
            <a:chOff x="2590800" y="3853934"/>
            <a:chExt cx="1676400" cy="1154668"/>
          </a:xfrm>
        </p:grpSpPr>
        <p:grpSp>
          <p:nvGrpSpPr>
            <p:cNvPr id="15" name="Group 14"/>
            <p:cNvGrpSpPr/>
            <p:nvPr/>
          </p:nvGrpSpPr>
          <p:grpSpPr>
            <a:xfrm>
              <a:off x="2590800" y="3853934"/>
              <a:ext cx="1676400" cy="1154668"/>
              <a:chOff x="1524000" y="3048000"/>
              <a:chExt cx="1676400" cy="1154668"/>
            </a:xfrm>
          </p:grpSpPr>
          <p:sp>
            <p:nvSpPr>
              <p:cNvPr id="46" name="Rectangle 45"/>
              <p:cNvSpPr/>
              <p:nvPr/>
            </p:nvSpPr>
            <p:spPr>
              <a:xfrm>
                <a:off x="1524000" y="3048000"/>
                <a:ext cx="1676400" cy="115466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 name="Straight Connector 46"/>
              <p:cNvCxnSpPr/>
              <p:nvPr/>
            </p:nvCxnSpPr>
            <p:spPr>
              <a:xfrm>
                <a:off x="2362200" y="3396734"/>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133600" y="3625334"/>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Oval 15"/>
            <p:cNvSpPr/>
            <p:nvPr/>
          </p:nvSpPr>
          <p:spPr>
            <a:xfrm>
              <a:off x="2750402"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880475" y="42026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969159" y="40767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755385" y="44312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023979" y="446733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821443" y="45836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039155" y="47741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56127" y="400915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886200" y="424942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026714" y="4000500"/>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014255" y="4507468"/>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980516" y="4212374"/>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827168" y="463042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968680" y="477115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882911" y="400050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990831" y="4336193"/>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101668" y="411480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851664" y="452446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136205" y="452446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851938" y="4788576"/>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090455" y="4694953"/>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739612" y="411480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734453" y="429809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031006" y="4240768"/>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853711" y="4459419"/>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032202" y="463167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749978" y="4712769"/>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865125" y="480925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p:cNvSpPr txBox="1"/>
          <p:nvPr/>
        </p:nvSpPr>
        <p:spPr>
          <a:xfrm>
            <a:off x="435343" y="1765991"/>
            <a:ext cx="3890232" cy="369332"/>
          </a:xfrm>
          <a:prstGeom prst="rect">
            <a:avLst/>
          </a:prstGeom>
          <a:noFill/>
        </p:spPr>
        <p:txBody>
          <a:bodyPr wrap="none" rtlCol="0">
            <a:spAutoFit/>
          </a:bodyPr>
          <a:lstStyle/>
          <a:p>
            <a:r>
              <a:rPr lang="en-US" dirty="0" smtClean="0"/>
              <a:t>Blocked cue: Attend to contrast/motion</a:t>
            </a:r>
            <a:endParaRPr lang="en-US" dirty="0"/>
          </a:p>
        </p:txBody>
      </p:sp>
      <p:sp>
        <p:nvSpPr>
          <p:cNvPr id="4" name="TextBox 3"/>
          <p:cNvSpPr txBox="1"/>
          <p:nvPr/>
        </p:nvSpPr>
        <p:spPr>
          <a:xfrm>
            <a:off x="5499803" y="3009901"/>
            <a:ext cx="1703351" cy="369332"/>
          </a:xfrm>
          <a:prstGeom prst="rect">
            <a:avLst/>
          </a:prstGeom>
          <a:noFill/>
        </p:spPr>
        <p:txBody>
          <a:bodyPr wrap="none" rtlCol="0">
            <a:spAutoFit/>
          </a:bodyPr>
          <a:lstStyle/>
          <a:p>
            <a:r>
              <a:rPr lang="en-US" dirty="0" smtClean="0"/>
              <a:t>500 ms stimulus</a:t>
            </a:r>
            <a:endParaRPr lang="en-US" dirty="0"/>
          </a:p>
        </p:txBody>
      </p:sp>
      <p:sp>
        <p:nvSpPr>
          <p:cNvPr id="7" name="TextBox 6"/>
          <p:cNvSpPr txBox="1"/>
          <p:nvPr/>
        </p:nvSpPr>
        <p:spPr>
          <a:xfrm>
            <a:off x="4592734" y="5740059"/>
            <a:ext cx="4224609" cy="369332"/>
          </a:xfrm>
          <a:prstGeom prst="rect">
            <a:avLst/>
          </a:prstGeom>
          <a:noFill/>
        </p:spPr>
        <p:txBody>
          <a:bodyPr wrap="square" rtlCol="0">
            <a:spAutoFit/>
          </a:bodyPr>
          <a:lstStyle/>
          <a:p>
            <a:r>
              <a:rPr lang="en-US" dirty="0" smtClean="0"/>
              <a:t>Report side with stronger motion/contrast</a:t>
            </a:r>
            <a:endParaRPr lang="en-US" dirty="0"/>
          </a:p>
        </p:txBody>
      </p:sp>
      <p:grpSp>
        <p:nvGrpSpPr>
          <p:cNvPr id="168" name="Group 167"/>
          <p:cNvGrpSpPr/>
          <p:nvPr/>
        </p:nvGrpSpPr>
        <p:grpSpPr>
          <a:xfrm>
            <a:off x="4659585" y="3800160"/>
            <a:ext cx="1676400" cy="1154668"/>
            <a:chOff x="1614055" y="4729746"/>
            <a:chExt cx="1676400" cy="1154668"/>
          </a:xfrm>
        </p:grpSpPr>
        <p:grpSp>
          <p:nvGrpSpPr>
            <p:cNvPr id="169" name="Group 168"/>
            <p:cNvGrpSpPr/>
            <p:nvPr/>
          </p:nvGrpSpPr>
          <p:grpSpPr>
            <a:xfrm>
              <a:off x="1614055" y="4729746"/>
              <a:ext cx="1676400" cy="1154668"/>
              <a:chOff x="1524000" y="3048000"/>
              <a:chExt cx="1676400" cy="1154668"/>
            </a:xfrm>
          </p:grpSpPr>
          <p:sp>
            <p:nvSpPr>
              <p:cNvPr id="198" name="Rectangle 197"/>
              <p:cNvSpPr/>
              <p:nvPr/>
            </p:nvSpPr>
            <p:spPr>
              <a:xfrm>
                <a:off x="1524000" y="3048000"/>
                <a:ext cx="1676400" cy="115466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9" name="Straight Connector 198"/>
              <p:cNvCxnSpPr/>
              <p:nvPr/>
            </p:nvCxnSpPr>
            <p:spPr>
              <a:xfrm>
                <a:off x="2362200" y="3396734"/>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flipH="1">
                <a:off x="2133600" y="3625334"/>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0" name="Oval 169"/>
            <p:cNvSpPr/>
            <p:nvPr/>
          </p:nvSpPr>
          <p:spPr>
            <a:xfrm>
              <a:off x="1773657" y="483821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1903730" y="507848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1992414" y="495251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1778640" y="530708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2047234" y="5343143"/>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1844698" y="545948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2062410" y="564998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2779382" y="488496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909455" y="512523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3049969" y="4876312"/>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3037510" y="5383280"/>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3003771" y="5088186"/>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2850423" y="550623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2991935" y="564696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2906166" y="487631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3014086" y="5212005"/>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3124923" y="499061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2874919" y="5400274"/>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3159460" y="5400274"/>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2875193" y="5664388"/>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113710" y="5570765"/>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1762867" y="4990612"/>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1757708" y="517390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2054261" y="5116580"/>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1876966" y="533523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2055457" y="550748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1773233" y="558858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1888380" y="568506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p:cNvGrpSpPr/>
          <p:nvPr/>
        </p:nvGrpSpPr>
        <p:grpSpPr>
          <a:xfrm>
            <a:off x="5658509" y="4492561"/>
            <a:ext cx="1676400" cy="1154668"/>
            <a:chOff x="1614055" y="4729746"/>
            <a:chExt cx="1676400" cy="1154668"/>
          </a:xfrm>
        </p:grpSpPr>
        <p:grpSp>
          <p:nvGrpSpPr>
            <p:cNvPr id="103" name="Group 102"/>
            <p:cNvGrpSpPr/>
            <p:nvPr/>
          </p:nvGrpSpPr>
          <p:grpSpPr>
            <a:xfrm>
              <a:off x="1614055" y="4729746"/>
              <a:ext cx="1676400" cy="1154668"/>
              <a:chOff x="1524000" y="3048000"/>
              <a:chExt cx="1676400" cy="1154668"/>
            </a:xfrm>
          </p:grpSpPr>
          <p:sp>
            <p:nvSpPr>
              <p:cNvPr id="132" name="Rectangle 131"/>
              <p:cNvSpPr/>
              <p:nvPr/>
            </p:nvSpPr>
            <p:spPr>
              <a:xfrm>
                <a:off x="1524000" y="3048000"/>
                <a:ext cx="1676400" cy="115466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3" name="Straight Connector 132"/>
              <p:cNvCxnSpPr/>
              <p:nvPr/>
            </p:nvCxnSpPr>
            <p:spPr>
              <a:xfrm>
                <a:off x="2362200" y="3396734"/>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2133600" y="3625334"/>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 name="Oval 103"/>
            <p:cNvSpPr/>
            <p:nvPr/>
          </p:nvSpPr>
          <p:spPr>
            <a:xfrm>
              <a:off x="1773657" y="483821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1903730" y="507848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1992414" y="495251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1778640" y="530708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2047234" y="5343143"/>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1844698" y="545948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062410" y="564998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2779382" y="488496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2909455" y="512523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049969" y="4876312"/>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037510" y="5383280"/>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003771" y="5088186"/>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2850423" y="550623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2991935" y="564696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906166" y="487631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014086" y="5212005"/>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3124923" y="499061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2874919" y="5400274"/>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3159460" y="5400274"/>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875193" y="5664388"/>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113710" y="5570765"/>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1762867" y="4990612"/>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1757708" y="517390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054261" y="5116580"/>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1876966" y="533523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2055457" y="550748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1773233" y="558858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1888380" y="568506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5950749" y="4778537"/>
            <a:ext cx="1145891" cy="646331"/>
          </a:xfrm>
          <a:prstGeom prst="rect">
            <a:avLst/>
          </a:prstGeom>
          <a:noFill/>
        </p:spPr>
        <p:txBody>
          <a:bodyPr wrap="none" rtlCol="0">
            <a:spAutoFit/>
          </a:bodyPr>
          <a:lstStyle/>
          <a:p>
            <a:pPr algn="ctr"/>
            <a:r>
              <a:rPr lang="en-US" b="1" dirty="0" smtClean="0">
                <a:solidFill>
                  <a:schemeClr val="bg1"/>
                </a:solidFill>
              </a:rPr>
              <a:t>Response</a:t>
            </a:r>
          </a:p>
          <a:p>
            <a:pPr algn="ctr"/>
            <a:r>
              <a:rPr lang="en-US" b="1" dirty="0" smtClean="0">
                <a:solidFill>
                  <a:schemeClr val="bg1"/>
                </a:solidFill>
              </a:rPr>
              <a:t>Left/Right</a:t>
            </a:r>
            <a:endParaRPr lang="en-US" b="1" dirty="0">
              <a:solidFill>
                <a:schemeClr val="bg1"/>
              </a:solidFill>
            </a:endParaRPr>
          </a:p>
        </p:txBody>
      </p:sp>
      <p:sp>
        <p:nvSpPr>
          <p:cNvPr id="201" name="TextBox 200"/>
          <p:cNvSpPr txBox="1"/>
          <p:nvPr/>
        </p:nvSpPr>
        <p:spPr>
          <a:xfrm>
            <a:off x="6428438" y="3874987"/>
            <a:ext cx="1954894" cy="369332"/>
          </a:xfrm>
          <a:prstGeom prst="rect">
            <a:avLst/>
          </a:prstGeom>
          <a:noFill/>
        </p:spPr>
        <p:txBody>
          <a:bodyPr wrap="none" rtlCol="0">
            <a:spAutoFit/>
          </a:bodyPr>
          <a:lstStyle/>
          <a:p>
            <a:r>
              <a:rPr lang="en-US" dirty="0" smtClean="0"/>
              <a:t>500-1000 ms delay</a:t>
            </a:r>
            <a:endParaRPr lang="en-US" dirty="0"/>
          </a:p>
        </p:txBody>
      </p:sp>
    </p:spTree>
    <p:extLst>
      <p:ext uri="{BB962C8B-B14F-4D97-AF65-F5344CB8AC3E}">
        <p14:creationId xmlns:p14="http://schemas.microsoft.com/office/powerpoint/2010/main" val="2087814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669322" y="2382669"/>
            <a:ext cx="1676400" cy="1154668"/>
            <a:chOff x="1614055" y="4729746"/>
            <a:chExt cx="1676400" cy="1154668"/>
          </a:xfrm>
        </p:grpSpPr>
        <p:grpSp>
          <p:nvGrpSpPr>
            <p:cNvPr id="52" name="Group 51"/>
            <p:cNvGrpSpPr/>
            <p:nvPr/>
          </p:nvGrpSpPr>
          <p:grpSpPr>
            <a:xfrm>
              <a:off x="1614055" y="4729746"/>
              <a:ext cx="1676400" cy="1154668"/>
              <a:chOff x="1524000" y="3048000"/>
              <a:chExt cx="1676400" cy="1154668"/>
            </a:xfrm>
          </p:grpSpPr>
          <p:sp>
            <p:nvSpPr>
              <p:cNvPr id="85" name="Rectangle 84"/>
              <p:cNvSpPr/>
              <p:nvPr/>
            </p:nvSpPr>
            <p:spPr>
              <a:xfrm>
                <a:off x="1524000" y="3048000"/>
                <a:ext cx="1676400" cy="115466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Straight Connector 85"/>
              <p:cNvCxnSpPr/>
              <p:nvPr/>
            </p:nvCxnSpPr>
            <p:spPr>
              <a:xfrm>
                <a:off x="2362200" y="3396734"/>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2133600" y="3625334"/>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Oval 52"/>
            <p:cNvSpPr/>
            <p:nvPr/>
          </p:nvSpPr>
          <p:spPr>
            <a:xfrm>
              <a:off x="1773657" y="483821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903730" y="507848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992414" y="495251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778640" y="530708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2047234" y="5343143"/>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844698" y="545948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062410" y="564998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779382" y="488496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909455" y="512523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049969" y="4876312"/>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037510" y="5383280"/>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003771" y="5088186"/>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850423" y="550623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991935" y="564696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2906166" y="487631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3014086" y="5212005"/>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3124923" y="499061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2874919" y="5400274"/>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3159460" y="5400274"/>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875193" y="5664388"/>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3113710" y="5570765"/>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1762867" y="4990612"/>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757708" y="517390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2054261" y="5116580"/>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876966" y="533523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055457" y="550748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1773233" y="558858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888380" y="568506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57200" y="274638"/>
            <a:ext cx="8229600" cy="1143000"/>
          </a:xfrm>
        </p:spPr>
        <p:txBody>
          <a:bodyPr/>
          <a:lstStyle/>
          <a:p>
            <a:r>
              <a:rPr lang="en-US" dirty="0" smtClean="0"/>
              <a:t>Perception of </a:t>
            </a:r>
            <a:r>
              <a:rPr lang="en-US" i="1" dirty="0" smtClean="0"/>
              <a:t>unattended</a:t>
            </a:r>
            <a:r>
              <a:rPr lang="en-US" dirty="0" smtClean="0"/>
              <a:t> feature</a:t>
            </a:r>
            <a:endParaRPr lang="en-US" dirty="0"/>
          </a:p>
        </p:txBody>
      </p:sp>
      <p:sp>
        <p:nvSpPr>
          <p:cNvPr id="51" name="TextBox 50"/>
          <p:cNvSpPr txBox="1"/>
          <p:nvPr/>
        </p:nvSpPr>
        <p:spPr>
          <a:xfrm>
            <a:off x="2092970" y="1390379"/>
            <a:ext cx="4958060" cy="369332"/>
          </a:xfrm>
          <a:prstGeom prst="rect">
            <a:avLst/>
          </a:prstGeom>
          <a:noFill/>
        </p:spPr>
        <p:txBody>
          <a:bodyPr wrap="square" rtlCol="0">
            <a:spAutoFit/>
          </a:bodyPr>
          <a:lstStyle/>
          <a:p>
            <a:pPr algn="ctr"/>
            <a:r>
              <a:rPr lang="en-US" dirty="0" smtClean="0"/>
              <a:t>15% of trials</a:t>
            </a:r>
          </a:p>
        </p:txBody>
      </p:sp>
      <p:grpSp>
        <p:nvGrpSpPr>
          <p:cNvPr id="14" name="Group 13"/>
          <p:cNvGrpSpPr/>
          <p:nvPr/>
        </p:nvGrpSpPr>
        <p:grpSpPr>
          <a:xfrm>
            <a:off x="3638065" y="3151549"/>
            <a:ext cx="1676400" cy="1154668"/>
            <a:chOff x="2590800" y="3853934"/>
            <a:chExt cx="1676400" cy="1154668"/>
          </a:xfrm>
        </p:grpSpPr>
        <p:grpSp>
          <p:nvGrpSpPr>
            <p:cNvPr id="15" name="Group 14"/>
            <p:cNvGrpSpPr/>
            <p:nvPr/>
          </p:nvGrpSpPr>
          <p:grpSpPr>
            <a:xfrm>
              <a:off x="2590800" y="3853934"/>
              <a:ext cx="1676400" cy="1154668"/>
              <a:chOff x="1524000" y="3048000"/>
              <a:chExt cx="1676400" cy="1154668"/>
            </a:xfrm>
          </p:grpSpPr>
          <p:sp>
            <p:nvSpPr>
              <p:cNvPr id="46" name="Rectangle 45"/>
              <p:cNvSpPr/>
              <p:nvPr/>
            </p:nvSpPr>
            <p:spPr>
              <a:xfrm>
                <a:off x="1524000" y="3048000"/>
                <a:ext cx="1676400" cy="115466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 name="Straight Connector 46"/>
              <p:cNvCxnSpPr/>
              <p:nvPr/>
            </p:nvCxnSpPr>
            <p:spPr>
              <a:xfrm>
                <a:off x="2362200" y="3396734"/>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133600" y="3625334"/>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Oval 15"/>
            <p:cNvSpPr/>
            <p:nvPr/>
          </p:nvSpPr>
          <p:spPr>
            <a:xfrm>
              <a:off x="2750402"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880475" y="42026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969159" y="40767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755385" y="44312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023979" y="446733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821443" y="45836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039155" y="47741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56127" y="400915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886200" y="424942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026714" y="4000500"/>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014255" y="4507468"/>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980516" y="4212374"/>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827168" y="463042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968680" y="477115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882911" y="400050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990831" y="4336193"/>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101668" y="411480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851664" y="452446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136205" y="452446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851938" y="4788576"/>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090455" y="4694953"/>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739612" y="411480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734453" y="429809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031006" y="4240768"/>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853711" y="4459419"/>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032202" y="463167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749978" y="4712769"/>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865125" y="480925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p:cNvSpPr txBox="1"/>
          <p:nvPr/>
        </p:nvSpPr>
        <p:spPr>
          <a:xfrm>
            <a:off x="478605" y="1907639"/>
            <a:ext cx="3890232" cy="369332"/>
          </a:xfrm>
          <a:prstGeom prst="rect">
            <a:avLst/>
          </a:prstGeom>
          <a:noFill/>
        </p:spPr>
        <p:txBody>
          <a:bodyPr wrap="none" rtlCol="0">
            <a:spAutoFit/>
          </a:bodyPr>
          <a:lstStyle/>
          <a:p>
            <a:r>
              <a:rPr lang="en-US" dirty="0" smtClean="0"/>
              <a:t>Blocked cue: Attend to contrast/motion</a:t>
            </a:r>
            <a:endParaRPr lang="en-US" dirty="0"/>
          </a:p>
        </p:txBody>
      </p:sp>
      <p:sp>
        <p:nvSpPr>
          <p:cNvPr id="4" name="TextBox 3"/>
          <p:cNvSpPr txBox="1"/>
          <p:nvPr/>
        </p:nvSpPr>
        <p:spPr>
          <a:xfrm>
            <a:off x="5543065" y="3151549"/>
            <a:ext cx="1703351" cy="369332"/>
          </a:xfrm>
          <a:prstGeom prst="rect">
            <a:avLst/>
          </a:prstGeom>
          <a:noFill/>
        </p:spPr>
        <p:txBody>
          <a:bodyPr wrap="none" rtlCol="0">
            <a:spAutoFit/>
          </a:bodyPr>
          <a:lstStyle/>
          <a:p>
            <a:r>
              <a:rPr lang="en-US" dirty="0" smtClean="0"/>
              <a:t>500 ms stimulus</a:t>
            </a:r>
            <a:endParaRPr lang="en-US" dirty="0"/>
          </a:p>
        </p:txBody>
      </p:sp>
      <p:sp>
        <p:nvSpPr>
          <p:cNvPr id="7" name="TextBox 6"/>
          <p:cNvSpPr txBox="1"/>
          <p:nvPr/>
        </p:nvSpPr>
        <p:spPr>
          <a:xfrm>
            <a:off x="4879934" y="5867400"/>
            <a:ext cx="3486467" cy="646331"/>
          </a:xfrm>
          <a:prstGeom prst="rect">
            <a:avLst/>
          </a:prstGeom>
          <a:noFill/>
        </p:spPr>
        <p:txBody>
          <a:bodyPr wrap="none" rtlCol="0">
            <a:spAutoFit/>
          </a:bodyPr>
          <a:lstStyle/>
          <a:p>
            <a:pPr algn="ctr"/>
            <a:r>
              <a:rPr lang="en-US" dirty="0" smtClean="0"/>
              <a:t>Ignore prepared response</a:t>
            </a:r>
          </a:p>
          <a:p>
            <a:pPr algn="ctr"/>
            <a:r>
              <a:rPr lang="en-US" dirty="0" smtClean="0"/>
              <a:t>Respond about unattended feature</a:t>
            </a:r>
            <a:endParaRPr lang="en-US" dirty="0"/>
          </a:p>
        </p:txBody>
      </p:sp>
      <p:grpSp>
        <p:nvGrpSpPr>
          <p:cNvPr id="135" name="Group 134"/>
          <p:cNvGrpSpPr/>
          <p:nvPr/>
        </p:nvGrpSpPr>
        <p:grpSpPr>
          <a:xfrm>
            <a:off x="4625401" y="3859172"/>
            <a:ext cx="1676400" cy="1154668"/>
            <a:chOff x="1614055" y="4729746"/>
            <a:chExt cx="1676400" cy="1154668"/>
          </a:xfrm>
        </p:grpSpPr>
        <p:grpSp>
          <p:nvGrpSpPr>
            <p:cNvPr id="136" name="Group 135"/>
            <p:cNvGrpSpPr/>
            <p:nvPr/>
          </p:nvGrpSpPr>
          <p:grpSpPr>
            <a:xfrm>
              <a:off x="1614055" y="4729746"/>
              <a:ext cx="1676400" cy="1154668"/>
              <a:chOff x="1524000" y="3048000"/>
              <a:chExt cx="1676400" cy="1154668"/>
            </a:xfrm>
          </p:grpSpPr>
          <p:sp>
            <p:nvSpPr>
              <p:cNvPr id="165" name="Rectangle 164"/>
              <p:cNvSpPr/>
              <p:nvPr/>
            </p:nvSpPr>
            <p:spPr>
              <a:xfrm>
                <a:off x="1524000" y="3048000"/>
                <a:ext cx="1676400" cy="115466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6" name="Straight Connector 165"/>
              <p:cNvCxnSpPr/>
              <p:nvPr/>
            </p:nvCxnSpPr>
            <p:spPr>
              <a:xfrm>
                <a:off x="2362200" y="3396734"/>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a:off x="2133600" y="3625334"/>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7" name="Oval 136"/>
            <p:cNvSpPr/>
            <p:nvPr/>
          </p:nvSpPr>
          <p:spPr>
            <a:xfrm>
              <a:off x="1773657" y="483821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903730" y="507848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1992414" y="495251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1778640" y="530708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2047234" y="5343143"/>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1844698" y="545948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2062410" y="564998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2779382" y="488496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2909455" y="512523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3049969" y="4876312"/>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3037510" y="5383280"/>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3003771" y="5088186"/>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2850423" y="550623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2991935" y="564696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906166" y="487631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3014086" y="5212005"/>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3124923" y="499061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2874919" y="5400274"/>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3159460" y="5400274"/>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75193" y="5664388"/>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3113710" y="5570765"/>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1762867" y="4990612"/>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1757708" y="517390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2054261" y="5116580"/>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1876966" y="533523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2055457" y="550748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1773233" y="558858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1888380" y="568506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5611317" y="4566642"/>
            <a:ext cx="1676400" cy="1154668"/>
            <a:chOff x="5194858" y="4515357"/>
            <a:chExt cx="1676400" cy="1154668"/>
          </a:xfrm>
        </p:grpSpPr>
        <p:grpSp>
          <p:nvGrpSpPr>
            <p:cNvPr id="102" name="Group 101"/>
            <p:cNvGrpSpPr/>
            <p:nvPr/>
          </p:nvGrpSpPr>
          <p:grpSpPr>
            <a:xfrm>
              <a:off x="5194858" y="4515357"/>
              <a:ext cx="1676400" cy="1154668"/>
              <a:chOff x="1614055" y="4729746"/>
              <a:chExt cx="1676400" cy="1154668"/>
            </a:xfrm>
          </p:grpSpPr>
          <p:sp>
            <p:nvSpPr>
              <p:cNvPr id="132" name="Rectangle 131"/>
              <p:cNvSpPr/>
              <p:nvPr/>
            </p:nvSpPr>
            <p:spPr>
              <a:xfrm>
                <a:off x="1614055" y="4729746"/>
                <a:ext cx="1676400" cy="115466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1773657" y="483821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1903730" y="507848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1992414" y="495251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1778640" y="530708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2047234" y="5343143"/>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1844698" y="545948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062410" y="564998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2779382" y="488496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2909455" y="512523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049969" y="4876312"/>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037510" y="5383280"/>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003771" y="5088186"/>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2850423" y="550623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2991935" y="564696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906166" y="487631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014086" y="5212005"/>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3124923" y="499061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2874919" y="5400274"/>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3159460" y="5400274"/>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875193" y="5664388"/>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113710" y="5570765"/>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1762867" y="4990612"/>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1757708" y="517390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054261" y="5116580"/>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1876966" y="533523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2055457" y="550748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1773233" y="558858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1888380" y="5685065"/>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5743190" y="4890147"/>
              <a:ext cx="595035" cy="369332"/>
            </a:xfrm>
            <a:prstGeom prst="rect">
              <a:avLst/>
            </a:prstGeom>
            <a:noFill/>
          </p:spPr>
          <p:txBody>
            <a:bodyPr wrap="none" rtlCol="0">
              <a:spAutoFit/>
            </a:bodyPr>
            <a:lstStyle/>
            <a:p>
              <a:r>
                <a:rPr lang="en-US" dirty="0" smtClean="0"/>
                <a:t>C/M</a:t>
              </a:r>
              <a:endParaRPr lang="en-US" dirty="0"/>
            </a:p>
          </p:txBody>
        </p:sp>
      </p:grpSp>
      <p:sp>
        <p:nvSpPr>
          <p:cNvPr id="168" name="TextBox 167"/>
          <p:cNvSpPr txBox="1"/>
          <p:nvPr/>
        </p:nvSpPr>
        <p:spPr>
          <a:xfrm>
            <a:off x="6459145" y="3919383"/>
            <a:ext cx="1954894" cy="369332"/>
          </a:xfrm>
          <a:prstGeom prst="rect">
            <a:avLst/>
          </a:prstGeom>
          <a:noFill/>
        </p:spPr>
        <p:txBody>
          <a:bodyPr wrap="none" rtlCol="0">
            <a:spAutoFit/>
          </a:bodyPr>
          <a:lstStyle/>
          <a:p>
            <a:r>
              <a:rPr lang="en-US" dirty="0" smtClean="0"/>
              <a:t>500-1000 ms delay</a:t>
            </a:r>
            <a:endParaRPr lang="en-US" dirty="0"/>
          </a:p>
        </p:txBody>
      </p:sp>
    </p:spTree>
    <p:extLst>
      <p:ext uri="{BB962C8B-B14F-4D97-AF65-F5344CB8AC3E}">
        <p14:creationId xmlns:p14="http://schemas.microsoft.com/office/powerpoint/2010/main" val="622715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90800"/>
            <a:ext cx="7391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15"/>
          <p:cNvGrpSpPr/>
          <p:nvPr/>
        </p:nvGrpSpPr>
        <p:grpSpPr>
          <a:xfrm rot="10800000">
            <a:off x="6172200" y="1094434"/>
            <a:ext cx="1676400" cy="1154668"/>
            <a:chOff x="2590800" y="3853934"/>
            <a:chExt cx="1676400" cy="1154668"/>
          </a:xfrm>
        </p:grpSpPr>
        <p:grpSp>
          <p:nvGrpSpPr>
            <p:cNvPr id="17" name="Group 16"/>
            <p:cNvGrpSpPr/>
            <p:nvPr/>
          </p:nvGrpSpPr>
          <p:grpSpPr>
            <a:xfrm>
              <a:off x="2590800" y="3853934"/>
              <a:ext cx="1676400" cy="1154668"/>
              <a:chOff x="1524000" y="3048000"/>
              <a:chExt cx="1676400" cy="1154668"/>
            </a:xfrm>
          </p:grpSpPr>
          <p:sp>
            <p:nvSpPr>
              <p:cNvPr id="46" name="Rectangle 45"/>
              <p:cNvSpPr/>
              <p:nvPr/>
            </p:nvSpPr>
            <p:spPr>
              <a:xfrm>
                <a:off x="1524000" y="3048000"/>
                <a:ext cx="1676400" cy="115466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 name="Straight Connector 46"/>
              <p:cNvCxnSpPr/>
              <p:nvPr/>
            </p:nvCxnSpPr>
            <p:spPr>
              <a:xfrm>
                <a:off x="2362200" y="3396734"/>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133600" y="3625334"/>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Oval 17"/>
            <p:cNvSpPr/>
            <p:nvPr/>
          </p:nvSpPr>
          <p:spPr>
            <a:xfrm>
              <a:off x="2750402"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880475" y="42026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969159" y="40767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755385" y="44312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023979" y="446733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821443" y="45836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039155" y="47741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756127" y="400915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886200" y="424942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026714" y="4000500"/>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014255" y="4507468"/>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980516" y="4212374"/>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27168" y="463042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968680" y="477115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882911" y="400050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990831" y="4336193"/>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101668" y="411480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851664" y="452446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136205" y="452446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851938" y="4788576"/>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090455" y="4694953"/>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739612" y="411480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734453" y="429809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031006" y="4240768"/>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853711" y="4459419"/>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032202" y="463167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749978" y="4712769"/>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865125" y="480925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2579439" y="1094434"/>
            <a:ext cx="1676400" cy="1154668"/>
            <a:chOff x="2590800" y="3853934"/>
            <a:chExt cx="1676400" cy="1154668"/>
          </a:xfrm>
        </p:grpSpPr>
        <p:grpSp>
          <p:nvGrpSpPr>
            <p:cNvPr id="116" name="Group 115"/>
            <p:cNvGrpSpPr/>
            <p:nvPr/>
          </p:nvGrpSpPr>
          <p:grpSpPr>
            <a:xfrm>
              <a:off x="2590800" y="3853934"/>
              <a:ext cx="1676400" cy="1154668"/>
              <a:chOff x="1524000" y="3048000"/>
              <a:chExt cx="1676400" cy="1154668"/>
            </a:xfrm>
          </p:grpSpPr>
          <p:sp>
            <p:nvSpPr>
              <p:cNvPr id="145" name="Rectangle 144"/>
              <p:cNvSpPr/>
              <p:nvPr/>
            </p:nvSpPr>
            <p:spPr>
              <a:xfrm>
                <a:off x="1524000" y="3048000"/>
                <a:ext cx="1676400" cy="115466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6" name="Straight Connector 145"/>
              <p:cNvCxnSpPr/>
              <p:nvPr/>
            </p:nvCxnSpPr>
            <p:spPr>
              <a:xfrm>
                <a:off x="2362200" y="3396734"/>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H="1">
                <a:off x="2133600" y="3625334"/>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7" name="Oval 116"/>
            <p:cNvSpPr/>
            <p:nvPr/>
          </p:nvSpPr>
          <p:spPr>
            <a:xfrm>
              <a:off x="2750402"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880475" y="42026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2969159" y="40767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755385" y="44312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3023979" y="446733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2821443" y="45836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3039155" y="47741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756127" y="400915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886200" y="424942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026714" y="4000500"/>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4014255" y="4507468"/>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3980516" y="4212374"/>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3827168" y="463042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968680" y="477115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3882911" y="400050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990831" y="4336193"/>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4101668" y="411480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3851664" y="452446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4136205" y="452446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3851938" y="4788576"/>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4090455" y="4694953"/>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2739612" y="411480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2734453" y="429809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3031006" y="4240768"/>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2853711" y="4459419"/>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3032202" y="463167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2749978" y="4712769"/>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2865125" y="480925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0818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1000"/>
            <a:ext cx="7696200" cy="595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610100" y="304800"/>
            <a:ext cx="4076700" cy="5943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672935" y="2362200"/>
            <a:ext cx="4076700" cy="5943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029200" y="685800"/>
            <a:ext cx="304800" cy="304800"/>
          </a:xfrm>
          <a:prstGeom prst="rect">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p:cNvSpPr txBox="1"/>
          <p:nvPr/>
        </p:nvSpPr>
        <p:spPr>
          <a:xfrm>
            <a:off x="5370616" y="653534"/>
            <a:ext cx="1557799" cy="369332"/>
          </a:xfrm>
          <a:prstGeom prst="rect">
            <a:avLst/>
          </a:prstGeom>
          <a:noFill/>
        </p:spPr>
        <p:txBody>
          <a:bodyPr wrap="none" rtlCol="0">
            <a:spAutoFit/>
          </a:bodyPr>
          <a:lstStyle/>
          <a:p>
            <a:r>
              <a:rPr lang="en-US" dirty="0" smtClean="0"/>
              <a:t>Contrast Effect</a:t>
            </a:r>
            <a:endParaRPr lang="en-US" dirty="0"/>
          </a:p>
        </p:txBody>
      </p:sp>
      <p:sp>
        <p:nvSpPr>
          <p:cNvPr id="9" name="Rectangle 8"/>
          <p:cNvSpPr/>
          <p:nvPr/>
        </p:nvSpPr>
        <p:spPr>
          <a:xfrm>
            <a:off x="5029200" y="1186750"/>
            <a:ext cx="304800" cy="304800"/>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p:cNvSpPr txBox="1"/>
          <p:nvPr/>
        </p:nvSpPr>
        <p:spPr>
          <a:xfrm>
            <a:off x="5370616" y="1154484"/>
            <a:ext cx="2521203" cy="369332"/>
          </a:xfrm>
          <a:prstGeom prst="rect">
            <a:avLst/>
          </a:prstGeom>
          <a:noFill/>
        </p:spPr>
        <p:txBody>
          <a:bodyPr wrap="none" rtlCol="0">
            <a:spAutoFit/>
          </a:bodyPr>
          <a:lstStyle/>
          <a:p>
            <a:r>
              <a:rPr lang="en-US" dirty="0" smtClean="0"/>
              <a:t>Motion Coherence Effect</a:t>
            </a:r>
            <a:endParaRPr lang="en-US" dirty="0"/>
          </a:p>
        </p:txBody>
      </p:sp>
    </p:spTree>
    <p:extLst>
      <p:ext uri="{BB962C8B-B14F-4D97-AF65-F5344CB8AC3E}">
        <p14:creationId xmlns:p14="http://schemas.microsoft.com/office/powerpoint/2010/main" val="882595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1667" y="2624667"/>
            <a:ext cx="184666" cy="369332"/>
          </a:xfrm>
          <a:prstGeom prst="rect">
            <a:avLst/>
          </a:prstGeom>
          <a:noFill/>
        </p:spPr>
        <p:txBody>
          <a:bodyPr wrap="none" rtlCol="0">
            <a:spAutoFit/>
          </a:bodyPr>
          <a:lstStyle/>
          <a:p>
            <a:endParaRPr lang="en-US" dirty="0"/>
          </a:p>
        </p:txBody>
      </p:sp>
      <p:sp>
        <p:nvSpPr>
          <p:cNvPr id="7" name="Title 1"/>
          <p:cNvSpPr txBox="1">
            <a:spLocks/>
          </p:cNvSpPr>
          <p:nvPr/>
        </p:nvSpPr>
        <p:spPr>
          <a:xfrm>
            <a:off x="685800" y="155758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effectLst/>
              </a:rPr>
              <a:t>Neural Substrates of Attention and Awareness</a:t>
            </a:r>
            <a:endParaRPr lang="en-US" dirty="0">
              <a:effectLst/>
            </a:endParaRPr>
          </a:p>
        </p:txBody>
      </p:sp>
      <p:grpSp>
        <p:nvGrpSpPr>
          <p:cNvPr id="9" name="Group 8"/>
          <p:cNvGrpSpPr/>
          <p:nvPr/>
        </p:nvGrpSpPr>
        <p:grpSpPr>
          <a:xfrm>
            <a:off x="7696200" y="5410200"/>
            <a:ext cx="933450" cy="1152525"/>
            <a:chOff x="5590157" y="895975"/>
            <a:chExt cx="933450" cy="1152525"/>
          </a:xfrm>
        </p:grpSpPr>
        <p:sp>
          <p:nvSpPr>
            <p:cNvPr id="10" name="Rectangle 9"/>
            <p:cNvSpPr/>
            <p:nvPr/>
          </p:nvSpPr>
          <p:spPr>
            <a:xfrm>
              <a:off x="559015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14007" y="895975"/>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880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9015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14007" y="1286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880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9015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14007" y="1667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21880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590157" y="895975"/>
              <a:ext cx="933450" cy="1152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209362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1000"/>
            <a:ext cx="7696200" cy="595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610100" y="304800"/>
            <a:ext cx="4076700" cy="5943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4191000"/>
            <a:ext cx="4076700" cy="2590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029200" y="685800"/>
            <a:ext cx="304800" cy="304800"/>
          </a:xfrm>
          <a:prstGeom prst="rect">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p:cNvSpPr txBox="1"/>
          <p:nvPr/>
        </p:nvSpPr>
        <p:spPr>
          <a:xfrm>
            <a:off x="5370616" y="653534"/>
            <a:ext cx="1557799" cy="369332"/>
          </a:xfrm>
          <a:prstGeom prst="rect">
            <a:avLst/>
          </a:prstGeom>
          <a:noFill/>
        </p:spPr>
        <p:txBody>
          <a:bodyPr wrap="none" rtlCol="0">
            <a:spAutoFit/>
          </a:bodyPr>
          <a:lstStyle/>
          <a:p>
            <a:r>
              <a:rPr lang="en-US" dirty="0" smtClean="0"/>
              <a:t>Contrast Effect</a:t>
            </a:r>
            <a:endParaRPr lang="en-US" dirty="0"/>
          </a:p>
        </p:txBody>
      </p:sp>
      <p:sp>
        <p:nvSpPr>
          <p:cNvPr id="8" name="Rectangle 7"/>
          <p:cNvSpPr/>
          <p:nvPr/>
        </p:nvSpPr>
        <p:spPr>
          <a:xfrm>
            <a:off x="5029200" y="1186750"/>
            <a:ext cx="304800" cy="304800"/>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p:cNvSpPr txBox="1"/>
          <p:nvPr/>
        </p:nvSpPr>
        <p:spPr>
          <a:xfrm>
            <a:off x="5370616" y="1154484"/>
            <a:ext cx="2521203" cy="369332"/>
          </a:xfrm>
          <a:prstGeom prst="rect">
            <a:avLst/>
          </a:prstGeom>
          <a:noFill/>
        </p:spPr>
        <p:txBody>
          <a:bodyPr wrap="none" rtlCol="0">
            <a:spAutoFit/>
          </a:bodyPr>
          <a:lstStyle/>
          <a:p>
            <a:r>
              <a:rPr lang="en-US" dirty="0" smtClean="0"/>
              <a:t>Motion Coherence Effect</a:t>
            </a:r>
            <a:endParaRPr lang="en-US" dirty="0"/>
          </a:p>
        </p:txBody>
      </p:sp>
    </p:spTree>
    <p:extLst>
      <p:ext uri="{BB962C8B-B14F-4D97-AF65-F5344CB8AC3E}">
        <p14:creationId xmlns:p14="http://schemas.microsoft.com/office/powerpoint/2010/main" val="789657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1000"/>
            <a:ext cx="7696200" cy="595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610100" y="304800"/>
            <a:ext cx="4076700" cy="5943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4191000"/>
            <a:ext cx="4076700" cy="2590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029200" y="685800"/>
            <a:ext cx="304800" cy="304800"/>
          </a:xfrm>
          <a:prstGeom prst="rect">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p:cNvSpPr txBox="1"/>
          <p:nvPr/>
        </p:nvSpPr>
        <p:spPr>
          <a:xfrm>
            <a:off x="5370616" y="653534"/>
            <a:ext cx="1557799" cy="369332"/>
          </a:xfrm>
          <a:prstGeom prst="rect">
            <a:avLst/>
          </a:prstGeom>
          <a:noFill/>
        </p:spPr>
        <p:txBody>
          <a:bodyPr wrap="none" rtlCol="0">
            <a:spAutoFit/>
          </a:bodyPr>
          <a:lstStyle/>
          <a:p>
            <a:r>
              <a:rPr lang="en-US" dirty="0" smtClean="0"/>
              <a:t>Contrast Effect</a:t>
            </a:r>
            <a:endParaRPr lang="en-US" dirty="0"/>
          </a:p>
        </p:txBody>
      </p:sp>
      <p:sp>
        <p:nvSpPr>
          <p:cNvPr id="8" name="Rectangle 7"/>
          <p:cNvSpPr/>
          <p:nvPr/>
        </p:nvSpPr>
        <p:spPr>
          <a:xfrm>
            <a:off x="5029200" y="1186750"/>
            <a:ext cx="304800" cy="304800"/>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p:cNvSpPr txBox="1"/>
          <p:nvPr/>
        </p:nvSpPr>
        <p:spPr>
          <a:xfrm>
            <a:off x="5370616" y="1154484"/>
            <a:ext cx="2521203" cy="369332"/>
          </a:xfrm>
          <a:prstGeom prst="rect">
            <a:avLst/>
          </a:prstGeom>
          <a:noFill/>
        </p:spPr>
        <p:txBody>
          <a:bodyPr wrap="none" rtlCol="0">
            <a:spAutoFit/>
          </a:bodyPr>
          <a:lstStyle/>
          <a:p>
            <a:r>
              <a:rPr lang="en-US" dirty="0" smtClean="0"/>
              <a:t>Motion Coherence Effect</a:t>
            </a:r>
            <a:endParaRPr lang="en-US" dirty="0"/>
          </a:p>
        </p:txBody>
      </p:sp>
      <p:sp>
        <p:nvSpPr>
          <p:cNvPr id="10" name="TextBox 9"/>
          <p:cNvSpPr txBox="1"/>
          <p:nvPr/>
        </p:nvSpPr>
        <p:spPr>
          <a:xfrm>
            <a:off x="4731941" y="2987003"/>
            <a:ext cx="1870577" cy="369332"/>
          </a:xfrm>
          <a:prstGeom prst="rect">
            <a:avLst/>
          </a:prstGeom>
          <a:noFill/>
        </p:spPr>
        <p:txBody>
          <a:bodyPr wrap="none" rtlCol="0">
            <a:spAutoFit/>
          </a:bodyPr>
          <a:lstStyle/>
          <a:p>
            <a:r>
              <a:rPr lang="en-US" dirty="0" smtClean="0"/>
              <a:t>Splitting attention</a:t>
            </a:r>
            <a:endParaRPr lang="en-US" dirty="0"/>
          </a:p>
        </p:txBody>
      </p:sp>
    </p:spTree>
    <p:extLst>
      <p:ext uri="{BB962C8B-B14F-4D97-AF65-F5344CB8AC3E}">
        <p14:creationId xmlns:p14="http://schemas.microsoft.com/office/powerpoint/2010/main" val="1835560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1000"/>
            <a:ext cx="7696200" cy="595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610100" y="304800"/>
            <a:ext cx="4076700" cy="5943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029200" y="685800"/>
            <a:ext cx="304800" cy="304800"/>
          </a:xfrm>
          <a:prstGeom prst="rect">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p:cNvSpPr txBox="1"/>
          <p:nvPr/>
        </p:nvSpPr>
        <p:spPr>
          <a:xfrm>
            <a:off x="5370616" y="653534"/>
            <a:ext cx="1557799" cy="369332"/>
          </a:xfrm>
          <a:prstGeom prst="rect">
            <a:avLst/>
          </a:prstGeom>
          <a:noFill/>
        </p:spPr>
        <p:txBody>
          <a:bodyPr wrap="none" rtlCol="0">
            <a:spAutoFit/>
          </a:bodyPr>
          <a:lstStyle/>
          <a:p>
            <a:r>
              <a:rPr lang="en-US" dirty="0" smtClean="0"/>
              <a:t>Contrast Effect</a:t>
            </a:r>
            <a:endParaRPr lang="en-US" dirty="0"/>
          </a:p>
        </p:txBody>
      </p:sp>
      <p:sp>
        <p:nvSpPr>
          <p:cNvPr id="8" name="Rectangle 7"/>
          <p:cNvSpPr/>
          <p:nvPr/>
        </p:nvSpPr>
        <p:spPr>
          <a:xfrm>
            <a:off x="5029200" y="1186750"/>
            <a:ext cx="304800" cy="304800"/>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p:cNvSpPr txBox="1"/>
          <p:nvPr/>
        </p:nvSpPr>
        <p:spPr>
          <a:xfrm>
            <a:off x="5370616" y="1154484"/>
            <a:ext cx="2521203" cy="369332"/>
          </a:xfrm>
          <a:prstGeom prst="rect">
            <a:avLst/>
          </a:prstGeom>
          <a:noFill/>
        </p:spPr>
        <p:txBody>
          <a:bodyPr wrap="none" rtlCol="0">
            <a:spAutoFit/>
          </a:bodyPr>
          <a:lstStyle/>
          <a:p>
            <a:r>
              <a:rPr lang="en-US" dirty="0" smtClean="0"/>
              <a:t>Motion Coherence Effect</a:t>
            </a:r>
            <a:endParaRPr lang="en-US" dirty="0"/>
          </a:p>
        </p:txBody>
      </p:sp>
    </p:spTree>
    <p:extLst>
      <p:ext uri="{BB962C8B-B14F-4D97-AF65-F5344CB8AC3E}">
        <p14:creationId xmlns:p14="http://schemas.microsoft.com/office/powerpoint/2010/main" val="7444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1000"/>
            <a:ext cx="7696200" cy="595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610100" y="304800"/>
            <a:ext cx="4076700" cy="5943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029200" y="685800"/>
            <a:ext cx="304800" cy="304800"/>
          </a:xfrm>
          <a:prstGeom prst="rect">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p:cNvSpPr txBox="1"/>
          <p:nvPr/>
        </p:nvSpPr>
        <p:spPr>
          <a:xfrm>
            <a:off x="5370616" y="653534"/>
            <a:ext cx="1557799" cy="369332"/>
          </a:xfrm>
          <a:prstGeom prst="rect">
            <a:avLst/>
          </a:prstGeom>
          <a:noFill/>
        </p:spPr>
        <p:txBody>
          <a:bodyPr wrap="none" rtlCol="0">
            <a:spAutoFit/>
          </a:bodyPr>
          <a:lstStyle/>
          <a:p>
            <a:r>
              <a:rPr lang="en-US" dirty="0" smtClean="0"/>
              <a:t>Contrast Effect</a:t>
            </a:r>
            <a:endParaRPr lang="en-US" dirty="0"/>
          </a:p>
        </p:txBody>
      </p:sp>
      <p:sp>
        <p:nvSpPr>
          <p:cNvPr id="8" name="Rectangle 7"/>
          <p:cNvSpPr/>
          <p:nvPr/>
        </p:nvSpPr>
        <p:spPr>
          <a:xfrm>
            <a:off x="5029200" y="1186750"/>
            <a:ext cx="304800" cy="304800"/>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p:cNvSpPr txBox="1"/>
          <p:nvPr/>
        </p:nvSpPr>
        <p:spPr>
          <a:xfrm>
            <a:off x="5370616" y="1154484"/>
            <a:ext cx="2521203" cy="369332"/>
          </a:xfrm>
          <a:prstGeom prst="rect">
            <a:avLst/>
          </a:prstGeom>
          <a:noFill/>
        </p:spPr>
        <p:txBody>
          <a:bodyPr wrap="none" rtlCol="0">
            <a:spAutoFit/>
          </a:bodyPr>
          <a:lstStyle/>
          <a:p>
            <a:r>
              <a:rPr lang="en-US" dirty="0" smtClean="0"/>
              <a:t>Motion Coherence Effect</a:t>
            </a:r>
            <a:endParaRPr lang="en-US" dirty="0"/>
          </a:p>
        </p:txBody>
      </p:sp>
      <p:sp>
        <p:nvSpPr>
          <p:cNvPr id="2" name="TextBox 1"/>
          <p:cNvSpPr txBox="1"/>
          <p:nvPr/>
        </p:nvSpPr>
        <p:spPr>
          <a:xfrm>
            <a:off x="4724400" y="4876800"/>
            <a:ext cx="3609706" cy="369332"/>
          </a:xfrm>
          <a:prstGeom prst="rect">
            <a:avLst/>
          </a:prstGeom>
          <a:noFill/>
        </p:spPr>
        <p:txBody>
          <a:bodyPr wrap="none" rtlCol="0">
            <a:spAutoFit/>
          </a:bodyPr>
          <a:lstStyle/>
          <a:p>
            <a:r>
              <a:rPr lang="en-US" dirty="0" smtClean="0"/>
              <a:t>Reduced slope = worse performance</a:t>
            </a:r>
            <a:endParaRPr lang="en-US" dirty="0"/>
          </a:p>
        </p:txBody>
      </p:sp>
    </p:spTree>
    <p:extLst>
      <p:ext uri="{BB962C8B-B14F-4D97-AF65-F5344CB8AC3E}">
        <p14:creationId xmlns:p14="http://schemas.microsoft.com/office/powerpoint/2010/main" val="3531700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1000"/>
            <a:ext cx="7696200" cy="595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610100" y="2362200"/>
            <a:ext cx="4076700" cy="388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000" y="228600"/>
            <a:ext cx="4076700" cy="6019800"/>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279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1000"/>
            <a:ext cx="7696200" cy="595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610100" y="2362200"/>
            <a:ext cx="4076700" cy="388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000" y="228600"/>
            <a:ext cx="4076700" cy="6019800"/>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124200" y="1143000"/>
            <a:ext cx="1782860" cy="369332"/>
          </a:xfrm>
          <a:prstGeom prst="rect">
            <a:avLst/>
          </a:prstGeom>
          <a:noFill/>
        </p:spPr>
        <p:txBody>
          <a:bodyPr wrap="none" rtlCol="0">
            <a:spAutoFit/>
          </a:bodyPr>
          <a:lstStyle/>
          <a:p>
            <a:r>
              <a:rPr lang="en-US" dirty="0" smtClean="0"/>
              <a:t>“Leak” of motion</a:t>
            </a:r>
            <a:endParaRPr lang="en-US" dirty="0"/>
          </a:p>
        </p:txBody>
      </p:sp>
    </p:spTree>
    <p:extLst>
      <p:ext uri="{BB962C8B-B14F-4D97-AF65-F5344CB8AC3E}">
        <p14:creationId xmlns:p14="http://schemas.microsoft.com/office/powerpoint/2010/main" val="3037347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1000"/>
            <a:ext cx="7696200" cy="595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610100" y="4191000"/>
            <a:ext cx="4076700" cy="2057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9510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1000"/>
            <a:ext cx="7696200" cy="595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9729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90800"/>
            <a:ext cx="7391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15"/>
          <p:cNvGrpSpPr/>
          <p:nvPr/>
        </p:nvGrpSpPr>
        <p:grpSpPr>
          <a:xfrm rot="10800000">
            <a:off x="6172200" y="1094434"/>
            <a:ext cx="1676400" cy="1154668"/>
            <a:chOff x="2590800" y="3853934"/>
            <a:chExt cx="1676400" cy="1154668"/>
          </a:xfrm>
        </p:grpSpPr>
        <p:grpSp>
          <p:nvGrpSpPr>
            <p:cNvPr id="17" name="Group 16"/>
            <p:cNvGrpSpPr/>
            <p:nvPr/>
          </p:nvGrpSpPr>
          <p:grpSpPr>
            <a:xfrm>
              <a:off x="2590800" y="3853934"/>
              <a:ext cx="1676400" cy="1154668"/>
              <a:chOff x="1524000" y="3048000"/>
              <a:chExt cx="1676400" cy="1154668"/>
            </a:xfrm>
          </p:grpSpPr>
          <p:sp>
            <p:nvSpPr>
              <p:cNvPr id="46" name="Rectangle 45"/>
              <p:cNvSpPr/>
              <p:nvPr/>
            </p:nvSpPr>
            <p:spPr>
              <a:xfrm>
                <a:off x="1524000" y="3048000"/>
                <a:ext cx="1676400" cy="115466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 name="Straight Connector 46"/>
              <p:cNvCxnSpPr/>
              <p:nvPr/>
            </p:nvCxnSpPr>
            <p:spPr>
              <a:xfrm>
                <a:off x="2362200" y="3396734"/>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133600" y="3625334"/>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Oval 17"/>
            <p:cNvSpPr/>
            <p:nvPr/>
          </p:nvSpPr>
          <p:spPr>
            <a:xfrm>
              <a:off x="2750402"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880475" y="42026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969159" y="40767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755385" y="44312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023979" y="446733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821443" y="45836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039155" y="47741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756127" y="400915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886200" y="424942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026714" y="4000500"/>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014255" y="4507468"/>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980516" y="4212374"/>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27168" y="463042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968680" y="477115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882911" y="400050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990831" y="4336193"/>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101668" y="411480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851664" y="452446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136205" y="452446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851938" y="4788576"/>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090455" y="4694953"/>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739612" y="411480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734453" y="429809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031006" y="4240768"/>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853711" y="4459419"/>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032202" y="463167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749978" y="4712769"/>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865125" y="480925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2579439" y="1094434"/>
            <a:ext cx="1676400" cy="1154668"/>
            <a:chOff x="2590800" y="3853934"/>
            <a:chExt cx="1676400" cy="1154668"/>
          </a:xfrm>
        </p:grpSpPr>
        <p:grpSp>
          <p:nvGrpSpPr>
            <p:cNvPr id="116" name="Group 115"/>
            <p:cNvGrpSpPr/>
            <p:nvPr/>
          </p:nvGrpSpPr>
          <p:grpSpPr>
            <a:xfrm>
              <a:off x="2590800" y="3853934"/>
              <a:ext cx="1676400" cy="1154668"/>
              <a:chOff x="1524000" y="3048000"/>
              <a:chExt cx="1676400" cy="1154668"/>
            </a:xfrm>
          </p:grpSpPr>
          <p:sp>
            <p:nvSpPr>
              <p:cNvPr id="145" name="Rectangle 144"/>
              <p:cNvSpPr/>
              <p:nvPr/>
            </p:nvSpPr>
            <p:spPr>
              <a:xfrm>
                <a:off x="1524000" y="3048000"/>
                <a:ext cx="1676400" cy="115466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6" name="Straight Connector 145"/>
              <p:cNvCxnSpPr/>
              <p:nvPr/>
            </p:nvCxnSpPr>
            <p:spPr>
              <a:xfrm>
                <a:off x="2362200" y="3396734"/>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H="1">
                <a:off x="2133600" y="3625334"/>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7" name="Oval 116"/>
            <p:cNvSpPr/>
            <p:nvPr/>
          </p:nvSpPr>
          <p:spPr>
            <a:xfrm>
              <a:off x="2750402"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880475" y="42026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2969159" y="40767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755385" y="44312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3023979" y="446733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2821443" y="45836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3039155" y="47741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756127" y="400915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886200" y="424942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026714" y="4000500"/>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4014255" y="4507468"/>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3980516" y="4212374"/>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3827168" y="463042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968680" y="477115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3882911" y="400050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990831" y="4336193"/>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4101668" y="411480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3851664" y="452446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4136205" y="452446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3851938" y="4788576"/>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4090455" y="4694953"/>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2739612" y="411480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2734453" y="429809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3031006" y="4240768"/>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2853711" y="4459419"/>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3032202" y="463167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2749978" y="4712769"/>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2865125" y="480925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Connector 2"/>
          <p:cNvCxnSpPr/>
          <p:nvPr/>
        </p:nvCxnSpPr>
        <p:spPr>
          <a:xfrm flipV="1">
            <a:off x="5638800" y="3505200"/>
            <a:ext cx="0" cy="1905000"/>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4648200" y="4953000"/>
            <a:ext cx="0" cy="457200"/>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916672" y="4226867"/>
            <a:ext cx="732893" cy="461665"/>
          </a:xfrm>
          <a:prstGeom prst="rect">
            <a:avLst/>
          </a:prstGeom>
          <a:noFill/>
        </p:spPr>
        <p:txBody>
          <a:bodyPr wrap="none" rtlCol="0">
            <a:spAutoFit/>
          </a:bodyPr>
          <a:lstStyle/>
          <a:p>
            <a:r>
              <a:rPr lang="en-US" sz="2400" dirty="0" smtClean="0">
                <a:solidFill>
                  <a:srgbClr val="FF0000"/>
                </a:solidFill>
              </a:rPr>
              <a:t>d‘=1</a:t>
            </a:r>
            <a:endParaRPr lang="en-US" sz="2400" dirty="0">
              <a:solidFill>
                <a:srgbClr val="FF0000"/>
              </a:solidFill>
            </a:endParaRPr>
          </a:p>
        </p:txBody>
      </p:sp>
    </p:spTree>
    <p:extLst>
      <p:ext uri="{BB962C8B-B14F-4D97-AF65-F5344CB8AC3E}">
        <p14:creationId xmlns:p14="http://schemas.microsoft.com/office/powerpoint/2010/main" val="3564019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90800"/>
            <a:ext cx="7391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flipV="1">
            <a:off x="5638800" y="3505200"/>
            <a:ext cx="0" cy="1905000"/>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4648200" y="4953000"/>
            <a:ext cx="0" cy="457200"/>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916672" y="4226867"/>
            <a:ext cx="732893" cy="461665"/>
          </a:xfrm>
          <a:prstGeom prst="rect">
            <a:avLst/>
          </a:prstGeom>
          <a:noFill/>
        </p:spPr>
        <p:txBody>
          <a:bodyPr wrap="none" rtlCol="0">
            <a:spAutoFit/>
          </a:bodyPr>
          <a:lstStyle/>
          <a:p>
            <a:r>
              <a:rPr lang="en-US" sz="2400" dirty="0" smtClean="0">
                <a:solidFill>
                  <a:srgbClr val="FF0000"/>
                </a:solidFill>
              </a:rPr>
              <a:t>d‘=1</a:t>
            </a:r>
            <a:endParaRPr lang="en-US" sz="2400" dirty="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533400"/>
            <a:ext cx="3090863" cy="220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5431631" y="533400"/>
            <a:ext cx="207169"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257800" y="156358"/>
            <a:ext cx="617798" cy="369332"/>
          </a:xfrm>
          <a:prstGeom prst="rect">
            <a:avLst/>
          </a:prstGeom>
          <a:noFill/>
        </p:spPr>
        <p:txBody>
          <a:bodyPr wrap="none" rtlCol="0">
            <a:spAutoFit/>
          </a:bodyPr>
          <a:lstStyle/>
          <a:p>
            <a:r>
              <a:rPr lang="en-US" dirty="0" smtClean="0"/>
              <a:t>d’=1</a:t>
            </a:r>
            <a:endParaRPr lang="en-US" dirty="0"/>
          </a:p>
        </p:txBody>
      </p:sp>
      <p:grpSp>
        <p:nvGrpSpPr>
          <p:cNvPr id="76" name="Group 75"/>
          <p:cNvGrpSpPr/>
          <p:nvPr/>
        </p:nvGrpSpPr>
        <p:grpSpPr>
          <a:xfrm rot="10800000">
            <a:off x="2362200" y="947976"/>
            <a:ext cx="1676400" cy="1154668"/>
            <a:chOff x="2590800" y="3853934"/>
            <a:chExt cx="1676400" cy="1154668"/>
          </a:xfrm>
        </p:grpSpPr>
        <p:grpSp>
          <p:nvGrpSpPr>
            <p:cNvPr id="77" name="Group 76"/>
            <p:cNvGrpSpPr/>
            <p:nvPr/>
          </p:nvGrpSpPr>
          <p:grpSpPr>
            <a:xfrm>
              <a:off x="2590800" y="3853934"/>
              <a:ext cx="1676400" cy="1154668"/>
              <a:chOff x="1524000" y="3048000"/>
              <a:chExt cx="1676400" cy="1154668"/>
            </a:xfrm>
          </p:grpSpPr>
          <p:sp>
            <p:nvSpPr>
              <p:cNvPr id="106" name="Rectangle 105"/>
              <p:cNvSpPr/>
              <p:nvPr/>
            </p:nvSpPr>
            <p:spPr>
              <a:xfrm>
                <a:off x="1524000" y="3048000"/>
                <a:ext cx="1676400" cy="115466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7" name="Straight Connector 106"/>
              <p:cNvCxnSpPr/>
              <p:nvPr/>
            </p:nvCxnSpPr>
            <p:spPr>
              <a:xfrm>
                <a:off x="2362200" y="3396734"/>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2133600" y="3625334"/>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8" name="Oval 77"/>
            <p:cNvSpPr/>
            <p:nvPr/>
          </p:nvSpPr>
          <p:spPr>
            <a:xfrm>
              <a:off x="2750402"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2880475" y="42026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2969159" y="40767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2755385" y="44312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3023979" y="446733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821443" y="45836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3039155" y="47741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3756127" y="400915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3886200" y="424942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4026714" y="4000500"/>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4014255" y="4507468"/>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3980516" y="4212374"/>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3827168" y="463042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968680" y="477115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882911" y="400050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990831" y="4336193"/>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4101668" y="411480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851664" y="452446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4136205" y="452446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851938" y="4788576"/>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4090455" y="4694953"/>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739612" y="411480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734453" y="429809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3031006" y="4240768"/>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2853711" y="4459419"/>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3032202" y="463167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2749978" y="4712769"/>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2865125" y="480925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564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1667" y="2624667"/>
            <a:ext cx="184666" cy="369332"/>
          </a:xfrm>
          <a:prstGeom prst="rect">
            <a:avLst/>
          </a:prstGeom>
          <a:noFill/>
        </p:spPr>
        <p:txBody>
          <a:bodyPr wrap="none" rtlCol="0">
            <a:spAutoFit/>
          </a:bodyPr>
          <a:lstStyle/>
          <a:p>
            <a:endParaRPr lang="en-US" dirty="0"/>
          </a:p>
        </p:txBody>
      </p:sp>
      <p:sp>
        <p:nvSpPr>
          <p:cNvPr id="7" name="Title 1"/>
          <p:cNvSpPr txBox="1">
            <a:spLocks/>
          </p:cNvSpPr>
          <p:nvPr/>
        </p:nvSpPr>
        <p:spPr>
          <a:xfrm>
            <a:off x="685800" y="155758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effectLst/>
              </a:rPr>
              <a:t>Neural Substrates of Attention and Awareness</a:t>
            </a:r>
            <a:endParaRPr lang="en-US" dirty="0">
              <a:effectLst/>
            </a:endParaRPr>
          </a:p>
        </p:txBody>
      </p:sp>
      <p:pic>
        <p:nvPicPr>
          <p:cNvPr id="5" name="Picture 4" descr="rV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334434"/>
            <a:ext cx="3988157" cy="3007113"/>
          </a:xfrm>
          <a:prstGeom prst="rect">
            <a:avLst/>
          </a:prstGeom>
        </p:spPr>
      </p:pic>
      <p:grpSp>
        <p:nvGrpSpPr>
          <p:cNvPr id="9" name="Group 8"/>
          <p:cNvGrpSpPr/>
          <p:nvPr/>
        </p:nvGrpSpPr>
        <p:grpSpPr>
          <a:xfrm>
            <a:off x="7696200" y="5410200"/>
            <a:ext cx="933450" cy="1152525"/>
            <a:chOff x="5590157" y="895975"/>
            <a:chExt cx="933450" cy="1152525"/>
          </a:xfrm>
        </p:grpSpPr>
        <p:sp>
          <p:nvSpPr>
            <p:cNvPr id="10" name="Rectangle 9"/>
            <p:cNvSpPr/>
            <p:nvPr/>
          </p:nvSpPr>
          <p:spPr>
            <a:xfrm>
              <a:off x="559015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14007" y="895975"/>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880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9015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14007" y="1286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880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9015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14007" y="1667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21880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590157" y="895975"/>
              <a:ext cx="933450" cy="1152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Arrow Connector 2"/>
          <p:cNvCxnSpPr/>
          <p:nvPr/>
        </p:nvCxnSpPr>
        <p:spPr>
          <a:xfrm flipH="1" flipV="1">
            <a:off x="6400800" y="5991225"/>
            <a:ext cx="1143000" cy="381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2238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90800"/>
            <a:ext cx="7391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flipV="1">
            <a:off x="5638800" y="3505200"/>
            <a:ext cx="0" cy="1905000"/>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4648200" y="4953000"/>
            <a:ext cx="0" cy="457200"/>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916672" y="4226867"/>
            <a:ext cx="732893" cy="461665"/>
          </a:xfrm>
          <a:prstGeom prst="rect">
            <a:avLst/>
          </a:prstGeom>
          <a:noFill/>
        </p:spPr>
        <p:txBody>
          <a:bodyPr wrap="none" rtlCol="0">
            <a:spAutoFit/>
          </a:bodyPr>
          <a:lstStyle/>
          <a:p>
            <a:r>
              <a:rPr lang="en-US" sz="2400" dirty="0" smtClean="0">
                <a:solidFill>
                  <a:srgbClr val="FF0000"/>
                </a:solidFill>
              </a:rPr>
              <a:t>d‘=1</a:t>
            </a:r>
            <a:endParaRPr lang="en-US" sz="2400" dirty="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533400"/>
            <a:ext cx="3090863" cy="220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5431631" y="533400"/>
            <a:ext cx="207169"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257800" y="156358"/>
            <a:ext cx="617798" cy="369332"/>
          </a:xfrm>
          <a:prstGeom prst="rect">
            <a:avLst/>
          </a:prstGeom>
          <a:noFill/>
        </p:spPr>
        <p:txBody>
          <a:bodyPr wrap="none" rtlCol="0">
            <a:spAutoFit/>
          </a:bodyPr>
          <a:lstStyle/>
          <a:p>
            <a:r>
              <a:rPr lang="en-US" dirty="0" smtClean="0"/>
              <a:t>d’=1</a:t>
            </a:r>
            <a:endParaRPr lang="en-US" dirty="0"/>
          </a:p>
        </p:txBody>
      </p:sp>
      <p:grpSp>
        <p:nvGrpSpPr>
          <p:cNvPr id="76" name="Group 75"/>
          <p:cNvGrpSpPr/>
          <p:nvPr/>
        </p:nvGrpSpPr>
        <p:grpSpPr>
          <a:xfrm rot="10800000">
            <a:off x="2362200" y="947976"/>
            <a:ext cx="1676400" cy="1154668"/>
            <a:chOff x="2590800" y="3853934"/>
            <a:chExt cx="1676400" cy="1154668"/>
          </a:xfrm>
        </p:grpSpPr>
        <p:grpSp>
          <p:nvGrpSpPr>
            <p:cNvPr id="77" name="Group 76"/>
            <p:cNvGrpSpPr/>
            <p:nvPr/>
          </p:nvGrpSpPr>
          <p:grpSpPr>
            <a:xfrm>
              <a:off x="2590800" y="3853934"/>
              <a:ext cx="1676400" cy="1154668"/>
              <a:chOff x="1524000" y="3048000"/>
              <a:chExt cx="1676400" cy="1154668"/>
            </a:xfrm>
          </p:grpSpPr>
          <p:sp>
            <p:nvSpPr>
              <p:cNvPr id="106" name="Rectangle 105"/>
              <p:cNvSpPr/>
              <p:nvPr/>
            </p:nvSpPr>
            <p:spPr>
              <a:xfrm>
                <a:off x="1524000" y="3048000"/>
                <a:ext cx="1676400" cy="115466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7" name="Straight Connector 106"/>
              <p:cNvCxnSpPr/>
              <p:nvPr/>
            </p:nvCxnSpPr>
            <p:spPr>
              <a:xfrm>
                <a:off x="2362200" y="3396734"/>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2133600" y="3625334"/>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8" name="Oval 77"/>
            <p:cNvSpPr/>
            <p:nvPr/>
          </p:nvSpPr>
          <p:spPr>
            <a:xfrm>
              <a:off x="2750402"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2880475" y="42026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2969159" y="40767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2755385" y="44312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3023979" y="446733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821443" y="45836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3039155" y="47741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3756127" y="400915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3886200" y="424942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4026714" y="4000500"/>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4014255" y="4507468"/>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3980516" y="4212374"/>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3827168" y="4630421"/>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968680" y="4771153"/>
              <a:ext cx="76200" cy="76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882911" y="400050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990831" y="4336193"/>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4101668" y="4114800"/>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851664" y="452446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4136205" y="4524462"/>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851938" y="4788576"/>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4090455" y="4694953"/>
              <a:ext cx="76200" cy="76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739612" y="411480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734453" y="429809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3031006" y="4240768"/>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2853711" y="4459419"/>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3032202" y="463167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2749978" y="4712769"/>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2865125" y="480925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5857653" y="4773167"/>
            <a:ext cx="2636491" cy="646331"/>
          </a:xfrm>
          <a:prstGeom prst="rect">
            <a:avLst/>
          </a:prstGeom>
          <a:noFill/>
        </p:spPr>
        <p:txBody>
          <a:bodyPr wrap="none" rtlCol="0">
            <a:spAutoFit/>
          </a:bodyPr>
          <a:lstStyle/>
          <a:p>
            <a:pPr algn="ctr"/>
            <a:r>
              <a:rPr lang="en-US" dirty="0" smtClean="0"/>
              <a:t>Threshold or</a:t>
            </a:r>
          </a:p>
          <a:p>
            <a:pPr algn="ctr"/>
            <a:r>
              <a:rPr lang="en-US" dirty="0" smtClean="0"/>
              <a:t>Just Noticeable Difference</a:t>
            </a:r>
            <a:endParaRPr lang="en-US" dirty="0"/>
          </a:p>
        </p:txBody>
      </p:sp>
      <p:sp>
        <p:nvSpPr>
          <p:cNvPr id="7" name="Oval 6"/>
          <p:cNvSpPr/>
          <p:nvPr/>
        </p:nvSpPr>
        <p:spPr>
          <a:xfrm>
            <a:off x="5431631" y="5181600"/>
            <a:ext cx="443967" cy="457200"/>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8287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8" y="1304925"/>
            <a:ext cx="549592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6764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3" y="1257300"/>
            <a:ext cx="578167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6154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595313"/>
            <a:ext cx="7372350" cy="566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68288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3" y="376238"/>
            <a:ext cx="7534275" cy="610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1195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Representations</a:t>
            </a:r>
            <a:endParaRPr 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7686" y="1524000"/>
            <a:ext cx="3200400" cy="2593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17292"/>
            <a:ext cx="3090863" cy="220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278086" y="2362200"/>
            <a:ext cx="490840" cy="830997"/>
          </a:xfrm>
          <a:prstGeom prst="rect">
            <a:avLst/>
          </a:prstGeom>
          <a:noFill/>
        </p:spPr>
        <p:txBody>
          <a:bodyPr wrap="none" rtlCol="0">
            <a:spAutoFit/>
          </a:bodyPr>
          <a:lstStyle/>
          <a:p>
            <a:r>
              <a:rPr lang="en-US" sz="4800" dirty="0" smtClean="0"/>
              <a:t>+</a:t>
            </a:r>
            <a:endParaRPr lang="en-US" sz="4800" dirty="0"/>
          </a:p>
        </p:txBody>
      </p:sp>
    </p:spTree>
    <p:extLst>
      <p:ext uri="{BB962C8B-B14F-4D97-AF65-F5344CB8AC3E}">
        <p14:creationId xmlns:p14="http://schemas.microsoft.com/office/powerpoint/2010/main" val="3934795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Representations</a:t>
            </a:r>
            <a:endParaRPr 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7686" y="1524000"/>
            <a:ext cx="3200400" cy="2593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17292"/>
            <a:ext cx="3090863" cy="220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278086" y="2362200"/>
            <a:ext cx="490840" cy="830997"/>
          </a:xfrm>
          <a:prstGeom prst="rect">
            <a:avLst/>
          </a:prstGeom>
          <a:noFill/>
        </p:spPr>
        <p:txBody>
          <a:bodyPr wrap="none" rtlCol="0">
            <a:spAutoFit/>
          </a:bodyPr>
          <a:lstStyle/>
          <a:p>
            <a:r>
              <a:rPr lang="en-US" sz="4800" dirty="0" smtClean="0"/>
              <a:t>+</a:t>
            </a:r>
            <a:endParaRPr lang="en-US" sz="4800" dirty="0"/>
          </a:p>
        </p:txBody>
      </p:sp>
      <p:sp>
        <p:nvSpPr>
          <p:cNvPr id="7" name="TextBox 6"/>
          <p:cNvSpPr txBox="1"/>
          <p:nvPr/>
        </p:nvSpPr>
        <p:spPr>
          <a:xfrm>
            <a:off x="4259283" y="3924204"/>
            <a:ext cx="490840" cy="830997"/>
          </a:xfrm>
          <a:prstGeom prst="rect">
            <a:avLst/>
          </a:prstGeom>
          <a:noFill/>
        </p:spPr>
        <p:txBody>
          <a:bodyPr wrap="none" rtlCol="0">
            <a:spAutoFit/>
          </a:bodyPr>
          <a:lstStyle/>
          <a:p>
            <a:r>
              <a:rPr lang="en-US" sz="4800" dirty="0"/>
              <a:t>=</a:t>
            </a: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495800"/>
            <a:ext cx="3041327" cy="2475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56947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Representations</a:t>
            </a:r>
            <a:endParaRPr 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7686" y="1524000"/>
            <a:ext cx="3200400" cy="2593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17292"/>
            <a:ext cx="3090863" cy="220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278086" y="2362200"/>
            <a:ext cx="490840" cy="830997"/>
          </a:xfrm>
          <a:prstGeom prst="rect">
            <a:avLst/>
          </a:prstGeom>
          <a:noFill/>
        </p:spPr>
        <p:txBody>
          <a:bodyPr wrap="none" rtlCol="0">
            <a:spAutoFit/>
          </a:bodyPr>
          <a:lstStyle/>
          <a:p>
            <a:r>
              <a:rPr lang="en-US" sz="4800" dirty="0" smtClean="0"/>
              <a:t>+</a:t>
            </a:r>
            <a:endParaRPr lang="en-US" sz="4800" dirty="0"/>
          </a:p>
        </p:txBody>
      </p:sp>
      <p:sp>
        <p:nvSpPr>
          <p:cNvPr id="7" name="TextBox 6"/>
          <p:cNvSpPr txBox="1"/>
          <p:nvPr/>
        </p:nvSpPr>
        <p:spPr>
          <a:xfrm>
            <a:off x="4259283" y="3657600"/>
            <a:ext cx="490840" cy="830997"/>
          </a:xfrm>
          <a:prstGeom prst="rect">
            <a:avLst/>
          </a:prstGeom>
          <a:noFill/>
        </p:spPr>
        <p:txBody>
          <a:bodyPr wrap="none" rtlCol="0">
            <a:spAutoFit/>
          </a:bodyPr>
          <a:lstStyle/>
          <a:p>
            <a:r>
              <a:rPr lang="en-US" sz="4800" dirty="0"/>
              <a:t>=</a:t>
            </a: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306160"/>
            <a:ext cx="3041327" cy="2475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29605" y="5257800"/>
            <a:ext cx="2241255" cy="646331"/>
          </a:xfrm>
          <a:prstGeom prst="rect">
            <a:avLst/>
          </a:prstGeom>
          <a:noFill/>
        </p:spPr>
        <p:txBody>
          <a:bodyPr wrap="none" rtlCol="0">
            <a:spAutoFit/>
          </a:bodyPr>
          <a:lstStyle/>
          <a:p>
            <a:pPr algn="ctr"/>
            <a:r>
              <a:rPr lang="en-US" dirty="0" smtClean="0"/>
              <a:t>For a constant change</a:t>
            </a:r>
          </a:p>
          <a:p>
            <a:pPr algn="ctr"/>
            <a:r>
              <a:rPr lang="en-US" dirty="0" smtClean="0"/>
              <a:t>in neural response</a:t>
            </a:r>
            <a:endParaRPr lang="en-US" dirty="0"/>
          </a:p>
        </p:txBody>
      </p:sp>
      <p:sp>
        <p:nvSpPr>
          <p:cNvPr id="9" name="TextBox 8"/>
          <p:cNvSpPr txBox="1"/>
          <p:nvPr/>
        </p:nvSpPr>
        <p:spPr>
          <a:xfrm>
            <a:off x="4361588" y="5740547"/>
            <a:ext cx="2901564" cy="646331"/>
          </a:xfrm>
          <a:prstGeom prst="rect">
            <a:avLst/>
          </a:prstGeom>
          <a:noFill/>
        </p:spPr>
        <p:txBody>
          <a:bodyPr wrap="none" rtlCol="0">
            <a:spAutoFit/>
          </a:bodyPr>
          <a:lstStyle/>
          <a:p>
            <a:pPr algn="ctr"/>
            <a:r>
              <a:rPr lang="en-US" dirty="0" smtClean="0"/>
              <a:t>Need increasingly large</a:t>
            </a:r>
          </a:p>
          <a:p>
            <a:pPr algn="ctr"/>
            <a:r>
              <a:rPr lang="en-US" dirty="0"/>
              <a:t>s</a:t>
            </a:r>
            <a:r>
              <a:rPr lang="en-US" dirty="0" smtClean="0"/>
              <a:t>timulus strength differences</a:t>
            </a:r>
            <a:endParaRPr lang="en-US" dirty="0"/>
          </a:p>
        </p:txBody>
      </p:sp>
    </p:spTree>
    <p:extLst>
      <p:ext uri="{BB962C8B-B14F-4D97-AF65-F5344CB8AC3E}">
        <p14:creationId xmlns:p14="http://schemas.microsoft.com/office/powerpoint/2010/main" val="11658537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8" y="1371600"/>
            <a:ext cx="5838825" cy="530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274638"/>
            <a:ext cx="8229600" cy="1143000"/>
          </a:xfrm>
        </p:spPr>
        <p:txBody>
          <a:bodyPr/>
          <a:lstStyle/>
          <a:p>
            <a:r>
              <a:rPr lang="en-US" dirty="0" smtClean="0"/>
              <a:t>Non-Linear Representations</a:t>
            </a:r>
            <a:endParaRPr lang="en-US" dirty="0"/>
          </a:p>
        </p:txBody>
      </p:sp>
    </p:spTree>
    <p:extLst>
      <p:ext uri="{BB962C8B-B14F-4D97-AF65-F5344CB8AC3E}">
        <p14:creationId xmlns:p14="http://schemas.microsoft.com/office/powerpoint/2010/main" val="20986790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sz="1600" dirty="0" smtClean="0"/>
              <a:t>Attention: an improvement in performance when prior information about behavioral relevance is available, at the cost of performance for other information.</a:t>
            </a:r>
          </a:p>
          <a:p>
            <a:r>
              <a:rPr lang="en-US" sz="1600" dirty="0" smtClean="0"/>
              <a:t>Awareness: reportability, discriminability, </a:t>
            </a:r>
            <a:r>
              <a:rPr lang="en-US" sz="1600" dirty="0" err="1" smtClean="0"/>
              <a:t>etc</a:t>
            </a:r>
            <a:endParaRPr lang="en-US" sz="1600" dirty="0" smtClean="0"/>
          </a:p>
          <a:p>
            <a:r>
              <a:rPr lang="en-US" sz="1600" dirty="0" smtClean="0"/>
              <a:t>We want to understand the neural mechanism that results in attention and why it sometimes acts in counter-intuitive ways:</a:t>
            </a:r>
          </a:p>
          <a:p>
            <a:pPr lvl="1"/>
            <a:r>
              <a:rPr lang="en-US" sz="1200" dirty="0" smtClean="0"/>
              <a:t>For example, attention to contrast hurts discriminability of motion coherence</a:t>
            </a:r>
          </a:p>
          <a:p>
            <a:pPr lvl="1"/>
            <a:r>
              <a:rPr lang="en-US" sz="1200" dirty="0" smtClean="0"/>
              <a:t>Dig into behavior</a:t>
            </a:r>
          </a:p>
          <a:p>
            <a:r>
              <a:rPr lang="en-US" sz="1600" dirty="0" smtClean="0"/>
              <a:t>What kinds of neural responses might underlie these behaviors? Well, we can read out from V1 fMRI and MT fMRI signals that are sufficiently large to explain behavior, under the assumption that there is relatively low noise (similar to previous experiments).</a:t>
            </a:r>
          </a:p>
          <a:p>
            <a:pPr lvl="1"/>
            <a:r>
              <a:rPr lang="en-US" sz="1200" dirty="0" smtClean="0"/>
              <a:t>Explain model in detail, including fitting both timing and amplitude</a:t>
            </a:r>
          </a:p>
          <a:p>
            <a:r>
              <a:rPr lang="en-US" sz="1600" dirty="0" smtClean="0"/>
              <a:t>Complete fit --- can we explain the behavior using the magnitudes of responses in visual cortex?</a:t>
            </a:r>
          </a:p>
          <a:p>
            <a:pPr lvl="1"/>
            <a:r>
              <a:rPr lang="en-US" sz="1200" dirty="0" smtClean="0"/>
              <a:t>Yes (assuming no attention effects)</a:t>
            </a:r>
          </a:p>
          <a:p>
            <a:r>
              <a:rPr lang="en-US" sz="1600" dirty="0" smtClean="0"/>
              <a:t>What does attention do? It acts as an intercept change .</a:t>
            </a:r>
          </a:p>
          <a:p>
            <a:pPr lvl="1"/>
            <a:r>
              <a:rPr lang="en-US" sz="1200" dirty="0" smtClean="0"/>
              <a:t>Can we fit the behavior using a model that uses intercept changes instead of beta weights? Yes but only if you allow the slope to change on the unattended motion coherence function:</a:t>
            </a:r>
          </a:p>
          <a:p>
            <a:pPr lvl="2"/>
            <a:r>
              <a:rPr lang="en-US" sz="800" dirty="0" smtClean="0"/>
              <a:t>Does this show up in the data?</a:t>
            </a:r>
          </a:p>
          <a:p>
            <a:r>
              <a:rPr lang="en-US" sz="1600" dirty="0" smtClean="0"/>
              <a:t>A hierarchical model for feature attention is sufficient to explain this behavioral and fMRI data jointly.</a:t>
            </a:r>
          </a:p>
        </p:txBody>
      </p:sp>
    </p:spTree>
    <p:extLst>
      <p:ext uri="{BB962C8B-B14F-4D97-AF65-F5344CB8AC3E}">
        <p14:creationId xmlns:p14="http://schemas.microsoft.com/office/powerpoint/2010/main" val="3050125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1667" y="2624667"/>
            <a:ext cx="184666" cy="369332"/>
          </a:xfrm>
          <a:prstGeom prst="rect">
            <a:avLst/>
          </a:prstGeom>
          <a:noFill/>
        </p:spPr>
        <p:txBody>
          <a:bodyPr wrap="none" rtlCol="0">
            <a:spAutoFit/>
          </a:bodyPr>
          <a:lstStyle/>
          <a:p>
            <a:endParaRPr lang="en-US" dirty="0"/>
          </a:p>
        </p:txBody>
      </p:sp>
      <p:sp>
        <p:nvSpPr>
          <p:cNvPr id="7" name="Title 1"/>
          <p:cNvSpPr txBox="1">
            <a:spLocks/>
          </p:cNvSpPr>
          <p:nvPr/>
        </p:nvSpPr>
        <p:spPr>
          <a:xfrm>
            <a:off x="685800" y="155758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effectLst/>
              </a:rPr>
              <a:t>Neural Substrates of Attention and Awareness</a:t>
            </a:r>
            <a:endParaRPr lang="en-US" dirty="0">
              <a:effectLst/>
            </a:endParaRPr>
          </a:p>
        </p:txBody>
      </p:sp>
      <p:pic>
        <p:nvPicPr>
          <p:cNvPr id="5" name="Picture 4" descr="rV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334434"/>
            <a:ext cx="3988157" cy="3007113"/>
          </a:xfrm>
          <a:prstGeom prst="rect">
            <a:avLst/>
          </a:prstGeom>
        </p:spPr>
      </p:pic>
      <p:grpSp>
        <p:nvGrpSpPr>
          <p:cNvPr id="9" name="Group 8"/>
          <p:cNvGrpSpPr/>
          <p:nvPr/>
        </p:nvGrpSpPr>
        <p:grpSpPr>
          <a:xfrm>
            <a:off x="7696200" y="5410200"/>
            <a:ext cx="933450" cy="1152525"/>
            <a:chOff x="5590157" y="895975"/>
            <a:chExt cx="933450" cy="1152525"/>
          </a:xfrm>
        </p:grpSpPr>
        <p:sp>
          <p:nvSpPr>
            <p:cNvPr id="10" name="Rectangle 9"/>
            <p:cNvSpPr/>
            <p:nvPr/>
          </p:nvSpPr>
          <p:spPr>
            <a:xfrm>
              <a:off x="559015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14007" y="895975"/>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880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9015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14007" y="1286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880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9015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14007" y="1667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21880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590157" y="895975"/>
              <a:ext cx="933450" cy="1152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Arrow Connector 2"/>
          <p:cNvCxnSpPr/>
          <p:nvPr/>
        </p:nvCxnSpPr>
        <p:spPr>
          <a:xfrm flipH="1" flipV="1">
            <a:off x="6400800" y="5991225"/>
            <a:ext cx="1143000" cy="381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257800" y="5181600"/>
            <a:ext cx="1143000" cy="809625"/>
          </a:xfrm>
          <a:prstGeom prst="ellipse">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V="1">
            <a:off x="6096000" y="4142484"/>
            <a:ext cx="635357" cy="103911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79593" y="3505200"/>
            <a:ext cx="2172391" cy="646331"/>
          </a:xfrm>
          <a:prstGeom prst="rect">
            <a:avLst/>
          </a:prstGeom>
          <a:noFill/>
        </p:spPr>
        <p:txBody>
          <a:bodyPr wrap="none" rtlCol="0">
            <a:spAutoFit/>
          </a:bodyPr>
          <a:lstStyle/>
          <a:p>
            <a:pPr algn="ctr"/>
            <a:r>
              <a:rPr lang="en-US" dirty="0" smtClean="0"/>
              <a:t>Correlates with</a:t>
            </a:r>
          </a:p>
          <a:p>
            <a:pPr algn="ctr"/>
            <a:r>
              <a:rPr lang="en-US" dirty="0"/>
              <a:t>c</a:t>
            </a:r>
            <a:r>
              <a:rPr lang="en-US" dirty="0" smtClean="0"/>
              <a:t>onscious awareness</a:t>
            </a:r>
            <a:endParaRPr lang="en-US" dirty="0"/>
          </a:p>
        </p:txBody>
      </p:sp>
    </p:spTree>
    <p:extLst>
      <p:ext uri="{BB962C8B-B14F-4D97-AF65-F5344CB8AC3E}">
        <p14:creationId xmlns:p14="http://schemas.microsoft.com/office/powerpoint/2010/main" val="35970638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5.googleusercontent.com/5yFWj-qayB6bcfp7FA51WnnSkVn4WHIy1IBQo98ySZYldtakzYpRNe4tL7BFlrj1KEcMAqxKFApH5ORAaElCtTa1aowo_Vwon4jBEA5YuPdkHfFa_Jd3RzLDPzN1n5NQQ2r_IqK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54481"/>
            <a:ext cx="4543425" cy="3495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lh5.googleusercontent.com/RUCEnvn0UUm16u4OXq6lmgDU94gFw6vtmR1ntNnIZs4ZyxYnN9eOtf2jMEAoc0wJFAdcgw4xED4DlCDsrkBkGNwLECcUVJHr0mj-gumRmYUX1FhDW3Z355g1zcFMGscyERVjlGW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0" y="1981200"/>
            <a:ext cx="4762500"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05214" y="3276600"/>
            <a:ext cx="3818994" cy="646331"/>
          </a:xfrm>
          <a:prstGeom prst="rect">
            <a:avLst/>
          </a:prstGeom>
          <a:noFill/>
        </p:spPr>
        <p:txBody>
          <a:bodyPr wrap="none" rtlCol="0">
            <a:spAutoFit/>
          </a:bodyPr>
          <a:lstStyle/>
          <a:p>
            <a:r>
              <a:rPr lang="en-US" b="1" dirty="0" smtClean="0"/>
              <a:t>Use real data + curve estimates? From</a:t>
            </a:r>
          </a:p>
          <a:p>
            <a:r>
              <a:rPr lang="en-US" b="1" dirty="0" smtClean="0"/>
              <a:t>Average behavioral data</a:t>
            </a:r>
            <a:endParaRPr lang="en-US" b="1" dirty="0"/>
          </a:p>
        </p:txBody>
      </p:sp>
    </p:spTree>
    <p:extLst>
      <p:ext uri="{BB962C8B-B14F-4D97-AF65-F5344CB8AC3E}">
        <p14:creationId xmlns:p14="http://schemas.microsoft.com/office/powerpoint/2010/main" val="36240987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lh6.googleusercontent.com/V7BWg4fuxJkN5MzWGr40mpY_q5yxcV1ZCVa64OZryZAKq1TP7HNrG_Qr1h2LdizoLDoSZ_Daax4jtkxHQwIKaq56o8mWI99Zh_ctBtbi-kKaZEuEKbcE9uNWLoK1I8rcS8pTWmG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133600"/>
            <a:ext cx="5943600"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3234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4.googleusercontent.com/J4ZmQkJcckD80l6RAjnrydFKPfzCXlLXVpZJB562FrCe_DlYbtKu2YIKhCu63A6XZitR6IKjSEOMPtYzTHKzkvDDJTSohfOO_pEjlRyBKNm00624x6dC_IJL0dIS5kl9w27VNNz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5943600" cy="446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0583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lh3.googleusercontent.com/NeIPitDX3Fady8ht6AerMLHeifOPgvI-QtjqHm3LbImiV2147tT94tZI-sx1QsDRYT4mMmZCjI38paTF2xaIy0foufUONur5X-pIwNmPk0iOuXEtiEr0X2OZdWQ2yzy2ExtVol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38200"/>
            <a:ext cx="5943600"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894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lh3.googleusercontent.com/ePvVCAqyWqfk1KK9J98ZX-2So2MmAkAwNPH97VqG8pI6YltI2tZx1l9FdtTwmZ_ZHKF0lt-3gjDGat2P-cdvFPDBIMwkZQjBp1vplTRmLNZz90y04JahPRPmoTXSgtUg68WuzHM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594360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984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Missing data: behavior w/ intercept model</a:t>
            </a:r>
            <a:br>
              <a:rPr lang="en-US" dirty="0" smtClean="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549308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586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1667" y="2624667"/>
            <a:ext cx="184666" cy="369332"/>
          </a:xfrm>
          <a:prstGeom prst="rect">
            <a:avLst/>
          </a:prstGeom>
          <a:noFill/>
        </p:spPr>
        <p:txBody>
          <a:bodyPr wrap="none" rtlCol="0">
            <a:spAutoFit/>
          </a:bodyPr>
          <a:lstStyle/>
          <a:p>
            <a:endParaRPr lang="en-US" dirty="0"/>
          </a:p>
        </p:txBody>
      </p:sp>
      <p:sp>
        <p:nvSpPr>
          <p:cNvPr id="7" name="Title 1"/>
          <p:cNvSpPr txBox="1">
            <a:spLocks/>
          </p:cNvSpPr>
          <p:nvPr/>
        </p:nvSpPr>
        <p:spPr>
          <a:xfrm>
            <a:off x="685800" y="155758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effectLst/>
              </a:rPr>
              <a:t>Neural Substrates of Attention and Awareness</a:t>
            </a:r>
            <a:endParaRPr lang="en-US" dirty="0">
              <a:effectLst/>
            </a:endParaRPr>
          </a:p>
        </p:txBody>
      </p:sp>
      <p:pic>
        <p:nvPicPr>
          <p:cNvPr id="5" name="Picture 4" descr="rV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334434"/>
            <a:ext cx="3988157" cy="3007113"/>
          </a:xfrm>
          <a:prstGeom prst="rect">
            <a:avLst/>
          </a:prstGeom>
        </p:spPr>
      </p:pic>
      <p:grpSp>
        <p:nvGrpSpPr>
          <p:cNvPr id="9" name="Group 8"/>
          <p:cNvGrpSpPr/>
          <p:nvPr/>
        </p:nvGrpSpPr>
        <p:grpSpPr>
          <a:xfrm>
            <a:off x="7696200" y="5410200"/>
            <a:ext cx="933450" cy="1152525"/>
            <a:chOff x="5590157" y="895975"/>
            <a:chExt cx="933450" cy="1152525"/>
          </a:xfrm>
        </p:grpSpPr>
        <p:sp>
          <p:nvSpPr>
            <p:cNvPr id="10" name="Rectangle 9"/>
            <p:cNvSpPr/>
            <p:nvPr/>
          </p:nvSpPr>
          <p:spPr>
            <a:xfrm>
              <a:off x="559015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14007" y="895975"/>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880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9015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14007" y="1286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880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9015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14007" y="1667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21880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590157" y="895975"/>
              <a:ext cx="933450" cy="1152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Arrow Connector 2"/>
          <p:cNvCxnSpPr/>
          <p:nvPr/>
        </p:nvCxnSpPr>
        <p:spPr>
          <a:xfrm flipH="1" flipV="1">
            <a:off x="6400800" y="5991225"/>
            <a:ext cx="1143000" cy="381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257800" y="5181600"/>
            <a:ext cx="1143000" cy="809625"/>
          </a:xfrm>
          <a:prstGeom prst="ellipse">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V="1">
            <a:off x="6096000" y="4142484"/>
            <a:ext cx="635357" cy="103911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79593" y="3505200"/>
            <a:ext cx="2172391" cy="646331"/>
          </a:xfrm>
          <a:prstGeom prst="rect">
            <a:avLst/>
          </a:prstGeom>
          <a:noFill/>
        </p:spPr>
        <p:txBody>
          <a:bodyPr wrap="none" rtlCol="0">
            <a:spAutoFit/>
          </a:bodyPr>
          <a:lstStyle/>
          <a:p>
            <a:pPr algn="ctr"/>
            <a:r>
              <a:rPr lang="en-US" dirty="0" smtClean="0"/>
              <a:t>Correlates with</a:t>
            </a:r>
          </a:p>
          <a:p>
            <a:pPr algn="ctr"/>
            <a:r>
              <a:rPr lang="en-US" b="1" dirty="0"/>
              <a:t>c</a:t>
            </a:r>
            <a:r>
              <a:rPr lang="en-US" b="1" dirty="0" smtClean="0"/>
              <a:t>onscious awareness</a:t>
            </a:r>
            <a:endParaRPr lang="en-US" b="1" dirty="0"/>
          </a:p>
        </p:txBody>
      </p:sp>
    </p:spTree>
    <p:extLst>
      <p:ext uri="{BB962C8B-B14F-4D97-AF65-F5344CB8AC3E}">
        <p14:creationId xmlns:p14="http://schemas.microsoft.com/office/powerpoint/2010/main" val="2309606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1667" y="2624667"/>
            <a:ext cx="184666" cy="369332"/>
          </a:xfrm>
          <a:prstGeom prst="rect">
            <a:avLst/>
          </a:prstGeom>
          <a:noFill/>
        </p:spPr>
        <p:txBody>
          <a:bodyPr wrap="none" rtlCol="0">
            <a:spAutoFit/>
          </a:bodyPr>
          <a:lstStyle/>
          <a:p>
            <a:endParaRPr lang="en-US" dirty="0"/>
          </a:p>
        </p:txBody>
      </p:sp>
      <p:sp>
        <p:nvSpPr>
          <p:cNvPr id="7" name="Title 1"/>
          <p:cNvSpPr txBox="1">
            <a:spLocks/>
          </p:cNvSpPr>
          <p:nvPr/>
        </p:nvSpPr>
        <p:spPr>
          <a:xfrm>
            <a:off x="685800" y="155758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effectLst/>
              </a:rPr>
              <a:t>Neural Substrates of Attention and Awareness</a:t>
            </a:r>
            <a:endParaRPr lang="en-US" dirty="0">
              <a:effectLst/>
            </a:endParaRPr>
          </a:p>
        </p:txBody>
      </p:sp>
      <p:pic>
        <p:nvPicPr>
          <p:cNvPr id="5" name="Picture 4" descr="rV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334434"/>
            <a:ext cx="3988157" cy="3007113"/>
          </a:xfrm>
          <a:prstGeom prst="rect">
            <a:avLst/>
          </a:prstGeom>
        </p:spPr>
      </p:pic>
      <p:grpSp>
        <p:nvGrpSpPr>
          <p:cNvPr id="9" name="Group 8"/>
          <p:cNvGrpSpPr/>
          <p:nvPr/>
        </p:nvGrpSpPr>
        <p:grpSpPr>
          <a:xfrm>
            <a:off x="7696200" y="5410200"/>
            <a:ext cx="933450" cy="1152525"/>
            <a:chOff x="5590157" y="895975"/>
            <a:chExt cx="933450" cy="1152525"/>
          </a:xfrm>
        </p:grpSpPr>
        <p:sp>
          <p:nvSpPr>
            <p:cNvPr id="10" name="Rectangle 9"/>
            <p:cNvSpPr/>
            <p:nvPr/>
          </p:nvSpPr>
          <p:spPr>
            <a:xfrm>
              <a:off x="559015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14007" y="895975"/>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880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9015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14007" y="1286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880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9015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14007" y="1667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21880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590157" y="895975"/>
              <a:ext cx="933450" cy="1152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Arrow Connector 2"/>
          <p:cNvCxnSpPr/>
          <p:nvPr/>
        </p:nvCxnSpPr>
        <p:spPr>
          <a:xfrm flipH="1" flipV="1">
            <a:off x="6400800" y="5991225"/>
            <a:ext cx="1143000" cy="381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257800" y="5181600"/>
            <a:ext cx="1143000" cy="809625"/>
          </a:xfrm>
          <a:prstGeom prst="ellipse">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V="1">
            <a:off x="6096000" y="4142484"/>
            <a:ext cx="635357" cy="103911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79593" y="3505200"/>
            <a:ext cx="2172391" cy="646331"/>
          </a:xfrm>
          <a:prstGeom prst="rect">
            <a:avLst/>
          </a:prstGeom>
          <a:noFill/>
        </p:spPr>
        <p:txBody>
          <a:bodyPr wrap="none" rtlCol="0">
            <a:spAutoFit/>
          </a:bodyPr>
          <a:lstStyle/>
          <a:p>
            <a:pPr algn="ctr"/>
            <a:r>
              <a:rPr lang="en-US" dirty="0" smtClean="0"/>
              <a:t>Correlates with</a:t>
            </a:r>
          </a:p>
          <a:p>
            <a:pPr algn="ctr"/>
            <a:r>
              <a:rPr lang="en-US" b="1" dirty="0"/>
              <a:t>c</a:t>
            </a:r>
            <a:r>
              <a:rPr lang="en-US" b="1" dirty="0" smtClean="0"/>
              <a:t>onscious awareness</a:t>
            </a:r>
            <a:endParaRPr lang="en-US" b="1" dirty="0"/>
          </a:p>
        </p:txBody>
      </p:sp>
      <p:sp>
        <p:nvSpPr>
          <p:cNvPr id="27" name="TextBox 26"/>
          <p:cNvSpPr txBox="1"/>
          <p:nvPr/>
        </p:nvSpPr>
        <p:spPr>
          <a:xfrm>
            <a:off x="6418255" y="2819400"/>
            <a:ext cx="1455848" cy="369332"/>
          </a:xfrm>
          <a:prstGeom prst="rect">
            <a:avLst/>
          </a:prstGeom>
          <a:noFill/>
        </p:spPr>
        <p:txBody>
          <a:bodyPr wrap="none" rtlCol="0">
            <a:spAutoFit/>
          </a:bodyPr>
          <a:lstStyle/>
          <a:p>
            <a:r>
              <a:rPr lang="en-US" b="1" dirty="0" smtClean="0"/>
              <a:t>Verbal report</a:t>
            </a:r>
            <a:endParaRPr lang="en-US" b="1" dirty="0"/>
          </a:p>
        </p:txBody>
      </p:sp>
    </p:spTree>
    <p:extLst>
      <p:ext uri="{BB962C8B-B14F-4D97-AF65-F5344CB8AC3E}">
        <p14:creationId xmlns:p14="http://schemas.microsoft.com/office/powerpoint/2010/main" val="3028346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1667" y="2624667"/>
            <a:ext cx="184666" cy="369332"/>
          </a:xfrm>
          <a:prstGeom prst="rect">
            <a:avLst/>
          </a:prstGeom>
          <a:noFill/>
        </p:spPr>
        <p:txBody>
          <a:bodyPr wrap="none" rtlCol="0">
            <a:spAutoFit/>
          </a:bodyPr>
          <a:lstStyle/>
          <a:p>
            <a:endParaRPr lang="en-US" dirty="0"/>
          </a:p>
        </p:txBody>
      </p:sp>
      <p:sp>
        <p:nvSpPr>
          <p:cNvPr id="7" name="Title 1"/>
          <p:cNvSpPr txBox="1">
            <a:spLocks/>
          </p:cNvSpPr>
          <p:nvPr/>
        </p:nvSpPr>
        <p:spPr>
          <a:xfrm>
            <a:off x="685800" y="155758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effectLst/>
              </a:rPr>
              <a:t>Neural Substrates of Attention and Awareness</a:t>
            </a:r>
            <a:endParaRPr lang="en-US" dirty="0">
              <a:effectLst/>
            </a:endParaRPr>
          </a:p>
        </p:txBody>
      </p:sp>
      <p:pic>
        <p:nvPicPr>
          <p:cNvPr id="5" name="Picture 4" descr="rV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334434"/>
            <a:ext cx="3988157" cy="3007113"/>
          </a:xfrm>
          <a:prstGeom prst="rect">
            <a:avLst/>
          </a:prstGeom>
        </p:spPr>
      </p:pic>
      <p:grpSp>
        <p:nvGrpSpPr>
          <p:cNvPr id="9" name="Group 8"/>
          <p:cNvGrpSpPr/>
          <p:nvPr/>
        </p:nvGrpSpPr>
        <p:grpSpPr>
          <a:xfrm>
            <a:off x="7696200" y="5410200"/>
            <a:ext cx="933450" cy="1152525"/>
            <a:chOff x="5590157" y="895975"/>
            <a:chExt cx="933450" cy="1152525"/>
          </a:xfrm>
        </p:grpSpPr>
        <p:sp>
          <p:nvSpPr>
            <p:cNvPr id="10" name="Rectangle 9"/>
            <p:cNvSpPr/>
            <p:nvPr/>
          </p:nvSpPr>
          <p:spPr>
            <a:xfrm>
              <a:off x="559015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14007" y="895975"/>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880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9015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14007" y="1286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880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9015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14007" y="1667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21880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590157" y="895975"/>
              <a:ext cx="933450" cy="1152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Arrow Connector 2"/>
          <p:cNvCxnSpPr/>
          <p:nvPr/>
        </p:nvCxnSpPr>
        <p:spPr>
          <a:xfrm flipH="1" flipV="1">
            <a:off x="6400800" y="5991225"/>
            <a:ext cx="1143000" cy="381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257800" y="5181600"/>
            <a:ext cx="1143000" cy="809625"/>
          </a:xfrm>
          <a:prstGeom prst="ellipse">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V="1">
            <a:off x="6096000" y="4142484"/>
            <a:ext cx="635357" cy="103911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79593" y="3505200"/>
            <a:ext cx="2172391" cy="646331"/>
          </a:xfrm>
          <a:prstGeom prst="rect">
            <a:avLst/>
          </a:prstGeom>
          <a:noFill/>
        </p:spPr>
        <p:txBody>
          <a:bodyPr wrap="none" rtlCol="0">
            <a:spAutoFit/>
          </a:bodyPr>
          <a:lstStyle/>
          <a:p>
            <a:pPr algn="ctr"/>
            <a:r>
              <a:rPr lang="en-US" dirty="0" smtClean="0"/>
              <a:t>Correlates with</a:t>
            </a:r>
          </a:p>
          <a:p>
            <a:pPr algn="ctr"/>
            <a:r>
              <a:rPr lang="en-US" b="1" dirty="0"/>
              <a:t>c</a:t>
            </a:r>
            <a:r>
              <a:rPr lang="en-US" b="1" dirty="0" smtClean="0"/>
              <a:t>onscious awareness</a:t>
            </a:r>
            <a:endParaRPr lang="en-US" b="1" dirty="0"/>
          </a:p>
        </p:txBody>
      </p:sp>
      <p:sp>
        <p:nvSpPr>
          <p:cNvPr id="27" name="TextBox 26"/>
          <p:cNvSpPr txBox="1"/>
          <p:nvPr/>
        </p:nvSpPr>
        <p:spPr>
          <a:xfrm>
            <a:off x="6418255" y="2819400"/>
            <a:ext cx="1455848" cy="369332"/>
          </a:xfrm>
          <a:prstGeom prst="rect">
            <a:avLst/>
          </a:prstGeom>
          <a:noFill/>
        </p:spPr>
        <p:txBody>
          <a:bodyPr wrap="none" rtlCol="0">
            <a:spAutoFit/>
          </a:bodyPr>
          <a:lstStyle/>
          <a:p>
            <a:r>
              <a:rPr lang="en-US" b="1" dirty="0" smtClean="0"/>
              <a:t>Verbal report</a:t>
            </a:r>
            <a:endParaRPr lang="en-US" b="1" dirty="0"/>
          </a:p>
        </p:txBody>
      </p:sp>
      <p:sp>
        <p:nvSpPr>
          <p:cNvPr id="28" name="TextBox 27"/>
          <p:cNvSpPr txBox="1"/>
          <p:nvPr/>
        </p:nvSpPr>
        <p:spPr>
          <a:xfrm>
            <a:off x="6301619" y="3186694"/>
            <a:ext cx="2789161" cy="369332"/>
          </a:xfrm>
          <a:prstGeom prst="rect">
            <a:avLst/>
          </a:prstGeom>
          <a:noFill/>
        </p:spPr>
        <p:txBody>
          <a:bodyPr wrap="none" rtlCol="0">
            <a:spAutoFit/>
          </a:bodyPr>
          <a:lstStyle/>
          <a:p>
            <a:r>
              <a:rPr lang="en-US" b="1" dirty="0" smtClean="0"/>
              <a:t>Drive arbitrary motor plans</a:t>
            </a:r>
            <a:endParaRPr lang="en-US" b="1" dirty="0"/>
          </a:p>
        </p:txBody>
      </p:sp>
    </p:spTree>
    <p:extLst>
      <p:ext uri="{BB962C8B-B14F-4D97-AF65-F5344CB8AC3E}">
        <p14:creationId xmlns:p14="http://schemas.microsoft.com/office/powerpoint/2010/main" val="3028346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1667" y="2624667"/>
            <a:ext cx="184666" cy="369332"/>
          </a:xfrm>
          <a:prstGeom prst="rect">
            <a:avLst/>
          </a:prstGeom>
          <a:noFill/>
        </p:spPr>
        <p:txBody>
          <a:bodyPr wrap="none" rtlCol="0">
            <a:spAutoFit/>
          </a:bodyPr>
          <a:lstStyle/>
          <a:p>
            <a:endParaRPr lang="en-US" dirty="0"/>
          </a:p>
        </p:txBody>
      </p:sp>
      <p:sp>
        <p:nvSpPr>
          <p:cNvPr id="7" name="Title 1"/>
          <p:cNvSpPr txBox="1">
            <a:spLocks/>
          </p:cNvSpPr>
          <p:nvPr/>
        </p:nvSpPr>
        <p:spPr>
          <a:xfrm>
            <a:off x="685800" y="155758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effectLst/>
              </a:rPr>
              <a:t>Neural Substrates of Attention and Awareness</a:t>
            </a:r>
            <a:endParaRPr lang="en-US" dirty="0">
              <a:effectLst/>
            </a:endParaRPr>
          </a:p>
        </p:txBody>
      </p:sp>
      <p:pic>
        <p:nvPicPr>
          <p:cNvPr id="5" name="Picture 4" descr="rV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334434"/>
            <a:ext cx="3988157" cy="3007113"/>
          </a:xfrm>
          <a:prstGeom prst="rect">
            <a:avLst/>
          </a:prstGeom>
        </p:spPr>
      </p:pic>
      <p:grpSp>
        <p:nvGrpSpPr>
          <p:cNvPr id="9" name="Group 8"/>
          <p:cNvGrpSpPr/>
          <p:nvPr/>
        </p:nvGrpSpPr>
        <p:grpSpPr>
          <a:xfrm>
            <a:off x="7696200" y="5410200"/>
            <a:ext cx="933450" cy="1152525"/>
            <a:chOff x="5590157" y="895975"/>
            <a:chExt cx="933450" cy="1152525"/>
          </a:xfrm>
        </p:grpSpPr>
        <p:sp>
          <p:nvSpPr>
            <p:cNvPr id="10" name="Rectangle 9"/>
            <p:cNvSpPr/>
            <p:nvPr/>
          </p:nvSpPr>
          <p:spPr>
            <a:xfrm>
              <a:off x="559015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14007" y="895975"/>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8807" y="895975"/>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9015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14007" y="1286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8807" y="1286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9015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14007" y="16675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218807" y="1667500"/>
              <a:ext cx="3048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590157" y="895975"/>
              <a:ext cx="933450" cy="1152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Arrow Connector 2"/>
          <p:cNvCxnSpPr/>
          <p:nvPr/>
        </p:nvCxnSpPr>
        <p:spPr>
          <a:xfrm flipH="1" flipV="1">
            <a:off x="6400800" y="5991225"/>
            <a:ext cx="1143000" cy="381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257800" y="5181600"/>
            <a:ext cx="1143000" cy="809625"/>
          </a:xfrm>
          <a:prstGeom prst="ellipse">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V="1">
            <a:off x="6096000" y="4142484"/>
            <a:ext cx="635357" cy="103911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79593" y="3505200"/>
            <a:ext cx="2172391" cy="646331"/>
          </a:xfrm>
          <a:prstGeom prst="rect">
            <a:avLst/>
          </a:prstGeom>
          <a:noFill/>
        </p:spPr>
        <p:txBody>
          <a:bodyPr wrap="none" rtlCol="0">
            <a:spAutoFit/>
          </a:bodyPr>
          <a:lstStyle/>
          <a:p>
            <a:pPr algn="ctr"/>
            <a:r>
              <a:rPr lang="en-US" dirty="0" smtClean="0"/>
              <a:t>Correlates with</a:t>
            </a:r>
          </a:p>
          <a:p>
            <a:pPr algn="ctr"/>
            <a:r>
              <a:rPr lang="en-US" b="1" dirty="0"/>
              <a:t>c</a:t>
            </a:r>
            <a:r>
              <a:rPr lang="en-US" b="1" dirty="0" smtClean="0"/>
              <a:t>onscious awareness</a:t>
            </a:r>
            <a:endParaRPr lang="en-US" b="1" dirty="0"/>
          </a:p>
        </p:txBody>
      </p:sp>
      <p:sp>
        <p:nvSpPr>
          <p:cNvPr id="27" name="TextBox 26"/>
          <p:cNvSpPr txBox="1"/>
          <p:nvPr/>
        </p:nvSpPr>
        <p:spPr>
          <a:xfrm>
            <a:off x="6418255" y="2819400"/>
            <a:ext cx="1455848" cy="369332"/>
          </a:xfrm>
          <a:prstGeom prst="rect">
            <a:avLst/>
          </a:prstGeom>
          <a:noFill/>
        </p:spPr>
        <p:txBody>
          <a:bodyPr wrap="none" rtlCol="0">
            <a:spAutoFit/>
          </a:bodyPr>
          <a:lstStyle/>
          <a:p>
            <a:r>
              <a:rPr lang="en-US" b="1" dirty="0" smtClean="0"/>
              <a:t>Verbal report</a:t>
            </a:r>
            <a:endParaRPr lang="en-US" b="1" dirty="0"/>
          </a:p>
        </p:txBody>
      </p:sp>
      <p:sp>
        <p:nvSpPr>
          <p:cNvPr id="28" name="TextBox 27"/>
          <p:cNvSpPr txBox="1"/>
          <p:nvPr/>
        </p:nvSpPr>
        <p:spPr>
          <a:xfrm>
            <a:off x="6301619" y="3186694"/>
            <a:ext cx="2789161" cy="369332"/>
          </a:xfrm>
          <a:prstGeom prst="rect">
            <a:avLst/>
          </a:prstGeom>
          <a:noFill/>
        </p:spPr>
        <p:txBody>
          <a:bodyPr wrap="none" rtlCol="0">
            <a:spAutoFit/>
          </a:bodyPr>
          <a:lstStyle/>
          <a:p>
            <a:r>
              <a:rPr lang="en-US" b="1" dirty="0" smtClean="0"/>
              <a:t>Drive arbitrary motor plans</a:t>
            </a:r>
            <a:endParaRPr lang="en-US" b="1" dirty="0"/>
          </a:p>
        </p:txBody>
      </p:sp>
      <p:sp>
        <p:nvSpPr>
          <p:cNvPr id="29" name="TextBox 28"/>
          <p:cNvSpPr txBox="1"/>
          <p:nvPr/>
        </p:nvSpPr>
        <p:spPr>
          <a:xfrm>
            <a:off x="7237854" y="4155462"/>
            <a:ext cx="1780680" cy="369332"/>
          </a:xfrm>
          <a:prstGeom prst="rect">
            <a:avLst/>
          </a:prstGeom>
          <a:noFill/>
        </p:spPr>
        <p:txBody>
          <a:bodyPr wrap="none" rtlCol="0">
            <a:spAutoFit/>
          </a:bodyPr>
          <a:lstStyle/>
          <a:p>
            <a:r>
              <a:rPr lang="en-US" b="1" dirty="0" smtClean="0"/>
              <a:t>Store in memory</a:t>
            </a:r>
            <a:endParaRPr lang="en-US" b="1" dirty="0"/>
          </a:p>
        </p:txBody>
      </p:sp>
    </p:spTree>
    <p:extLst>
      <p:ext uri="{BB962C8B-B14F-4D97-AF65-F5344CB8AC3E}">
        <p14:creationId xmlns:p14="http://schemas.microsoft.com/office/powerpoint/2010/main" val="3028346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10041</TotalTime>
  <Words>741</Words>
  <Application>Microsoft Office PowerPoint</Application>
  <PresentationFormat>On-screen Show (4:3)</PresentationFormat>
  <Paragraphs>163</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Attention</vt:lpstr>
      <vt:lpstr>Attention</vt:lpstr>
      <vt:lpstr>Attention</vt:lpstr>
      <vt:lpstr>Attention</vt:lpstr>
      <vt:lpstr>Attention</vt:lpstr>
      <vt:lpstr>Top-down feature based attention</vt:lpstr>
      <vt:lpstr>Top-down feature based attention</vt:lpstr>
      <vt:lpstr>Top-down feature based attention</vt:lpstr>
      <vt:lpstr>Top-down feature based attention</vt:lpstr>
      <vt:lpstr>Top-down feature based attention</vt:lpstr>
      <vt:lpstr>Manipulating attention</vt:lpstr>
      <vt:lpstr>Perception of unattended feature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Neural Representations</vt:lpstr>
      <vt:lpstr>Neural Representations</vt:lpstr>
      <vt:lpstr>Neural Representations</vt:lpstr>
      <vt:lpstr>Non-Linear Representations</vt:lpstr>
      <vt:lpstr>Outline</vt:lpstr>
      <vt:lpstr>PowerPoint Presentation</vt:lpstr>
      <vt:lpstr>PowerPoint Presentation</vt:lpstr>
      <vt:lpstr>PowerPoint Presentation</vt:lpstr>
      <vt:lpstr>PowerPoint Presentation</vt:lpstr>
      <vt:lpstr>PowerPoint Presentation</vt:lpstr>
      <vt:lpstr>Missing data: behavior w/ intercept model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DB</dc:creator>
  <cp:lastModifiedBy>DB</cp:lastModifiedBy>
  <cp:revision>26</cp:revision>
  <dcterms:created xsi:type="dcterms:W3CDTF">2016-08-11T19:01:13Z</dcterms:created>
  <dcterms:modified xsi:type="dcterms:W3CDTF">2016-08-18T18:26:47Z</dcterms:modified>
</cp:coreProperties>
</file>