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8"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246E70-5581-4DAE-9B6C-11B609E40F5D}"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24452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46E70-5581-4DAE-9B6C-11B609E40F5D}"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89760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46E70-5581-4DAE-9B6C-11B609E40F5D}"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344462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46E70-5581-4DAE-9B6C-11B609E40F5D}"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63743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46E70-5581-4DAE-9B6C-11B609E40F5D}"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99257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246E70-5581-4DAE-9B6C-11B609E40F5D}"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192297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246E70-5581-4DAE-9B6C-11B609E40F5D}" type="datetimeFigureOut">
              <a:rPr lang="en-US" smtClean="0"/>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100665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246E70-5581-4DAE-9B6C-11B609E40F5D}" type="datetimeFigureOut">
              <a:rPr lang="en-US" smtClean="0"/>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106971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46E70-5581-4DAE-9B6C-11B609E40F5D}" type="datetimeFigureOut">
              <a:rPr lang="en-US" smtClean="0"/>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3075089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46E70-5581-4DAE-9B6C-11B609E40F5D}"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188145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46E70-5581-4DAE-9B6C-11B609E40F5D}"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1340D-8757-49E5-ABFC-927A0040E6C1}" type="slidenum">
              <a:rPr lang="en-US" smtClean="0"/>
              <a:t>‹#›</a:t>
            </a:fld>
            <a:endParaRPr lang="en-US"/>
          </a:p>
        </p:txBody>
      </p:sp>
    </p:spTree>
    <p:extLst>
      <p:ext uri="{BB962C8B-B14F-4D97-AF65-F5344CB8AC3E}">
        <p14:creationId xmlns:p14="http://schemas.microsoft.com/office/powerpoint/2010/main" val="77307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46E70-5581-4DAE-9B6C-11B609E40F5D}" type="datetimeFigureOut">
              <a:rPr lang="en-US" smtClean="0"/>
              <a:t>8/11/2016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1340D-8757-49E5-ABFC-927A0040E6C1}" type="slidenum">
              <a:rPr lang="en-US" smtClean="0"/>
              <a:t>‹#›</a:t>
            </a:fld>
            <a:endParaRPr lang="en-US"/>
          </a:p>
        </p:txBody>
      </p:sp>
    </p:spTree>
    <p:extLst>
      <p:ext uri="{BB962C8B-B14F-4D97-AF65-F5344CB8AC3E}">
        <p14:creationId xmlns:p14="http://schemas.microsoft.com/office/powerpoint/2010/main" val="4238198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81667" y="2624667"/>
            <a:ext cx="184666" cy="369332"/>
          </a:xfrm>
          <a:prstGeom prst="rect">
            <a:avLst/>
          </a:prstGeom>
          <a:noFill/>
        </p:spPr>
        <p:txBody>
          <a:bodyPr wrap="none" rtlCol="0">
            <a:spAutoFit/>
          </a:bodyPr>
          <a:lstStyle/>
          <a:p>
            <a:endParaRPr lang="en-US" dirty="0"/>
          </a:p>
        </p:txBody>
      </p:sp>
      <p:sp>
        <p:nvSpPr>
          <p:cNvPr id="7" name="Title 1"/>
          <p:cNvSpPr txBox="1">
            <a:spLocks/>
          </p:cNvSpPr>
          <p:nvPr/>
        </p:nvSpPr>
        <p:spPr>
          <a:xfrm>
            <a:off x="685800" y="155758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effectLst/>
              </a:rPr>
              <a:t>Neural Substrates of Attention and Awareness</a:t>
            </a:r>
            <a:endParaRPr lang="en-US" dirty="0">
              <a:effectLst/>
            </a:endParaRPr>
          </a:p>
        </p:txBody>
      </p:sp>
      <p:sp>
        <p:nvSpPr>
          <p:cNvPr id="8" name="Subtitle 2"/>
          <p:cNvSpPr txBox="1">
            <a:spLocks/>
          </p:cNvSpPr>
          <p:nvPr/>
        </p:nvSpPr>
        <p:spPr>
          <a:xfrm>
            <a:off x="2590800" y="4953000"/>
            <a:ext cx="6400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dirty="0" smtClean="0">
                <a:effectLst/>
              </a:rPr>
              <a:t>Dan Birman</a:t>
            </a:r>
          </a:p>
          <a:p>
            <a:pPr marL="0" indent="0" algn="r">
              <a:buNone/>
            </a:pPr>
            <a:r>
              <a:rPr lang="en-US" dirty="0" smtClean="0">
                <a:effectLst/>
              </a:rPr>
              <a:t>Gardner Lab</a:t>
            </a:r>
          </a:p>
          <a:p>
            <a:pPr marL="0" indent="0" algn="r">
              <a:buNone/>
            </a:pPr>
            <a:r>
              <a:rPr lang="en-US" dirty="0" smtClean="0"/>
              <a:t>MAD Lunch – 2016-08-23</a:t>
            </a:r>
            <a:endParaRPr lang="en-US" dirty="0">
              <a:effectLst/>
            </a:endParaRPr>
          </a:p>
        </p:txBody>
      </p:sp>
    </p:spTree>
    <p:extLst>
      <p:ext uri="{BB962C8B-B14F-4D97-AF65-F5344CB8AC3E}">
        <p14:creationId xmlns:p14="http://schemas.microsoft.com/office/powerpoint/2010/main" val="119699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3.googleusercontent.com/NeIPitDX3Fady8ht6AerMLHeifOPgvI-QtjqHm3LbImiV2147tT94tZI-sx1QsDRYT4mMmZCjI38paTF2xaIy0foufUONur5X-pIwNmPk0iOuXEtiEr0X2OZdWQ2yzy2ExtVol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8200"/>
            <a:ext cx="5943600"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89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lh3.googleusercontent.com/ePvVCAqyWqfk1KK9J98ZX-2So2MmAkAwNPH97VqG8pI6YltI2tZx1l9FdtTwmZ_ZHKF0lt-3gjDGat2P-cdvFPDBIMwkZQjBp1vplTRmLNZz90y04JahPRPmoTXSgtUg68WuzHM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59436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9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Missing data: behavior w/ intercept model</a:t>
            </a:r>
            <a:br>
              <a:rPr lang="en-US" dirty="0" smtClean="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5493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58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1600" dirty="0" smtClean="0"/>
              <a:t>Attention: an improvement in performance when prior information about behavioral relevance is available, at the cost of performance for other information.</a:t>
            </a:r>
          </a:p>
          <a:p>
            <a:r>
              <a:rPr lang="en-US" sz="1600" dirty="0" smtClean="0"/>
              <a:t>Awareness: reportability, discriminability, </a:t>
            </a:r>
            <a:r>
              <a:rPr lang="en-US" sz="1600" dirty="0" err="1" smtClean="0"/>
              <a:t>etc</a:t>
            </a:r>
            <a:endParaRPr lang="en-US" sz="1600" dirty="0" smtClean="0"/>
          </a:p>
          <a:p>
            <a:r>
              <a:rPr lang="en-US" sz="1600" dirty="0" smtClean="0"/>
              <a:t>We want to understand the neural mechanism that results in attention and why it sometimes acts in counter-intuitive ways:</a:t>
            </a:r>
          </a:p>
          <a:p>
            <a:pPr lvl="1"/>
            <a:r>
              <a:rPr lang="en-US" sz="1200" dirty="0" smtClean="0"/>
              <a:t>For example, attention to contrast hurts discriminability of motion coherence</a:t>
            </a:r>
          </a:p>
          <a:p>
            <a:pPr lvl="1"/>
            <a:r>
              <a:rPr lang="en-US" sz="1200" dirty="0" smtClean="0"/>
              <a:t>Dig into behavior</a:t>
            </a:r>
          </a:p>
          <a:p>
            <a:r>
              <a:rPr lang="en-US" sz="1600" dirty="0" smtClean="0"/>
              <a:t>What kinds of neural responses might underlie these behaviors? Well, we can read out from V1 fMRI and MT fMRI signals that are sufficiently large to explain behavior, under the assumption that there is relatively low noise (similar to previous experiments).</a:t>
            </a:r>
          </a:p>
          <a:p>
            <a:pPr lvl="1"/>
            <a:r>
              <a:rPr lang="en-US" sz="1200" dirty="0" smtClean="0"/>
              <a:t>Explain model in detail, including fitting both timing and amplitude</a:t>
            </a:r>
          </a:p>
          <a:p>
            <a:r>
              <a:rPr lang="en-US" sz="1600" dirty="0" smtClean="0"/>
              <a:t>Complete fit --- can we explain the behavior using the magnitudes of responses in visual cortex?</a:t>
            </a:r>
          </a:p>
          <a:p>
            <a:pPr lvl="1"/>
            <a:r>
              <a:rPr lang="en-US" sz="1200" dirty="0" smtClean="0"/>
              <a:t>Yes (assuming no attention effects)</a:t>
            </a:r>
          </a:p>
          <a:p>
            <a:r>
              <a:rPr lang="en-US" sz="1600" dirty="0" smtClean="0"/>
              <a:t>What does attention do? It acts as an intercept change .</a:t>
            </a:r>
          </a:p>
          <a:p>
            <a:pPr lvl="1"/>
            <a:r>
              <a:rPr lang="en-US" sz="1200" dirty="0" smtClean="0"/>
              <a:t>Can we fit the behavior using a model that uses intercept changes instead of beta weights? Yes but only if you allow the slope to change on the unattended motion coherence function:</a:t>
            </a:r>
          </a:p>
          <a:p>
            <a:pPr lvl="2"/>
            <a:r>
              <a:rPr lang="en-US" sz="800" dirty="0" smtClean="0"/>
              <a:t>Does this show up in the data?</a:t>
            </a:r>
          </a:p>
          <a:p>
            <a:r>
              <a:rPr lang="en-US" sz="1600" dirty="0" smtClean="0"/>
              <a:t>A hierarchical model for feature attention is sufficient to explain this behavioral and fMRI data jointly.</a:t>
            </a:r>
          </a:p>
        </p:txBody>
      </p:sp>
    </p:spTree>
    <p:extLst>
      <p:ext uri="{BB962C8B-B14F-4D97-AF65-F5344CB8AC3E}">
        <p14:creationId xmlns:p14="http://schemas.microsoft.com/office/powerpoint/2010/main" val="305012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WpygLX_J2PPsfMubGpPRQF9VFLwJkw0RxQ-MOmAWkTFmn_dv865q-lAz3k76iSdQ5bLNhqozrz5zdHVXz4YxYmrPY2yVuo2tFrCZn3NjYnZQ-IlArp9Hef4B95YeUAFcLWeBM9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81200"/>
            <a:ext cx="46482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885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lh5.googleusercontent.com/e3aiqKpVDYfvlTFOFnc-mx2QaEoIEKKWB74Rz9a9Yud6sZXcuzN6_nAT7CTadDmO_4yLpYWNpU3a-SYS5XP9UcqoT2tnkw9VwqtTvIaENbu2bis6O6xXPiJ8IDQrfUfUzY6oPql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45434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45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4.googleusercontent.com/DHDrdbN92NJG4pYQbuZxqOZGAfqNdCnjbqxYj58hsJ5J3GEHCdjPIvf9WjlHGpP0or6xJXcda9xZCkMhsgMVHgKWtCg36exj5JSx_SPsEiBp1V0KK1Rs-OsXD90fK6-xk-n0N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66800"/>
            <a:ext cx="59436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23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5.googleusercontent.com/5yFWj-qayB6bcfp7FA51WnnSkVn4WHIy1IBQo98ySZYldtakzYpRNe4tL7BFlrj1KEcMAqxKFApH5ORAaElCtTa1aowo_Vwon4jBEA5YuPdkHfFa_Jd3RzLDPzN1n5NQQ2r_IqK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454342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9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5.googleusercontent.com/RUCEnvn0UUm16u4OXq6lmgDU94gFw6vtmR1ntNnIZs4ZyxYnN9eOtf2jMEAoc0wJFAdcgw4xED4DlCDsrkBkGNwLECcUVJHr0mj-gumRmYUX1FhDW3Z355g1zcFMGscyERVjlGW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05000"/>
            <a:ext cx="47625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4.googleusercontent.com/J4ZmQkJcckD80l6RAjnrydFKPfzCXlLXVpZJB562FrCe_DlYbtKu2YIKhCu63A6XZitR6IKjSEOMPtYzTHKzkvDDJTSohfOO_pEjlRyBKNm00624x6dC_IJL0dIS5kl9w27VNN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5943600" cy="446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05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6.googleusercontent.com/V7BWg4fuxJkN5MzWGr40mpY_q5yxcV1ZCVa64OZryZAKq1TP7HNrG_Qr1h2LdizoLDoSZ_Daax4jtkxHQwIKaq56o8mWI99Zh_ctBtbi-kKaZEuEKbcE9uNWLoK1I8rcS8pTWmG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133600"/>
            <a:ext cx="59436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323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240</Words>
  <Application>Microsoft Office PowerPoint</Application>
  <PresentationFormat>On-screen Show (4:3)</PresentationFormat>
  <Paragraphs>19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Missing data: behavior w/ intercept model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DB</dc:creator>
  <cp:lastModifiedBy>DB</cp:lastModifiedBy>
  <cp:revision>5</cp:revision>
  <dcterms:created xsi:type="dcterms:W3CDTF">2016-08-11T19:01:13Z</dcterms:created>
  <dcterms:modified xsi:type="dcterms:W3CDTF">2016-08-11T19:30:01Z</dcterms:modified>
</cp:coreProperties>
</file>