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60"/>
  </p:normalViewPr>
  <p:slideViewPr>
    <p:cSldViewPr>
      <p:cViewPr>
        <p:scale>
          <a:sx n="30" d="100"/>
          <a:sy n="30" d="100"/>
        </p:scale>
        <p:origin x="-1936" y="-112"/>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656816-2B07-4D51-9495-84746ACF50B5}"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67491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56816-2B07-4D51-9495-84746ACF50B5}"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252327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5"/>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56816-2B07-4D51-9495-84746ACF50B5}"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3509348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56816-2B07-4D51-9495-84746ACF50B5}"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381554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656816-2B07-4D51-9495-84746ACF50B5}" type="datetimeFigureOut">
              <a:rPr lang="en-US" smtClean="0"/>
              <a:t>8/3/15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293395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656816-2B07-4D51-9495-84746ACF50B5}"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196038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656816-2B07-4D51-9495-84746ACF50B5}" type="datetimeFigureOut">
              <a:rPr lang="en-US" smtClean="0"/>
              <a:t>8/3/15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43469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656816-2B07-4D51-9495-84746ACF50B5}" type="datetimeFigureOut">
              <a:rPr lang="en-US" smtClean="0"/>
              <a:t>8/3/15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138788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56816-2B07-4D51-9495-84746ACF50B5}" type="datetimeFigureOut">
              <a:rPr lang="en-US" smtClean="0"/>
              <a:t>8/3/15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37689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56816-2B07-4D51-9495-84746ACF50B5}"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98762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56816-2B07-4D51-9495-84746ACF50B5}" type="datetimeFigureOut">
              <a:rPr lang="en-US" smtClean="0"/>
              <a:t>8/3/15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30625400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32656816-2B07-4D51-9495-84746ACF50B5}" type="datetimeFigureOut">
              <a:rPr lang="en-US" smtClean="0"/>
              <a:t>8/3/15</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FE018FFF-9417-4615-A746-716DAFC8B71B}" type="slidenum">
              <a:rPr lang="en-US" smtClean="0"/>
              <a:t>‹#›</a:t>
            </a:fld>
            <a:endParaRPr lang="en-US"/>
          </a:p>
        </p:txBody>
      </p:sp>
    </p:spTree>
    <p:extLst>
      <p:ext uri="{BB962C8B-B14F-4D97-AF65-F5344CB8AC3E}">
        <p14:creationId xmlns:p14="http://schemas.microsoft.com/office/powerpoint/2010/main" val="30589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gif"/><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gru.stanford.edu/lib/exe/fetch.php/shared/efficientselection.png?w=725&amp;h=195&amp;cache=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5400" y="7447548"/>
            <a:ext cx="32847262" cy="8814948"/>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35700569" y="7262278"/>
            <a:ext cx="13448431" cy="85873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28600" y="228600"/>
            <a:ext cx="37947600" cy="32461200"/>
          </a:xfrm>
          <a:prstGeom prst="roundRect">
            <a:avLst>
              <a:gd name="adj" fmla="val 4488"/>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Gill Sans MT" pitchFamily="34" charset="0"/>
              <a:cs typeface="Microsoft Sans Serif" pitchFamily="34" charset="0"/>
            </a:endParaRPr>
          </a:p>
        </p:txBody>
      </p:sp>
      <p:sp>
        <p:nvSpPr>
          <p:cNvPr id="5" name="Rectangle 4"/>
          <p:cNvSpPr/>
          <p:nvPr/>
        </p:nvSpPr>
        <p:spPr>
          <a:xfrm>
            <a:off x="977905" y="952500"/>
            <a:ext cx="36448990" cy="3524250"/>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MT" pitchFamily="34" charset="0"/>
                <a:cs typeface="Microsoft Sans Serif" pitchFamily="34" charset="0"/>
              </a:rPr>
              <a:t>Neural Substrates of Attention and Awareness</a:t>
            </a:r>
          </a:p>
          <a:p>
            <a:pPr algn="ctr"/>
            <a:r>
              <a:rPr lang="en-US" sz="4800" dirty="0" smtClean="0">
                <a:latin typeface="Gill Sans MT" pitchFamily="34" charset="0"/>
                <a:cs typeface="Microsoft Sans Serif" pitchFamily="34" charset="0"/>
              </a:rPr>
              <a:t>Asymmetrical Behavioral Effects of Feature-Based Attention</a:t>
            </a:r>
          </a:p>
          <a:p>
            <a:pPr algn="ctr"/>
            <a:r>
              <a:rPr lang="en-US" sz="4800" dirty="0" smtClean="0">
                <a:latin typeface="Gill Sans MT" pitchFamily="34" charset="0"/>
                <a:cs typeface="Microsoft Sans Serif" pitchFamily="34" charset="0"/>
              </a:rPr>
              <a:t>Are Predictable from Neural Architecture</a:t>
            </a:r>
            <a:endParaRPr lang="en-US" sz="4800" dirty="0">
              <a:latin typeface="Gill Sans MT" pitchFamily="34" charset="0"/>
              <a:cs typeface="Microsoft Sans Serif" pitchFamily="34" charset="0"/>
            </a:endParaRPr>
          </a:p>
        </p:txBody>
      </p:sp>
      <p:sp>
        <p:nvSpPr>
          <p:cNvPr id="6" name="TextBox 5"/>
          <p:cNvSpPr txBox="1"/>
          <p:nvPr/>
        </p:nvSpPr>
        <p:spPr>
          <a:xfrm>
            <a:off x="13139587" y="4627311"/>
            <a:ext cx="12125627" cy="2308324"/>
          </a:xfrm>
          <a:prstGeom prst="rect">
            <a:avLst/>
          </a:prstGeom>
          <a:noFill/>
        </p:spPr>
        <p:txBody>
          <a:bodyPr wrap="none" rtlCol="0">
            <a:spAutoFit/>
          </a:bodyPr>
          <a:lstStyle/>
          <a:p>
            <a:pPr algn="ctr"/>
            <a:r>
              <a:rPr lang="en-US" sz="4800" b="1" dirty="0" smtClean="0">
                <a:latin typeface="Gill Sans MT" pitchFamily="34" charset="0"/>
                <a:cs typeface="Microsoft Sans Serif" pitchFamily="34" charset="0"/>
              </a:rPr>
              <a:t>Daniel Birman, Justin Gardner</a:t>
            </a:r>
          </a:p>
          <a:p>
            <a:pPr algn="ctr"/>
            <a:r>
              <a:rPr lang="en-US" sz="4800" dirty="0" smtClean="0">
                <a:latin typeface="Gill Sans MT" pitchFamily="34" charset="0"/>
                <a:cs typeface="Microsoft Sans Serif" pitchFamily="34" charset="0"/>
              </a:rPr>
              <a:t>Department of Psychology, Stanford University</a:t>
            </a:r>
          </a:p>
          <a:p>
            <a:pPr algn="ctr"/>
            <a:r>
              <a:rPr lang="en-US" sz="4800" dirty="0" smtClean="0">
                <a:latin typeface="Gill Sans MT" pitchFamily="34" charset="0"/>
                <a:cs typeface="Microsoft Sans Serif" pitchFamily="34" charset="0"/>
              </a:rPr>
              <a:t>dbirman@stanford.edu</a:t>
            </a:r>
            <a:endParaRPr lang="en-US" sz="4800" dirty="0">
              <a:latin typeface="Gill Sans MT" pitchFamily="34" charset="0"/>
              <a:cs typeface="Microsoft Sans Serif" pitchFamily="34" charset="0"/>
            </a:endParaRPr>
          </a:p>
        </p:txBody>
      </p:sp>
      <p:grpSp>
        <p:nvGrpSpPr>
          <p:cNvPr id="34" name="Group 33"/>
          <p:cNvGrpSpPr/>
          <p:nvPr/>
        </p:nvGrpSpPr>
        <p:grpSpPr>
          <a:xfrm>
            <a:off x="12077056" y="7262278"/>
            <a:ext cx="14059541" cy="12854521"/>
            <a:chOff x="14020800" y="9829800"/>
            <a:chExt cx="11082190" cy="9448800"/>
          </a:xfrm>
        </p:grpSpPr>
        <p:sp>
          <p:nvSpPr>
            <p:cNvPr id="8" name="Rectangle 7"/>
            <p:cNvSpPr/>
            <p:nvPr/>
          </p:nvSpPr>
          <p:spPr>
            <a:xfrm>
              <a:off x="14020800" y="9829800"/>
              <a:ext cx="11082190" cy="944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Gill Sans MT" pitchFamily="34" charset="0"/>
                <a:cs typeface="Microsoft Sans Serif" pitchFamily="34" charset="0"/>
              </a:endParaRPr>
            </a:p>
          </p:txBody>
        </p:sp>
        <p:cxnSp>
          <p:nvCxnSpPr>
            <p:cNvPr id="12" name="Straight Connector 11"/>
            <p:cNvCxnSpPr>
              <a:stCxn id="8" idx="0"/>
            </p:cNvCxnSpPr>
            <p:nvPr/>
          </p:nvCxnSpPr>
          <p:spPr>
            <a:xfrm>
              <a:off x="19561895" y="9829800"/>
              <a:ext cx="0" cy="9448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8" idx="1"/>
            </p:cNvCxnSpPr>
            <p:nvPr/>
          </p:nvCxnSpPr>
          <p:spPr>
            <a:xfrm>
              <a:off x="14020800" y="14554200"/>
              <a:ext cx="11082190" cy="0"/>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p:cNvSpPr txBox="1"/>
          <p:nvPr/>
        </p:nvSpPr>
        <p:spPr>
          <a:xfrm>
            <a:off x="4433450" y="4950476"/>
            <a:ext cx="3813032" cy="1323439"/>
          </a:xfrm>
          <a:prstGeom prst="rect">
            <a:avLst/>
          </a:prstGeom>
          <a:noFill/>
        </p:spPr>
        <p:txBody>
          <a:bodyPr wrap="none" rtlCol="0">
            <a:spAutoFit/>
          </a:bodyPr>
          <a:lstStyle/>
          <a:p>
            <a:r>
              <a:rPr lang="en-US" dirty="0" smtClean="0">
                <a:latin typeface="Gill Sans MT" pitchFamily="34" charset="0"/>
                <a:cs typeface="Microsoft Sans Serif" pitchFamily="34" charset="0"/>
              </a:rPr>
              <a:t>Behavior</a:t>
            </a:r>
            <a:endParaRPr lang="en-US" dirty="0">
              <a:latin typeface="Gill Sans MT" pitchFamily="34" charset="0"/>
              <a:cs typeface="Microsoft Sans Serif" pitchFamily="34" charset="0"/>
            </a:endParaRPr>
          </a:p>
        </p:txBody>
      </p:sp>
      <p:sp>
        <p:nvSpPr>
          <p:cNvPr id="20" name="TextBox 19"/>
          <p:cNvSpPr txBox="1"/>
          <p:nvPr/>
        </p:nvSpPr>
        <p:spPr>
          <a:xfrm>
            <a:off x="3612645" y="17816780"/>
            <a:ext cx="5384807" cy="1323439"/>
          </a:xfrm>
          <a:prstGeom prst="rect">
            <a:avLst/>
          </a:prstGeom>
          <a:noFill/>
        </p:spPr>
        <p:txBody>
          <a:bodyPr wrap="none" rtlCol="0">
            <a:spAutoFit/>
          </a:bodyPr>
          <a:lstStyle/>
          <a:p>
            <a:r>
              <a:rPr lang="en-US" dirty="0" smtClean="0">
                <a:latin typeface="Gill Sans MT" pitchFamily="34" charset="0"/>
                <a:cs typeface="Microsoft Sans Serif" pitchFamily="34" charset="0"/>
              </a:rPr>
              <a:t>Neural Data</a:t>
            </a:r>
            <a:endParaRPr lang="en-US" dirty="0">
              <a:latin typeface="Gill Sans MT" pitchFamily="34" charset="0"/>
              <a:cs typeface="Microsoft Sans Serif" pitchFamily="34" charset="0"/>
            </a:endParaRPr>
          </a:p>
        </p:txBody>
      </p:sp>
      <p:sp>
        <p:nvSpPr>
          <p:cNvPr id="21" name="TextBox 20"/>
          <p:cNvSpPr txBox="1"/>
          <p:nvPr/>
        </p:nvSpPr>
        <p:spPr>
          <a:xfrm>
            <a:off x="26974800" y="16698740"/>
            <a:ext cx="10251653" cy="1323439"/>
          </a:xfrm>
          <a:prstGeom prst="rect">
            <a:avLst/>
          </a:prstGeom>
          <a:noFill/>
        </p:spPr>
        <p:txBody>
          <a:bodyPr wrap="none" rtlCol="0">
            <a:spAutoFit/>
          </a:bodyPr>
          <a:lstStyle/>
          <a:p>
            <a:r>
              <a:rPr lang="en-US" dirty="0" smtClean="0">
                <a:latin typeface="Gill Sans MT" pitchFamily="34" charset="0"/>
                <a:cs typeface="Microsoft Sans Serif" pitchFamily="34" charset="0"/>
              </a:rPr>
              <a:t>Hierarchical Explanation</a:t>
            </a:r>
            <a:endParaRPr lang="en-US" dirty="0">
              <a:latin typeface="Gill Sans MT" pitchFamily="34" charset="0"/>
              <a:cs typeface="Microsoft Sans Serif" pitchFamily="34" charset="0"/>
            </a:endParaRPr>
          </a:p>
        </p:txBody>
      </p:sp>
      <p:sp>
        <p:nvSpPr>
          <p:cNvPr id="23" name="Rectangle 22"/>
          <p:cNvSpPr/>
          <p:nvPr/>
        </p:nvSpPr>
        <p:spPr>
          <a:xfrm>
            <a:off x="12573000" y="7620000"/>
            <a:ext cx="6090333" cy="56873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800" dirty="0" smtClean="0">
                <a:latin typeface="Gill Sans MT" pitchFamily="34" charset="0"/>
                <a:cs typeface="Microsoft Sans Serif" pitchFamily="34" charset="0"/>
              </a:rPr>
              <a:t>Paying Attention to </a:t>
            </a:r>
            <a:r>
              <a:rPr lang="en-US" sz="4800" b="1" dirty="0" smtClean="0">
                <a:latin typeface="Gill Sans MT" pitchFamily="34" charset="0"/>
                <a:cs typeface="Microsoft Sans Serif" pitchFamily="34" charset="0"/>
              </a:rPr>
              <a:t>Contrast</a:t>
            </a:r>
          </a:p>
          <a:p>
            <a:pPr algn="ctr"/>
            <a:endParaRPr lang="en-US" sz="4800" dirty="0" smtClean="0">
              <a:latin typeface="Gill Sans MT" pitchFamily="34" charset="0"/>
              <a:cs typeface="Microsoft Sans Serif" pitchFamily="34" charset="0"/>
            </a:endParaRPr>
          </a:p>
          <a:p>
            <a:pPr algn="ctr"/>
            <a:r>
              <a:rPr lang="en-US" sz="4800" dirty="0" smtClean="0">
                <a:latin typeface="Gill Sans MT" pitchFamily="34" charset="0"/>
                <a:cs typeface="Microsoft Sans Serif" pitchFamily="34" charset="0"/>
              </a:rPr>
              <a:t>Asked to Respond about </a:t>
            </a:r>
            <a:r>
              <a:rPr lang="en-US" sz="4800" b="1" dirty="0" smtClean="0">
                <a:latin typeface="Gill Sans MT" pitchFamily="34" charset="0"/>
                <a:cs typeface="Microsoft Sans Serif" pitchFamily="34" charset="0"/>
              </a:rPr>
              <a:t>Contrast</a:t>
            </a:r>
            <a:endParaRPr lang="en-US" sz="4800" b="1" dirty="0">
              <a:latin typeface="Gill Sans MT" pitchFamily="34" charset="0"/>
              <a:cs typeface="Microsoft Sans Serif" pitchFamily="34" charset="0"/>
            </a:endParaRPr>
          </a:p>
        </p:txBody>
      </p:sp>
      <p:sp>
        <p:nvSpPr>
          <p:cNvPr id="24" name="Rectangle 23"/>
          <p:cNvSpPr/>
          <p:nvPr/>
        </p:nvSpPr>
        <p:spPr>
          <a:xfrm>
            <a:off x="19583551" y="7620000"/>
            <a:ext cx="6090333" cy="5687304"/>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800" dirty="0" smtClean="0">
                <a:solidFill>
                  <a:schemeClr val="tx1"/>
                </a:solidFill>
                <a:latin typeface="Gill Sans MT" pitchFamily="34" charset="0"/>
                <a:cs typeface="Microsoft Sans Serif" pitchFamily="34" charset="0"/>
              </a:rPr>
              <a:t>Paying Attention to </a:t>
            </a:r>
            <a:r>
              <a:rPr lang="en-US" sz="4800" b="1" dirty="0" smtClean="0">
                <a:solidFill>
                  <a:schemeClr val="tx1"/>
                </a:solidFill>
                <a:latin typeface="Gill Sans MT" pitchFamily="34" charset="0"/>
                <a:cs typeface="Microsoft Sans Serif" pitchFamily="34" charset="0"/>
              </a:rPr>
              <a:t>Motion</a:t>
            </a:r>
            <a:endParaRPr lang="en-US" sz="4800" dirty="0" smtClean="0">
              <a:solidFill>
                <a:schemeClr val="tx1"/>
              </a:solidFill>
              <a:latin typeface="Gill Sans MT" pitchFamily="34" charset="0"/>
              <a:cs typeface="Microsoft Sans Serif" pitchFamily="34" charset="0"/>
            </a:endParaRPr>
          </a:p>
          <a:p>
            <a:pPr algn="ctr"/>
            <a:endParaRPr lang="en-US" sz="4800" dirty="0">
              <a:solidFill>
                <a:schemeClr val="tx1"/>
              </a:solidFill>
              <a:latin typeface="Gill Sans MT" pitchFamily="34" charset="0"/>
              <a:cs typeface="Microsoft Sans Serif" pitchFamily="34" charset="0"/>
            </a:endParaRPr>
          </a:p>
          <a:p>
            <a:pPr algn="ctr"/>
            <a:r>
              <a:rPr lang="en-US" sz="4800" dirty="0" smtClean="0">
                <a:solidFill>
                  <a:schemeClr val="tx1"/>
                </a:solidFill>
                <a:latin typeface="Gill Sans MT" pitchFamily="34" charset="0"/>
                <a:cs typeface="Microsoft Sans Serif" pitchFamily="34" charset="0"/>
              </a:rPr>
              <a:t>Asked to Respond about </a:t>
            </a:r>
            <a:r>
              <a:rPr lang="en-US" sz="4800" b="1" dirty="0" smtClean="0">
                <a:solidFill>
                  <a:schemeClr val="tx1"/>
                </a:solidFill>
                <a:latin typeface="Gill Sans MT" pitchFamily="34" charset="0"/>
                <a:cs typeface="Microsoft Sans Serif" pitchFamily="34" charset="0"/>
              </a:rPr>
              <a:t>Contrast</a:t>
            </a:r>
            <a:endParaRPr lang="en-US" sz="4800" b="1" dirty="0">
              <a:solidFill>
                <a:schemeClr val="tx1"/>
              </a:solidFill>
              <a:latin typeface="Gill Sans MT" pitchFamily="34" charset="0"/>
              <a:cs typeface="Microsoft Sans Serif" pitchFamily="34" charset="0"/>
            </a:endParaRPr>
          </a:p>
        </p:txBody>
      </p:sp>
      <p:sp>
        <p:nvSpPr>
          <p:cNvPr id="25" name="Rectangle 24"/>
          <p:cNvSpPr/>
          <p:nvPr/>
        </p:nvSpPr>
        <p:spPr>
          <a:xfrm>
            <a:off x="19583400" y="14048496"/>
            <a:ext cx="6090333" cy="5687304"/>
          </a:xfrm>
          <a:prstGeom prst="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800" dirty="0" smtClean="0">
                <a:solidFill>
                  <a:srgbClr val="000000"/>
                </a:solidFill>
                <a:latin typeface="Gill Sans MT" pitchFamily="34" charset="0"/>
                <a:cs typeface="Microsoft Sans Serif" pitchFamily="34" charset="0"/>
              </a:rPr>
              <a:t>Paying Attention to </a:t>
            </a:r>
            <a:r>
              <a:rPr lang="en-US" sz="4800" b="1" dirty="0" smtClean="0">
                <a:solidFill>
                  <a:srgbClr val="000000"/>
                </a:solidFill>
                <a:latin typeface="Gill Sans MT" pitchFamily="34" charset="0"/>
                <a:cs typeface="Microsoft Sans Serif" pitchFamily="34" charset="0"/>
              </a:rPr>
              <a:t>Contrast</a:t>
            </a:r>
            <a:endParaRPr lang="en-US" sz="4800" dirty="0" smtClean="0">
              <a:solidFill>
                <a:srgbClr val="000000"/>
              </a:solidFill>
              <a:latin typeface="Gill Sans MT" pitchFamily="34" charset="0"/>
              <a:cs typeface="Microsoft Sans Serif" pitchFamily="34" charset="0"/>
            </a:endParaRPr>
          </a:p>
          <a:p>
            <a:pPr algn="ctr"/>
            <a:endParaRPr lang="en-US" sz="4800" dirty="0">
              <a:solidFill>
                <a:srgbClr val="000000"/>
              </a:solidFill>
              <a:latin typeface="Gill Sans MT" pitchFamily="34" charset="0"/>
              <a:cs typeface="Microsoft Sans Serif" pitchFamily="34" charset="0"/>
            </a:endParaRPr>
          </a:p>
          <a:p>
            <a:pPr algn="ctr"/>
            <a:r>
              <a:rPr lang="en-US" sz="4800" dirty="0" smtClean="0">
                <a:solidFill>
                  <a:srgbClr val="000000"/>
                </a:solidFill>
                <a:latin typeface="Gill Sans MT" pitchFamily="34" charset="0"/>
                <a:cs typeface="Microsoft Sans Serif" pitchFamily="34" charset="0"/>
              </a:rPr>
              <a:t>Asked to Respond about </a:t>
            </a:r>
            <a:r>
              <a:rPr lang="en-US" sz="4800" b="1" dirty="0" smtClean="0">
                <a:solidFill>
                  <a:srgbClr val="000000"/>
                </a:solidFill>
                <a:latin typeface="Gill Sans MT" pitchFamily="34" charset="0"/>
                <a:cs typeface="Microsoft Sans Serif" pitchFamily="34" charset="0"/>
              </a:rPr>
              <a:t>Motion</a:t>
            </a:r>
            <a:endParaRPr lang="en-US" sz="4800" dirty="0">
              <a:solidFill>
                <a:srgbClr val="000000"/>
              </a:solidFill>
              <a:latin typeface="Gill Sans MT" pitchFamily="34" charset="0"/>
              <a:cs typeface="Microsoft Sans Serif" pitchFamily="34" charset="0"/>
            </a:endParaRPr>
          </a:p>
        </p:txBody>
      </p:sp>
      <p:sp>
        <p:nvSpPr>
          <p:cNvPr id="26" name="Rectangle 25"/>
          <p:cNvSpPr/>
          <p:nvPr/>
        </p:nvSpPr>
        <p:spPr>
          <a:xfrm>
            <a:off x="12573000" y="14048496"/>
            <a:ext cx="6090333" cy="56873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800" dirty="0" smtClean="0">
                <a:latin typeface="Gill Sans MT" pitchFamily="34" charset="0"/>
                <a:cs typeface="Microsoft Sans Serif" pitchFamily="34" charset="0"/>
              </a:rPr>
              <a:t>Paying Attention to </a:t>
            </a:r>
            <a:r>
              <a:rPr lang="en-US" sz="4800" b="1" dirty="0" smtClean="0">
                <a:latin typeface="Gill Sans MT" pitchFamily="34" charset="0"/>
                <a:cs typeface="Microsoft Sans Serif" pitchFamily="34" charset="0"/>
              </a:rPr>
              <a:t>Motion</a:t>
            </a:r>
            <a:endParaRPr lang="en-US" sz="4800" dirty="0" smtClean="0">
              <a:latin typeface="Gill Sans MT" pitchFamily="34" charset="0"/>
              <a:cs typeface="Microsoft Sans Serif" pitchFamily="34" charset="0"/>
            </a:endParaRPr>
          </a:p>
          <a:p>
            <a:pPr algn="ctr"/>
            <a:endParaRPr lang="en-US" sz="4800" dirty="0">
              <a:latin typeface="Gill Sans MT" pitchFamily="34" charset="0"/>
              <a:cs typeface="Microsoft Sans Serif" pitchFamily="34" charset="0"/>
            </a:endParaRPr>
          </a:p>
          <a:p>
            <a:pPr algn="ctr"/>
            <a:r>
              <a:rPr lang="en-US" sz="4800" dirty="0" smtClean="0">
                <a:latin typeface="Gill Sans MT" pitchFamily="34" charset="0"/>
                <a:cs typeface="Microsoft Sans Serif" pitchFamily="34" charset="0"/>
              </a:rPr>
              <a:t>Asked to Respond about </a:t>
            </a:r>
            <a:r>
              <a:rPr lang="en-US" sz="4800" b="1" dirty="0" smtClean="0">
                <a:latin typeface="Gill Sans MT" pitchFamily="34" charset="0"/>
                <a:cs typeface="Microsoft Sans Serif" pitchFamily="34" charset="0"/>
              </a:rPr>
              <a:t>Motion</a:t>
            </a:r>
            <a:endParaRPr lang="en-US" sz="4800" dirty="0">
              <a:latin typeface="Gill Sans MT" pitchFamily="34" charset="0"/>
              <a:cs typeface="Microsoft Sans Serif" pitchFamily="34" charset="0"/>
            </a:endParaRPr>
          </a:p>
        </p:txBody>
      </p:sp>
      <p:sp>
        <p:nvSpPr>
          <p:cNvPr id="30" name="AutoShape 2" descr="https://identity.stanford.edu/downloads/emblems/Seal/png/SU_Seal_Re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Gill Sans MT" pitchFamily="34" charset="0"/>
              <a:cs typeface="Microsoft Sans Serif" pitchFamily="34" charset="0"/>
            </a:endParaRPr>
          </a:p>
        </p:txBody>
      </p:sp>
      <p:sp>
        <p:nvSpPr>
          <p:cNvPr id="31" name="AutoShape 4" descr="https://identity.stanford.edu/downloads/emblems/Seal/png/SU_Seal_Red.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Gill Sans MT" pitchFamily="34" charset="0"/>
              <a:cs typeface="Microsoft Sans Serif" pitchFamily="34" charset="0"/>
            </a:endParaRPr>
          </a:p>
        </p:txBody>
      </p:sp>
      <p:sp>
        <p:nvSpPr>
          <p:cNvPr id="39" name="TextBox 38"/>
          <p:cNvSpPr txBox="1"/>
          <p:nvPr/>
        </p:nvSpPr>
        <p:spPr>
          <a:xfrm>
            <a:off x="27602711" y="5538880"/>
            <a:ext cx="8097858" cy="1323439"/>
          </a:xfrm>
          <a:prstGeom prst="rect">
            <a:avLst/>
          </a:prstGeom>
          <a:noFill/>
        </p:spPr>
        <p:txBody>
          <a:bodyPr wrap="none" rtlCol="0">
            <a:spAutoFit/>
          </a:bodyPr>
          <a:lstStyle/>
          <a:p>
            <a:r>
              <a:rPr lang="en-US" dirty="0" smtClean="0">
                <a:latin typeface="Gill Sans MT" pitchFamily="34" charset="0"/>
                <a:cs typeface="Microsoft Sans Serif" pitchFamily="34" charset="0"/>
              </a:rPr>
              <a:t>Model of Behavior</a:t>
            </a:r>
            <a:endParaRPr lang="en-US" dirty="0">
              <a:latin typeface="Gill Sans MT" pitchFamily="34" charset="0"/>
              <a:cs typeface="Microsoft Sans Serif" pitchFamily="34" charset="0"/>
            </a:endParaRPr>
          </a:p>
        </p:txBody>
      </p:sp>
      <p:pic>
        <p:nvPicPr>
          <p:cNvPr id="1029" name="Picture 5" descr="C:\Users\Dan\proj\att_awe\posters\stanford\SU_Seal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52500"/>
            <a:ext cx="3524250" cy="35242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3604200" y="1221908"/>
            <a:ext cx="3620478" cy="2985433"/>
          </a:xfrm>
          <a:prstGeom prst="rect">
            <a:avLst/>
          </a:prstGeom>
          <a:noFill/>
        </p:spPr>
        <p:txBody>
          <a:bodyPr wrap="none" rtlCol="0">
            <a:spAutoFit/>
          </a:bodyPr>
          <a:lstStyle/>
          <a:p>
            <a:pPr algn="ctr"/>
            <a:r>
              <a:rPr lang="en-US" sz="14000" b="1" dirty="0" smtClean="0">
                <a:solidFill>
                  <a:schemeClr val="bg1"/>
                </a:solidFill>
              </a:rPr>
              <a:t>GRU</a:t>
            </a:r>
          </a:p>
          <a:p>
            <a:pPr algn="ctr"/>
            <a:r>
              <a:rPr lang="en-US" sz="4800" b="1" dirty="0" smtClean="0">
                <a:solidFill>
                  <a:schemeClr val="bg1"/>
                </a:solidFill>
              </a:rPr>
              <a:t>.stanford.edu</a:t>
            </a:r>
            <a:endParaRPr lang="en-US" sz="4800" b="1" dirty="0">
              <a:solidFill>
                <a:schemeClr val="bg1"/>
              </a:solidFill>
            </a:endParaRPr>
          </a:p>
        </p:txBody>
      </p:sp>
      <p:sp>
        <p:nvSpPr>
          <p:cNvPr id="3" name="Rectangle 2"/>
          <p:cNvSpPr/>
          <p:nvPr/>
        </p:nvSpPr>
        <p:spPr>
          <a:xfrm>
            <a:off x="981648" y="6947796"/>
            <a:ext cx="10210800" cy="739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524000" y="12573000"/>
            <a:ext cx="1295400" cy="127534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964945" y="12047244"/>
            <a:ext cx="1295400" cy="180110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39980" y="7467600"/>
            <a:ext cx="1295400" cy="63807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296854" y="13086347"/>
            <a:ext cx="1295400" cy="762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737799" y="12573000"/>
            <a:ext cx="1295400" cy="127534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212834" y="12047243"/>
            <a:ext cx="1295400" cy="18011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www.cns.nyu.edu/%7Edavid/courses/perception/lecturenotes/motion/motion-slides/motion.0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041" y="24222290"/>
            <a:ext cx="4991100" cy="37433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365665" y="20040600"/>
            <a:ext cx="9878766" cy="396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p:cNvSpPr/>
          <p:nvPr/>
        </p:nvSpPr>
        <p:spPr>
          <a:xfrm>
            <a:off x="1156617" y="27734293"/>
            <a:ext cx="9878766" cy="396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8" name="Picture 4" descr="https://encrypted-tbn2.gstatic.com/images?q=tbn:ANd9GcQf4VECxaeNCTDrABkgPJUvKFmuQr5lsfmg5ACKNutYpEIKejo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0548" y="24436102"/>
            <a:ext cx="2979985" cy="29404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423872" y="20164925"/>
            <a:ext cx="1285929" cy="1323439"/>
          </a:xfrm>
          <a:prstGeom prst="rect">
            <a:avLst/>
          </a:prstGeom>
          <a:noFill/>
        </p:spPr>
        <p:txBody>
          <a:bodyPr wrap="none" rtlCol="0">
            <a:spAutoFit/>
          </a:bodyPr>
          <a:lstStyle/>
          <a:p>
            <a:r>
              <a:rPr lang="en-US" dirty="0" smtClean="0"/>
              <a:t>V1</a:t>
            </a:r>
            <a:endParaRPr lang="en-US" dirty="0"/>
          </a:p>
        </p:txBody>
      </p:sp>
      <p:sp>
        <p:nvSpPr>
          <p:cNvPr id="13" name="TextBox 12"/>
          <p:cNvSpPr txBox="1"/>
          <p:nvPr/>
        </p:nvSpPr>
        <p:spPr>
          <a:xfrm>
            <a:off x="1286013" y="27758356"/>
            <a:ext cx="1561646" cy="1323439"/>
          </a:xfrm>
          <a:prstGeom prst="rect">
            <a:avLst/>
          </a:prstGeom>
          <a:noFill/>
        </p:spPr>
        <p:txBody>
          <a:bodyPr wrap="none" rtlCol="0">
            <a:spAutoFit/>
          </a:bodyPr>
          <a:lstStyle/>
          <a:p>
            <a:r>
              <a:rPr lang="en-US" dirty="0" smtClean="0"/>
              <a:t>MT</a:t>
            </a:r>
            <a:endParaRPr lang="en-US" dirty="0"/>
          </a:p>
        </p:txBody>
      </p:sp>
      <p:cxnSp>
        <p:nvCxnSpPr>
          <p:cNvPr id="16" name="Straight Connector 15"/>
          <p:cNvCxnSpPr/>
          <p:nvPr/>
        </p:nvCxnSpPr>
        <p:spPr>
          <a:xfrm flipV="1">
            <a:off x="2847659" y="20955000"/>
            <a:ext cx="6895588" cy="2518595"/>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flipV="1">
            <a:off x="2819400" y="20726400"/>
            <a:ext cx="7041133" cy="2518595"/>
          </a:xfrm>
          <a:prstGeom prst="line">
            <a:avLst/>
          </a:prstGeom>
          <a:ln w="76200"/>
        </p:spPr>
        <p:style>
          <a:lnRef idx="3">
            <a:schemeClr val="accent4"/>
          </a:lnRef>
          <a:fillRef idx="0">
            <a:schemeClr val="accent4"/>
          </a:fillRef>
          <a:effectRef idx="2">
            <a:schemeClr val="accent4"/>
          </a:effectRef>
          <a:fontRef idx="minor">
            <a:schemeClr val="tx1"/>
          </a:fontRef>
        </p:style>
      </p:cxnSp>
      <p:cxnSp>
        <p:nvCxnSpPr>
          <p:cNvPr id="41" name="Straight Connector 40"/>
          <p:cNvCxnSpPr/>
          <p:nvPr/>
        </p:nvCxnSpPr>
        <p:spPr>
          <a:xfrm>
            <a:off x="9743247" y="20688318"/>
            <a:ext cx="0" cy="533364"/>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45" name="Straight Connector 44"/>
          <p:cNvCxnSpPr/>
          <p:nvPr/>
        </p:nvCxnSpPr>
        <p:spPr>
          <a:xfrm>
            <a:off x="9860533" y="20421636"/>
            <a:ext cx="0" cy="533364"/>
          </a:xfrm>
          <a:prstGeom prst="line">
            <a:avLst/>
          </a:prstGeom>
          <a:ln w="76200"/>
        </p:spPr>
        <p:style>
          <a:lnRef idx="3">
            <a:schemeClr val="accent4"/>
          </a:lnRef>
          <a:fillRef idx="0">
            <a:schemeClr val="accent4"/>
          </a:fillRef>
          <a:effectRef idx="2">
            <a:schemeClr val="accent4"/>
          </a:effectRef>
          <a:fontRef idx="minor">
            <a:schemeClr val="tx1"/>
          </a:fontRef>
        </p:style>
      </p:cxnSp>
      <p:cxnSp>
        <p:nvCxnSpPr>
          <p:cNvPr id="48" name="Straight Connector 47"/>
          <p:cNvCxnSpPr/>
          <p:nvPr/>
        </p:nvCxnSpPr>
        <p:spPr>
          <a:xfrm flipV="1">
            <a:off x="2729300" y="28676740"/>
            <a:ext cx="6895588" cy="2518595"/>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49" name="Straight Connector 48"/>
          <p:cNvCxnSpPr/>
          <p:nvPr/>
        </p:nvCxnSpPr>
        <p:spPr>
          <a:xfrm flipV="1">
            <a:off x="2729300" y="30861000"/>
            <a:ext cx="6895588" cy="334335"/>
          </a:xfrm>
          <a:prstGeom prst="line">
            <a:avLst/>
          </a:prstGeom>
          <a:ln w="76200"/>
        </p:spPr>
        <p:style>
          <a:lnRef idx="3">
            <a:schemeClr val="accent4"/>
          </a:lnRef>
          <a:fillRef idx="0">
            <a:schemeClr val="accent4"/>
          </a:fillRef>
          <a:effectRef idx="2">
            <a:schemeClr val="accent4"/>
          </a:effectRef>
          <a:fontRef idx="minor">
            <a:schemeClr val="tx1"/>
          </a:fontRef>
        </p:style>
      </p:cxnSp>
      <p:cxnSp>
        <p:nvCxnSpPr>
          <p:cNvPr id="50" name="Straight Connector 49"/>
          <p:cNvCxnSpPr/>
          <p:nvPr/>
        </p:nvCxnSpPr>
        <p:spPr>
          <a:xfrm>
            <a:off x="9624888" y="28410058"/>
            <a:ext cx="0" cy="533364"/>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51" name="Straight Connector 50"/>
          <p:cNvCxnSpPr/>
          <p:nvPr/>
        </p:nvCxnSpPr>
        <p:spPr>
          <a:xfrm>
            <a:off x="9624888" y="30661971"/>
            <a:ext cx="0" cy="533364"/>
          </a:xfrm>
          <a:prstGeom prst="line">
            <a:avLst/>
          </a:prstGeom>
          <a:ln w="76200"/>
        </p:spPr>
        <p:style>
          <a:lnRef idx="3">
            <a:schemeClr val="accent4"/>
          </a:lnRef>
          <a:fillRef idx="0">
            <a:schemeClr val="accent4"/>
          </a:fillRef>
          <a:effectRef idx="2">
            <a:schemeClr val="accent4"/>
          </a:effectRef>
          <a:fontRef idx="minor">
            <a:schemeClr val="tx1"/>
          </a:fontRef>
        </p:style>
      </p:cxnSp>
      <p:sp>
        <p:nvSpPr>
          <p:cNvPr id="47" name="TextBox 46"/>
          <p:cNvSpPr txBox="1"/>
          <p:nvPr/>
        </p:nvSpPr>
        <p:spPr>
          <a:xfrm>
            <a:off x="1356713" y="14565595"/>
            <a:ext cx="4284122" cy="646331"/>
          </a:xfrm>
          <a:prstGeom prst="rect">
            <a:avLst/>
          </a:prstGeom>
          <a:noFill/>
        </p:spPr>
        <p:txBody>
          <a:bodyPr wrap="none" rtlCol="0">
            <a:spAutoFit/>
          </a:bodyPr>
          <a:lstStyle/>
          <a:p>
            <a:r>
              <a:rPr lang="en-US" sz="3600" dirty="0" smtClean="0"/>
              <a:t>Contrast Performance</a:t>
            </a:r>
            <a:endParaRPr lang="en-US" sz="3600" dirty="0"/>
          </a:p>
        </p:txBody>
      </p:sp>
      <p:sp>
        <p:nvSpPr>
          <p:cNvPr id="55" name="TextBox 54"/>
          <p:cNvSpPr txBox="1"/>
          <p:nvPr/>
        </p:nvSpPr>
        <p:spPr>
          <a:xfrm>
            <a:off x="6286501" y="14559383"/>
            <a:ext cx="4083490" cy="646331"/>
          </a:xfrm>
          <a:prstGeom prst="rect">
            <a:avLst/>
          </a:prstGeom>
          <a:noFill/>
        </p:spPr>
        <p:txBody>
          <a:bodyPr wrap="none" rtlCol="0">
            <a:spAutoFit/>
          </a:bodyPr>
          <a:lstStyle/>
          <a:p>
            <a:r>
              <a:rPr lang="en-US" sz="3600" dirty="0" smtClean="0"/>
              <a:t>Motion Performance</a:t>
            </a:r>
            <a:endParaRPr lang="en-US" sz="3600" dirty="0"/>
          </a:p>
        </p:txBody>
      </p:sp>
      <p:pic>
        <p:nvPicPr>
          <p:cNvPr id="66" name="Picture 2" descr="http://www.cns.nyu.edu/%7Edavid/courses/perception/lecturenotes/motion/motion-slides/motion.0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0539" y="18397000"/>
            <a:ext cx="10770099" cy="8077574"/>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p:cNvSpPr/>
          <p:nvPr/>
        </p:nvSpPr>
        <p:spPr>
          <a:xfrm>
            <a:off x="30729026" y="30042486"/>
            <a:ext cx="2743200" cy="1760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V1</a:t>
            </a:r>
            <a:endParaRPr lang="en-US" dirty="0"/>
          </a:p>
        </p:txBody>
      </p:sp>
      <p:cxnSp>
        <p:nvCxnSpPr>
          <p:cNvPr id="64" name="Straight Arrow Connector 63"/>
          <p:cNvCxnSpPr/>
          <p:nvPr/>
        </p:nvCxnSpPr>
        <p:spPr>
          <a:xfrm flipV="1">
            <a:off x="31663479" y="27947191"/>
            <a:ext cx="0" cy="197042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0729026" y="26200401"/>
            <a:ext cx="2743200" cy="1640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MT</a:t>
            </a:r>
            <a:endParaRPr lang="en-US" dirty="0"/>
          </a:p>
        </p:txBody>
      </p:sp>
      <p:cxnSp>
        <p:nvCxnSpPr>
          <p:cNvPr id="71" name="Straight Arrow Connector 70"/>
          <p:cNvCxnSpPr/>
          <p:nvPr/>
        </p:nvCxnSpPr>
        <p:spPr>
          <a:xfrm>
            <a:off x="32410569" y="28071849"/>
            <a:ext cx="0" cy="188552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1865839" y="20421600"/>
            <a:ext cx="14794700" cy="13142059"/>
          </a:xfrm>
          <a:prstGeom prst="rect">
            <a:avLst/>
          </a:prstGeom>
          <a:noFill/>
        </p:spPr>
        <p:txBody>
          <a:bodyPr wrap="square" rtlCol="0">
            <a:spAutoFit/>
          </a:bodyPr>
          <a:lstStyle/>
          <a:p>
            <a:pPr algn="just"/>
            <a:r>
              <a:rPr lang="en-US" sz="4800" dirty="0" smtClean="0"/>
              <a:t>We observed an asymmetry in how attention to contrast and motion interact in the visual system. Data recorded from fMRI suggest that attention to contrast inhibits the representation of motion, but not the reverse.</a:t>
            </a:r>
          </a:p>
          <a:p>
            <a:pPr algn="just"/>
            <a:endParaRPr lang="en-US" sz="4800" dirty="0" smtClean="0"/>
          </a:p>
          <a:p>
            <a:pPr algn="ctr"/>
            <a:r>
              <a:rPr lang="en-US" sz="6400" dirty="0" smtClean="0"/>
              <a:t>Future Work</a:t>
            </a:r>
          </a:p>
          <a:p>
            <a:pPr algn="ctr"/>
            <a:endParaRPr lang="en-US" sz="6400" dirty="0" smtClean="0"/>
          </a:p>
          <a:p>
            <a:pPr algn="just"/>
            <a:r>
              <a:rPr lang="en-US" sz="4800" dirty="0" smtClean="0"/>
              <a:t>We expect that this asymmetry exists for all features represented by the visual system—we plan to investigate this further for contrast, color, orientation, motion, scene gist, and faces.</a:t>
            </a:r>
          </a:p>
          <a:p>
            <a:pPr algn="ctr"/>
            <a:endParaRPr lang="en-US" sz="4800" dirty="0"/>
          </a:p>
          <a:p>
            <a:pPr algn="just"/>
            <a:r>
              <a:rPr lang="en-US" sz="4800" dirty="0" smtClean="0"/>
              <a:t>Convolutional neural networks, which share this feed-forward property, should show a similar asymmetry when they are tuned (by an “attention” mechanism) towards specific priors.</a:t>
            </a:r>
            <a:endParaRPr lang="en-US" sz="4800" dirty="0"/>
          </a:p>
          <a:p>
            <a:pPr algn="ctr"/>
            <a:endParaRPr lang="en-US" sz="4800" dirty="0"/>
          </a:p>
        </p:txBody>
      </p:sp>
      <p:sp>
        <p:nvSpPr>
          <p:cNvPr id="69" name="TextBox 68"/>
          <p:cNvSpPr txBox="1"/>
          <p:nvPr/>
        </p:nvSpPr>
        <p:spPr>
          <a:xfrm>
            <a:off x="488350" y="15498411"/>
            <a:ext cx="11377488" cy="2308324"/>
          </a:xfrm>
          <a:prstGeom prst="rect">
            <a:avLst/>
          </a:prstGeom>
          <a:noFill/>
        </p:spPr>
        <p:txBody>
          <a:bodyPr wrap="square" rtlCol="0">
            <a:spAutoFit/>
          </a:bodyPr>
          <a:lstStyle/>
          <a:p>
            <a:pPr algn="just"/>
            <a:r>
              <a:rPr lang="en-US" sz="3600" dirty="0" smtClean="0"/>
              <a:t>Participants were asked to estimate which of two dot displays had higher contrast or motion coherence. Threshold performance is shown (higher values indicate worse performance).  </a:t>
            </a:r>
            <a:endParaRPr lang="en-US" sz="3600" dirty="0"/>
          </a:p>
        </p:txBody>
      </p:sp>
      <p:sp>
        <p:nvSpPr>
          <p:cNvPr id="70" name="Rectangle 69"/>
          <p:cNvSpPr/>
          <p:nvPr/>
        </p:nvSpPr>
        <p:spPr>
          <a:xfrm>
            <a:off x="6081793" y="7581190"/>
            <a:ext cx="4824347" cy="2409721"/>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2" name="Picture 8" descr="C:\Users\Dan\proj\att_awe\talks\figures\contrast.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7585841"/>
            <a:ext cx="4810140" cy="2405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668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225</Words>
  <Application>Microsoft Macintosh PowerPoint</Application>
  <PresentationFormat>Custom</PresentationFormat>
  <Paragraphs>38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DB</dc:creator>
  <cp:lastModifiedBy>GLab</cp:lastModifiedBy>
  <cp:revision>35</cp:revision>
  <dcterms:created xsi:type="dcterms:W3CDTF">2015-07-26T00:00:08Z</dcterms:created>
  <dcterms:modified xsi:type="dcterms:W3CDTF">2015-08-03T20:27:05Z</dcterms:modified>
</cp:coreProperties>
</file>