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28" r:id="rId3"/>
    <p:sldId id="283" r:id="rId4"/>
    <p:sldId id="284" r:id="rId5"/>
    <p:sldId id="285" r:id="rId6"/>
    <p:sldId id="290" r:id="rId7"/>
    <p:sldId id="289" r:id="rId8"/>
    <p:sldId id="288" r:id="rId9"/>
    <p:sldId id="287" r:id="rId10"/>
    <p:sldId id="286" r:id="rId11"/>
    <p:sldId id="278" r:id="rId12"/>
    <p:sldId id="329" r:id="rId13"/>
    <p:sldId id="330" r:id="rId14"/>
    <p:sldId id="282" r:id="rId15"/>
    <p:sldId id="280" r:id="rId16"/>
    <p:sldId id="292" r:id="rId17"/>
    <p:sldId id="331" r:id="rId18"/>
    <p:sldId id="291" r:id="rId19"/>
    <p:sldId id="293" r:id="rId20"/>
    <p:sldId id="294" r:id="rId21"/>
    <p:sldId id="295" r:id="rId22"/>
    <p:sldId id="296" r:id="rId23"/>
    <p:sldId id="277" r:id="rId24"/>
    <p:sldId id="298" r:id="rId25"/>
    <p:sldId id="299" r:id="rId26"/>
    <p:sldId id="300" r:id="rId27"/>
    <p:sldId id="323" r:id="rId28"/>
    <p:sldId id="301" r:id="rId29"/>
    <p:sldId id="297" r:id="rId30"/>
    <p:sldId id="274" r:id="rId31"/>
    <p:sldId id="275" r:id="rId32"/>
    <p:sldId id="302" r:id="rId33"/>
    <p:sldId id="307" r:id="rId34"/>
    <p:sldId id="308" r:id="rId35"/>
    <p:sldId id="313" r:id="rId36"/>
    <p:sldId id="309" r:id="rId37"/>
    <p:sldId id="315" r:id="rId38"/>
    <p:sldId id="314" r:id="rId39"/>
    <p:sldId id="311" r:id="rId40"/>
    <p:sldId id="310" r:id="rId41"/>
    <p:sldId id="312" r:id="rId42"/>
    <p:sldId id="304" r:id="rId43"/>
    <p:sldId id="305" r:id="rId44"/>
    <p:sldId id="306" r:id="rId45"/>
    <p:sldId id="318" r:id="rId46"/>
    <p:sldId id="320" r:id="rId47"/>
    <p:sldId id="319" r:id="rId48"/>
    <p:sldId id="321" r:id="rId49"/>
    <p:sldId id="324" r:id="rId50"/>
    <p:sldId id="326" r:id="rId51"/>
    <p:sldId id="325" r:id="rId52"/>
    <p:sldId id="32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0"/>
  </p:normalViewPr>
  <p:slideViewPr>
    <p:cSldViewPr>
      <p:cViewPr>
        <p:scale>
          <a:sx n="50" d="100"/>
          <a:sy n="50" d="100"/>
        </p:scale>
        <p:origin x="-1944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CBEBA-7579-4113-BD90-CA36CAAA0A44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6861E-07CC-413A-ABBB-84DF0EEBD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5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2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3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7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5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9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an\Downloads\IMG_44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657350" y="-1885950"/>
            <a:ext cx="12344400" cy="92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609600" y="-1066800"/>
            <a:ext cx="10287000" cy="88392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90800" y="49530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/>
              </a:rPr>
              <a:t>Dan Birman</a:t>
            </a:r>
          </a:p>
          <a:p>
            <a:pPr marL="0" indent="0" algn="r">
              <a:buNone/>
            </a:pPr>
            <a:r>
              <a:rPr lang="en-US" dirty="0" smtClean="0">
                <a:effectLst/>
              </a:rPr>
              <a:t>Gardner Lab</a:t>
            </a:r>
          </a:p>
          <a:p>
            <a:pPr marL="0" indent="0" algn="r">
              <a:buNone/>
            </a:pPr>
            <a:r>
              <a:rPr lang="en-US" dirty="0" smtClean="0"/>
              <a:t>MAD Lunch – 2016-08-23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6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8255" y="2819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Verbal report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19" y="3186694"/>
            <a:ext cx="278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Drive arbitrary motor plans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37854" y="4155462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Store in memory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57134" y="4542355"/>
            <a:ext cx="169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Learn new rules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61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8255" y="2819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Verbal report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19" y="3186694"/>
            <a:ext cx="278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Drive arbitrary motor plans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37854" y="4155462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Store in memory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57134" y="4542355"/>
            <a:ext cx="169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Learn new rules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12470" y="36574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Etc…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14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8255" y="2819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Verbal report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19" y="3186694"/>
            <a:ext cx="278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Drive arbitrary motor plans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37854" y="4155462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Store in memory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57134" y="4542355"/>
            <a:ext cx="169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Learn new rules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12470" y="36574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Etc…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972300" y="2450068"/>
            <a:ext cx="20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Discriminate stimuli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53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59784" y="3505200"/>
            <a:ext cx="22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dirty="0" smtClean="0"/>
              <a:t>ab</a:t>
            </a:r>
            <a:r>
              <a:rPr lang="en-US" dirty="0" smtClean="0"/>
              <a:t>ility to discriminate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905000" y="3761484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7383"/>
            <a:ext cx="1235101" cy="12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59784" y="3505200"/>
            <a:ext cx="22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dirty="0" smtClean="0"/>
              <a:t>ab</a:t>
            </a:r>
            <a:r>
              <a:rPr lang="en-US" dirty="0" smtClean="0"/>
              <a:t>ility to discriminate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905000" y="3761484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7383"/>
            <a:ext cx="1235101" cy="12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4142484"/>
            <a:ext cx="3276600" cy="16582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</a:t>
            </a:r>
            <a:r>
              <a:rPr lang="en-US" b="1" dirty="0" smtClean="0">
                <a:effectLst/>
              </a:rPr>
              <a:t>Awareness</a:t>
            </a:r>
            <a:endParaRPr lang="en-US" b="1" dirty="0"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905000" y="3761484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7383"/>
            <a:ext cx="1235101" cy="12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4142484"/>
            <a:ext cx="3276600" cy="16582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</a:t>
            </a:r>
            <a:r>
              <a:rPr lang="en-US" b="1" dirty="0" smtClean="0">
                <a:effectLst/>
              </a:rPr>
              <a:t>Attention</a:t>
            </a:r>
            <a:r>
              <a:rPr lang="en-US" dirty="0" smtClean="0">
                <a:effectLst/>
              </a:rPr>
              <a:t> and </a:t>
            </a:r>
            <a:r>
              <a:rPr lang="en-US" b="1" dirty="0" smtClean="0">
                <a:effectLst/>
              </a:rPr>
              <a:t>Awareness</a:t>
            </a:r>
            <a:endParaRPr lang="en-US" b="1" dirty="0"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905000" y="3761484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7383"/>
            <a:ext cx="1235101" cy="12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4142484"/>
            <a:ext cx="3276600" cy="16582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</a:t>
            </a:r>
            <a:r>
              <a:rPr lang="en-US" b="1" dirty="0" smtClean="0">
                <a:effectLst/>
              </a:rPr>
              <a:t>Attention</a:t>
            </a:r>
            <a:r>
              <a:rPr lang="en-US" dirty="0" smtClean="0">
                <a:effectLst/>
              </a:rPr>
              <a:t> and </a:t>
            </a:r>
            <a:r>
              <a:rPr lang="en-US" b="1" dirty="0" smtClean="0">
                <a:effectLst/>
              </a:rPr>
              <a:t>Awareness</a:t>
            </a:r>
            <a:endParaRPr lang="en-US" b="1" dirty="0"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905000" y="3761484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7383"/>
            <a:ext cx="1235101" cy="12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4142484"/>
            <a:ext cx="3276600" cy="16582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48450" y="3352354"/>
            <a:ext cx="1104900" cy="818259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7372350" y="2433888"/>
            <a:ext cx="1600200" cy="900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Priors</a:t>
            </a:r>
            <a:endParaRPr lang="en-US" b="1" dirty="0">
              <a:effectLst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362700" y="3260978"/>
            <a:ext cx="1009650" cy="747719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092970" y="1173263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Priors about perceptual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an\Downloads\IMG_44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657350" y="-1885950"/>
            <a:ext cx="12344400" cy="92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609600" y="-1066800"/>
            <a:ext cx="10287000" cy="88392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2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472410" y="2798569"/>
            <a:ext cx="933450" cy="1152525"/>
            <a:chOff x="5590157" y="895975"/>
            <a:chExt cx="933450" cy="1152525"/>
          </a:xfrm>
        </p:grpSpPr>
        <p:sp>
          <p:nvSpPr>
            <p:cNvPr id="5" name="Rectangle 4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70027" y="2798568"/>
            <a:ext cx="933450" cy="1152525"/>
            <a:chOff x="7446380" y="895975"/>
            <a:chExt cx="933450" cy="1152525"/>
          </a:xfrm>
        </p:grpSpPr>
        <p:sp>
          <p:nvSpPr>
            <p:cNvPr id="27" name="Rectangle 26"/>
            <p:cNvSpPr/>
            <p:nvPr/>
          </p:nvSpPr>
          <p:spPr>
            <a:xfrm>
              <a:off x="7446380" y="895975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70230" y="895975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75030" y="895975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46380" y="1286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70230" y="1286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075030" y="1286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46380" y="1667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70230" y="1667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075030" y="1667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46380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/>
          <p:cNvSpPr/>
          <p:nvPr/>
        </p:nvSpPr>
        <p:spPr>
          <a:xfrm>
            <a:off x="5029200" y="2542259"/>
            <a:ext cx="1828800" cy="164874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55569" y="3189094"/>
            <a:ext cx="184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Spatial Priors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092970" y="1173263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Priors about perceptual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57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472410" y="2798569"/>
            <a:ext cx="933450" cy="1152525"/>
            <a:chOff x="5590157" y="895975"/>
            <a:chExt cx="933450" cy="1152525"/>
          </a:xfrm>
        </p:grpSpPr>
        <p:sp>
          <p:nvSpPr>
            <p:cNvPr id="5" name="Rectangle 4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70027" y="2798568"/>
            <a:ext cx="933450" cy="1152525"/>
            <a:chOff x="7446380" y="895975"/>
            <a:chExt cx="933450" cy="1152525"/>
          </a:xfrm>
        </p:grpSpPr>
        <p:sp>
          <p:nvSpPr>
            <p:cNvPr id="27" name="Rectangle 26"/>
            <p:cNvSpPr/>
            <p:nvPr/>
          </p:nvSpPr>
          <p:spPr>
            <a:xfrm>
              <a:off x="7446380" y="895975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70230" y="895975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75030" y="895975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46380" y="1286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70230" y="1286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075030" y="1286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46380" y="1667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70230" y="1667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075030" y="1667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46380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/>
          <p:cNvSpPr/>
          <p:nvPr/>
        </p:nvSpPr>
        <p:spPr>
          <a:xfrm>
            <a:off x="5029200" y="2542259"/>
            <a:ext cx="3429000" cy="164874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752600" y="3991337"/>
            <a:ext cx="184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 Priors</a:t>
            </a:r>
            <a:endParaRPr lang="en-US" sz="2400" dirty="0"/>
          </a:p>
        </p:txBody>
      </p:sp>
      <p:pic>
        <p:nvPicPr>
          <p:cNvPr id="67" name="Picture 2" descr="C:\Users\Dan\proj\att_awe\talks\images\linmotion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267200"/>
            <a:ext cx="106680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Dan\proj\att_awe\talks\images\linmotion10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27" y="42672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755569" y="3189094"/>
            <a:ext cx="184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Spatial Priors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092970" y="1173263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Priors about perceptual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00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34174" y="3006491"/>
            <a:ext cx="3699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Top-down: based on earlier information</a:t>
            </a:r>
            <a:endParaRPr lang="en-US" sz="2400" dirty="0"/>
          </a:p>
        </p:txBody>
      </p:sp>
      <p:pic>
        <p:nvPicPr>
          <p:cNvPr id="37" name="Picture 36" descr="rV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989069"/>
            <a:ext cx="3016029" cy="227411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400800" y="3733800"/>
            <a:ext cx="1066800" cy="9906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2970" y="1173263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Priors about perceptual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8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34174" y="3006491"/>
            <a:ext cx="3699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Top-down: based on earlier information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1022132" y="444918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Bottom-up: driven by a stimulus</a:t>
            </a:r>
            <a:endParaRPr lang="en-US" sz="2400" dirty="0"/>
          </a:p>
        </p:txBody>
      </p:sp>
      <p:pic>
        <p:nvPicPr>
          <p:cNvPr id="37" name="Picture 36" descr="rV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989069"/>
            <a:ext cx="3016029" cy="227411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400800" y="3733800"/>
            <a:ext cx="1066800" cy="9906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2970" y="1173263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Priors about perceptual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99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Top-down feature based attention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</p:txBody>
      </p:sp>
    </p:spTree>
    <p:extLst>
      <p:ext uri="{BB962C8B-B14F-4D97-AF65-F5344CB8AC3E}">
        <p14:creationId xmlns:p14="http://schemas.microsoft.com/office/powerpoint/2010/main" val="1762747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Top-down feature based attention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not prevent bottom-up salience</a:t>
            </a:r>
          </a:p>
        </p:txBody>
      </p:sp>
    </p:spTree>
    <p:extLst>
      <p:ext uri="{BB962C8B-B14F-4D97-AF65-F5344CB8AC3E}">
        <p14:creationId xmlns:p14="http://schemas.microsoft.com/office/powerpoint/2010/main" val="1762747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Top-down feature based attention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not prevent bottom-up salience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Record one measure of conscious awareness: ability to discriminate stimulus strength</a:t>
            </a:r>
          </a:p>
        </p:txBody>
      </p:sp>
    </p:spTree>
    <p:extLst>
      <p:ext uri="{BB962C8B-B14F-4D97-AF65-F5344CB8AC3E}">
        <p14:creationId xmlns:p14="http://schemas.microsoft.com/office/powerpoint/2010/main" val="176657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Top-down feature based attention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not prevent bottom-up salience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Record one measure of conscious awareness: ability to discriminate stimulus strength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419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What is the functional role of information becoming “consciously accessible”?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754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092970" y="1390379"/>
            <a:ext cx="4958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not prevent bottom-up salience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Record one measure of conscious awareness: ability to discriminate stimulus strength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16705" y="3511867"/>
            <a:ext cx="3186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Visual Area V1: Contrast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542032" y="4673596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865882" y="4673596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170682" y="4673596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542032" y="5064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65882" y="5064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70682" y="5064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542032" y="5445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865882" y="5445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170682" y="5445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542032" y="4673596"/>
            <a:ext cx="933450" cy="115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398255" y="4673596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722105" y="4673596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26905" y="4673596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2398255" y="5064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2722105" y="5064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26905" y="5064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2398255" y="5445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2722105" y="5445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026905" y="5445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2398255" y="4673596"/>
            <a:ext cx="933450" cy="115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/>
          <p:cNvSpPr txBox="1"/>
          <p:nvPr/>
        </p:nvSpPr>
        <p:spPr>
          <a:xfrm>
            <a:off x="279935" y="6053772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High Contrast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2167773" y="6053772"/>
            <a:ext cx="141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 Contrast</a:t>
            </a:r>
            <a:endParaRPr lang="en-US" dirty="0"/>
          </a:p>
        </p:txBody>
      </p:sp>
      <p:pic>
        <p:nvPicPr>
          <p:cNvPr id="228" name="Picture 227" descr="rV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11" y="3742700"/>
            <a:ext cx="1843978" cy="139037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feature based attention</a:t>
            </a:r>
          </a:p>
        </p:txBody>
      </p:sp>
    </p:spTree>
    <p:extLst>
      <p:ext uri="{BB962C8B-B14F-4D97-AF65-F5344CB8AC3E}">
        <p14:creationId xmlns:p14="http://schemas.microsoft.com/office/powerpoint/2010/main" val="260512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Top-down feature based attention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not prevent bottom-up salience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Record one measure of conscious awareness: ability to discriminate stimulus strength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16705" y="3511867"/>
            <a:ext cx="3186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Visual Area V1: Contrast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542032" y="4673596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865882" y="4673596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170682" y="4673596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542032" y="5064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65882" y="5064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70682" y="5064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542032" y="5445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865882" y="5445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170682" y="5445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542032" y="4673596"/>
            <a:ext cx="933450" cy="115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398255" y="4673596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722105" y="4673596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26905" y="4673596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2398255" y="5064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2722105" y="5064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26905" y="5064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2398255" y="5445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2722105" y="5445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026905" y="5445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2398255" y="4673596"/>
            <a:ext cx="933450" cy="115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/>
          <p:cNvSpPr txBox="1"/>
          <p:nvPr/>
        </p:nvSpPr>
        <p:spPr>
          <a:xfrm>
            <a:off x="279935" y="6053772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High Contrast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2167773" y="6053772"/>
            <a:ext cx="141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 Contrast</a:t>
            </a:r>
            <a:endParaRPr lang="en-US" dirty="0"/>
          </a:p>
        </p:txBody>
      </p:sp>
      <p:pic>
        <p:nvPicPr>
          <p:cNvPr id="228" name="Picture 227" descr="rV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33800"/>
            <a:ext cx="1843978" cy="1390379"/>
          </a:xfrm>
          <a:prstGeom prst="rect">
            <a:avLst/>
          </a:prstGeom>
        </p:spPr>
      </p:pic>
      <p:pic>
        <p:nvPicPr>
          <p:cNvPr id="229" name="Picture 228" descr="rM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257800"/>
            <a:ext cx="1883208" cy="1259548"/>
          </a:xfrm>
          <a:prstGeom prst="rect">
            <a:avLst/>
          </a:prstGeom>
        </p:spPr>
      </p:pic>
      <p:pic>
        <p:nvPicPr>
          <p:cNvPr id="230" name="Picture 2" descr="C:\Users\Dan\proj\att_awe\talks\images\linmotion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95800"/>
            <a:ext cx="142875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3" descr="C:\Users\Dan\proj\att_awe\talks\images\linmotion100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4958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TextBox 231"/>
          <p:cNvSpPr txBox="1"/>
          <p:nvPr/>
        </p:nvSpPr>
        <p:spPr>
          <a:xfrm>
            <a:off x="5609371" y="6033705"/>
            <a:ext cx="152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0% Coherence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7342084" y="6019800"/>
            <a:ext cx="17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 Coherence</a:t>
            </a:r>
            <a:endParaRPr lang="en-US" dirty="0"/>
          </a:p>
        </p:txBody>
      </p:sp>
      <p:sp>
        <p:nvSpPr>
          <p:cNvPr id="234" name="TextBox 233"/>
          <p:cNvSpPr txBox="1"/>
          <p:nvPr/>
        </p:nvSpPr>
        <p:spPr>
          <a:xfrm>
            <a:off x="5715000" y="3505200"/>
            <a:ext cx="327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Visual Area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hMT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Motion</a:t>
            </a:r>
          </a:p>
        </p:txBody>
      </p:sp>
    </p:spTree>
    <p:extLst>
      <p:ext uri="{BB962C8B-B14F-4D97-AF65-F5344CB8AC3E}">
        <p14:creationId xmlns:p14="http://schemas.microsoft.com/office/powerpoint/2010/main" val="1639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C:\Users\Dan\Downloads\IMG_44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7625" y="3562350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9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26060" y="2241021"/>
            <a:ext cx="1676400" cy="1154668"/>
            <a:chOff x="1614055" y="4729746"/>
            <a:chExt cx="1676400" cy="1154668"/>
          </a:xfrm>
        </p:grpSpPr>
        <p:grpSp>
          <p:nvGrpSpPr>
            <p:cNvPr id="52" name="Group 51"/>
            <p:cNvGrpSpPr/>
            <p:nvPr/>
          </p:nvGrpSpPr>
          <p:grpSpPr>
            <a:xfrm>
              <a:off x="1614055" y="4729746"/>
              <a:ext cx="1676400" cy="1154668"/>
              <a:chOff x="1524000" y="3048000"/>
              <a:chExt cx="1676400" cy="1154668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/>
            <p:cNvSpPr/>
            <p:nvPr/>
          </p:nvSpPr>
          <p:spPr>
            <a:xfrm>
              <a:off x="1773657" y="48382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903730" y="5078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992414" y="49525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778640" y="53070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047234" y="534314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844698" y="5459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062410" y="56499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79382" y="4884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09455" y="5125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049969" y="48763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037510" y="53832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003771" y="5088186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850423" y="5506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91935" y="5646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906166" y="48763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014086" y="521200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124923" y="49906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874919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59460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875193" y="566438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113710" y="557076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762867" y="49906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757708" y="517390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054261" y="51165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876966" y="533523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055457" y="550748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773233" y="558858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888380" y="56850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Manipulating attention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94803" y="3009901"/>
            <a:ext cx="1676400" cy="1154668"/>
            <a:chOff x="2590800" y="3853934"/>
            <a:chExt cx="1676400" cy="1154668"/>
          </a:xfrm>
        </p:grpSpPr>
        <p:grpSp>
          <p:nvGrpSpPr>
            <p:cNvPr id="15" name="Group 14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5343" y="1765991"/>
            <a:ext cx="389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Blocked cue: Attend to contrast/motion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99803" y="3009901"/>
            <a:ext cx="170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 ms stimulus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2734" y="5740059"/>
            <a:ext cx="422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 side with stronger motion/contrast</a:t>
            </a:r>
            <a:endParaRPr lang="en-US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4659585" y="3800160"/>
            <a:ext cx="1676400" cy="1154668"/>
            <a:chOff x="1614055" y="4729746"/>
            <a:chExt cx="1676400" cy="1154668"/>
          </a:xfrm>
        </p:grpSpPr>
        <p:grpSp>
          <p:nvGrpSpPr>
            <p:cNvPr id="169" name="Group 168"/>
            <p:cNvGrpSpPr/>
            <p:nvPr/>
          </p:nvGrpSpPr>
          <p:grpSpPr>
            <a:xfrm>
              <a:off x="1614055" y="4729746"/>
              <a:ext cx="1676400" cy="1154668"/>
              <a:chOff x="1524000" y="3048000"/>
              <a:chExt cx="1676400" cy="1154668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Oval 169"/>
            <p:cNvSpPr/>
            <p:nvPr/>
          </p:nvSpPr>
          <p:spPr>
            <a:xfrm>
              <a:off x="1773657" y="48382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1903730" y="5078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992414" y="49525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1778640" y="53070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2047234" y="534314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844698" y="5459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2062410" y="56499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2779382" y="4884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909455" y="5125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3049969" y="48763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3037510" y="53832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3003771" y="5088186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850423" y="5506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2991935" y="5646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2906166" y="48763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3014086" y="521200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3124923" y="49906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2874919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3159460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875193" y="566438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3113710" y="557076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1762867" y="49906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1757708" y="517390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54261" y="51165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1876966" y="533523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2055457" y="550748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1773233" y="558858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1888380" y="56850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658509" y="4492561"/>
            <a:ext cx="1676400" cy="1154668"/>
            <a:chOff x="1614055" y="4729746"/>
            <a:chExt cx="1676400" cy="1154668"/>
          </a:xfrm>
        </p:grpSpPr>
        <p:grpSp>
          <p:nvGrpSpPr>
            <p:cNvPr id="103" name="Group 102"/>
            <p:cNvGrpSpPr/>
            <p:nvPr/>
          </p:nvGrpSpPr>
          <p:grpSpPr>
            <a:xfrm>
              <a:off x="1614055" y="4729746"/>
              <a:ext cx="1676400" cy="1154668"/>
              <a:chOff x="1524000" y="3048000"/>
              <a:chExt cx="1676400" cy="1154668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/>
            <p:cNvSpPr/>
            <p:nvPr/>
          </p:nvSpPr>
          <p:spPr>
            <a:xfrm>
              <a:off x="1773657" y="48382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903730" y="5078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992414" y="49525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1778640" y="53070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2047234" y="534314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844698" y="5459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62410" y="56499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2779382" y="4884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2909455" y="5125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3049969" y="48763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037510" y="53832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003771" y="5088186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850423" y="5506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991935" y="5646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906166" y="48763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014086" y="521200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124923" y="49906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874919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159460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875193" y="566438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113710" y="557076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62867" y="49906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757708" y="517390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054261" y="51165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876966" y="533523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055457" y="550748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73233" y="558858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888380" y="56850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950749" y="4778537"/>
            <a:ext cx="1145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Response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Left/Right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428438" y="3874987"/>
            <a:ext cx="19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500-1000 ms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69322" y="2382669"/>
            <a:ext cx="1676400" cy="1154668"/>
            <a:chOff x="1614055" y="4729746"/>
            <a:chExt cx="1676400" cy="1154668"/>
          </a:xfrm>
        </p:grpSpPr>
        <p:grpSp>
          <p:nvGrpSpPr>
            <p:cNvPr id="52" name="Group 51"/>
            <p:cNvGrpSpPr/>
            <p:nvPr/>
          </p:nvGrpSpPr>
          <p:grpSpPr>
            <a:xfrm>
              <a:off x="1614055" y="4729746"/>
              <a:ext cx="1676400" cy="1154668"/>
              <a:chOff x="1524000" y="3048000"/>
              <a:chExt cx="1676400" cy="1154668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/>
            <p:cNvSpPr/>
            <p:nvPr/>
          </p:nvSpPr>
          <p:spPr>
            <a:xfrm>
              <a:off x="1773657" y="48382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903730" y="5078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992414" y="49525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778640" y="53070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047234" y="534314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844698" y="5459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062410" y="56499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79382" y="4884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09455" y="5125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049969" y="48763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037510" y="53832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003771" y="5088186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850423" y="5506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91935" y="5646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906166" y="48763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014086" y="521200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124923" y="49906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874919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59460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875193" y="566438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113710" y="557076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762867" y="49906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757708" y="517390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054261" y="51165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876966" y="533523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055457" y="550748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773233" y="558858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888380" y="56850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Perception of </a:t>
            </a:r>
            <a:r>
              <a:rPr lang="en-US" i="1" dirty="0" smtClean="0"/>
              <a:t>unattended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15% of trials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38065" y="3151549"/>
            <a:ext cx="1676400" cy="1154668"/>
            <a:chOff x="2590800" y="3853934"/>
            <a:chExt cx="1676400" cy="1154668"/>
          </a:xfrm>
        </p:grpSpPr>
        <p:grpSp>
          <p:nvGrpSpPr>
            <p:cNvPr id="15" name="Group 14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8605" y="1907639"/>
            <a:ext cx="389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Blocked cue: Attend to contrast/motion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3065" y="3151549"/>
            <a:ext cx="170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 ms stimulus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9934" y="5867400"/>
            <a:ext cx="3486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Ignore prepared response</a:t>
            </a:r>
          </a:p>
          <a:p>
            <a:pPr algn="ctr"/>
            <a:r>
              <a:rPr lang="en-US" dirty="0" smtClean="0"/>
              <a:t>Respond about unattended feature</a:t>
            </a:r>
            <a:endParaRPr lang="en-US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4625401" y="3859172"/>
            <a:ext cx="1676400" cy="1154668"/>
            <a:chOff x="1614055" y="4729746"/>
            <a:chExt cx="1676400" cy="1154668"/>
          </a:xfrm>
        </p:grpSpPr>
        <p:grpSp>
          <p:nvGrpSpPr>
            <p:cNvPr id="136" name="Group 135"/>
            <p:cNvGrpSpPr/>
            <p:nvPr/>
          </p:nvGrpSpPr>
          <p:grpSpPr>
            <a:xfrm>
              <a:off x="1614055" y="4729746"/>
              <a:ext cx="1676400" cy="1154668"/>
              <a:chOff x="1524000" y="3048000"/>
              <a:chExt cx="1676400" cy="1154668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6" name="Straight Connector 165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Oval 136"/>
            <p:cNvSpPr/>
            <p:nvPr/>
          </p:nvSpPr>
          <p:spPr>
            <a:xfrm>
              <a:off x="1773657" y="48382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903730" y="5078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1992414" y="49525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1778640" y="53070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047234" y="534314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1844698" y="5459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2062410" y="56499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779382" y="4884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909455" y="5125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3049969" y="48763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3037510" y="53832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3003771" y="5088186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2850423" y="5506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2991935" y="5646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2906166" y="48763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3014086" y="521200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3124923" y="49906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2874919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3159460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75193" y="566438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3113710" y="557076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1762867" y="49906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1757708" y="517390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2054261" y="51165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876966" y="533523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055457" y="550748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1773233" y="558858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1888380" y="56850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11317" y="4566642"/>
            <a:ext cx="1676400" cy="1154668"/>
            <a:chOff x="5194858" y="4515357"/>
            <a:chExt cx="1676400" cy="1154668"/>
          </a:xfrm>
        </p:grpSpPr>
        <p:grpSp>
          <p:nvGrpSpPr>
            <p:cNvPr id="102" name="Group 101"/>
            <p:cNvGrpSpPr/>
            <p:nvPr/>
          </p:nvGrpSpPr>
          <p:grpSpPr>
            <a:xfrm>
              <a:off x="5194858" y="4515357"/>
              <a:ext cx="1676400" cy="1154668"/>
              <a:chOff x="1614055" y="4729746"/>
              <a:chExt cx="1676400" cy="1154668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614055" y="4729746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773657" y="4838212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903730" y="5078480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992414" y="4952512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778640" y="5307080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047234" y="5343143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844698" y="5459480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062410" y="5649980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2779382" y="4884965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909455" y="5125233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049969" y="4876312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037510" y="5383280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03771" y="5088186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850423" y="5506233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991935" y="5646965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906166" y="4876312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014086" y="5212005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124923" y="4990612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874919" y="5400274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159460" y="5400274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875193" y="5664388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3113710" y="5570765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762867" y="4990612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757708" y="5173905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054261" y="5116580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76966" y="5335231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55457" y="5507485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1773233" y="5588581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888380" y="5685065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743190" y="4890147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C/M</a:t>
              </a:r>
              <a:endParaRPr lang="en-US" dirty="0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6459145" y="3919383"/>
            <a:ext cx="19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500-1000 ms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39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5"/>
          <p:cNvGrpSpPr/>
          <p:nvPr/>
        </p:nvGrpSpPr>
        <p:grpSpPr>
          <a:xfrm rot="10800000">
            <a:off x="6172200" y="1094434"/>
            <a:ext cx="1676400" cy="1154668"/>
            <a:chOff x="2590800" y="3853934"/>
            <a:chExt cx="1676400" cy="1154668"/>
          </a:xfrm>
        </p:grpSpPr>
        <p:grpSp>
          <p:nvGrpSpPr>
            <p:cNvPr id="17" name="Group 16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579439" y="1094434"/>
            <a:ext cx="1676400" cy="1154668"/>
            <a:chOff x="2590800" y="3853934"/>
            <a:chExt cx="1676400" cy="1154668"/>
          </a:xfrm>
        </p:grpSpPr>
        <p:grpSp>
          <p:nvGrpSpPr>
            <p:cNvPr id="116" name="Group 115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Oval 116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8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3048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2935" y="23622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68580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616" y="653534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Effect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9200" y="118675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70616" y="1154484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Coherence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3048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191000"/>
            <a:ext cx="40767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68580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616" y="653534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Effect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18675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70616" y="1154484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Coherence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3048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191000"/>
            <a:ext cx="40767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68580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616" y="653534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Effect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18675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70616" y="1154484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Coherence Effect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31941" y="2987003"/>
            <a:ext cx="18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Splitting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3048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68580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616" y="653534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Effect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18675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70616" y="1154484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Coherence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3048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68580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616" y="653534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Effect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18675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70616" y="1154484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Coherence Effect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24400" y="4876800"/>
            <a:ext cx="360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slope = worse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2362200"/>
            <a:ext cx="40767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28600"/>
            <a:ext cx="4076700" cy="6019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2362200"/>
            <a:ext cx="40767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28600"/>
            <a:ext cx="4076700" cy="6019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24200" y="1143000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“Leak” of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2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4191000"/>
            <a:ext cx="40767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7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39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5"/>
          <p:cNvGrpSpPr/>
          <p:nvPr/>
        </p:nvGrpSpPr>
        <p:grpSpPr>
          <a:xfrm rot="10800000">
            <a:off x="6172200" y="1094434"/>
            <a:ext cx="1676400" cy="1154668"/>
            <a:chOff x="2590800" y="3853934"/>
            <a:chExt cx="1676400" cy="1154668"/>
          </a:xfrm>
        </p:grpSpPr>
        <p:grpSp>
          <p:nvGrpSpPr>
            <p:cNvPr id="17" name="Group 16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579439" y="1094434"/>
            <a:ext cx="1676400" cy="1154668"/>
            <a:chOff x="2590800" y="3853934"/>
            <a:chExt cx="1676400" cy="1154668"/>
          </a:xfrm>
        </p:grpSpPr>
        <p:grpSp>
          <p:nvGrpSpPr>
            <p:cNvPr id="116" name="Group 115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Oval 116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638800" y="3505200"/>
            <a:ext cx="0" cy="19050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648200" y="4953000"/>
            <a:ext cx="0" cy="4572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16672" y="4226867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d‘=1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39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5638800" y="3505200"/>
            <a:ext cx="0" cy="19050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648200" y="4953000"/>
            <a:ext cx="0" cy="4572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16672" y="4226867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d‘=1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3400"/>
            <a:ext cx="3090863" cy="22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431631" y="533400"/>
            <a:ext cx="207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57800" y="156358"/>
            <a:ext cx="61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d’=1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 rot="10800000">
            <a:off x="2362200" y="947976"/>
            <a:ext cx="1676400" cy="1154668"/>
            <a:chOff x="2590800" y="3853934"/>
            <a:chExt cx="1676400" cy="1154668"/>
          </a:xfrm>
        </p:grpSpPr>
        <p:grpSp>
          <p:nvGrpSpPr>
            <p:cNvPr id="77" name="Group 76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00600" y="2590800"/>
            <a:ext cx="1470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Response Amplitude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6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39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5638800" y="3505200"/>
            <a:ext cx="0" cy="19050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648200" y="4953000"/>
            <a:ext cx="0" cy="4572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16672" y="4226867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d‘=1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3400"/>
            <a:ext cx="3090863" cy="22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431631" y="533400"/>
            <a:ext cx="207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57800" y="156358"/>
            <a:ext cx="61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d’=1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 rot="10800000">
            <a:off x="2362200" y="947976"/>
            <a:ext cx="1676400" cy="1154668"/>
            <a:chOff x="2590800" y="3853934"/>
            <a:chExt cx="1676400" cy="1154668"/>
          </a:xfrm>
        </p:grpSpPr>
        <p:grpSp>
          <p:nvGrpSpPr>
            <p:cNvPr id="77" name="Group 76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57653" y="4773167"/>
            <a:ext cx="2636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Threshold or</a:t>
            </a:r>
          </a:p>
          <a:p>
            <a:pPr algn="ctr"/>
            <a:r>
              <a:rPr lang="en-US" dirty="0" smtClean="0"/>
              <a:t>Just Noticeable Difference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31631" y="5181600"/>
            <a:ext cx="443967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800600" y="2590800"/>
            <a:ext cx="1470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Response Amplitude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82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657225"/>
            <a:ext cx="725805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1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Representations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7292"/>
            <a:ext cx="3090863" cy="22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78086" y="236220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6914"/>
            <a:ext cx="3335111" cy="254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7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Representations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7292"/>
            <a:ext cx="3090863" cy="22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78086" y="236220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259283" y="3924204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95800"/>
            <a:ext cx="3041327" cy="247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6914"/>
            <a:ext cx="3335111" cy="254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6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Representations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7292"/>
            <a:ext cx="3090863" cy="22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78086" y="236220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259283" y="365760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06160"/>
            <a:ext cx="3041327" cy="247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9605" y="5257800"/>
            <a:ext cx="2241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 a constant change</a:t>
            </a:r>
          </a:p>
          <a:p>
            <a:pPr algn="ctr"/>
            <a:r>
              <a:rPr lang="en-US" dirty="0" smtClean="0"/>
              <a:t>in neural 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61588" y="5740547"/>
            <a:ext cx="290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Need increasingly large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timulus strength differences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6914"/>
            <a:ext cx="3335111" cy="254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8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g_time_V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14400"/>
            <a:ext cx="7112000" cy="5321300"/>
          </a:xfrm>
          <a:prstGeom prst="rect">
            <a:avLst/>
          </a:prstGeom>
        </p:spPr>
      </p:pic>
      <p:pic>
        <p:nvPicPr>
          <p:cNvPr id="7" name="Picture 6" descr="avg_cc_V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0" y="762000"/>
            <a:ext cx="711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onscious awareness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g_cc_M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838200"/>
            <a:ext cx="7112000" cy="5321300"/>
          </a:xfrm>
          <a:prstGeom prst="rect">
            <a:avLst/>
          </a:prstGeom>
        </p:spPr>
      </p:pic>
      <p:pic>
        <p:nvPicPr>
          <p:cNvPr id="5" name="Picture 4" descr="avg_time_M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90600"/>
            <a:ext cx="711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vg_fmrirespon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65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g_behavvsfmr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67666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96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8255" y="2819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Verbal report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83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8255" y="2819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Verbal report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19" y="3186694"/>
            <a:ext cx="278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Drive arbitrary motor plans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83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8255" y="2819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Verbal report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19" y="3186694"/>
            <a:ext cx="278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Drive arbitrary motor plans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37854" y="4155462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Store in memory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83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13454</TotalTime>
  <Words>581</Words>
  <Application>Microsoft Office PowerPoint</Application>
  <PresentationFormat>On-screen Show (4:3)</PresentationFormat>
  <Paragraphs>167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Attention</vt:lpstr>
      <vt:lpstr>Attention</vt:lpstr>
      <vt:lpstr>Attention</vt:lpstr>
      <vt:lpstr>Attention</vt:lpstr>
      <vt:lpstr>Attention</vt:lpstr>
      <vt:lpstr>Top-down feature based attention</vt:lpstr>
      <vt:lpstr>Top-down feature based attention</vt:lpstr>
      <vt:lpstr>Top-down feature based attention</vt:lpstr>
      <vt:lpstr>Top-down feature based attention</vt:lpstr>
      <vt:lpstr>Top-down feature based attention</vt:lpstr>
      <vt:lpstr>Top-down feature based attention</vt:lpstr>
      <vt:lpstr>Manipulating attention</vt:lpstr>
      <vt:lpstr>Perception of unattended feature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Neural Representations</vt:lpstr>
      <vt:lpstr>Neural Representations</vt:lpstr>
      <vt:lpstr>Neural Representations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</dc:creator>
  <cp:lastModifiedBy>DB</cp:lastModifiedBy>
  <cp:revision>37</cp:revision>
  <dcterms:created xsi:type="dcterms:W3CDTF">2016-08-11T19:01:13Z</dcterms:created>
  <dcterms:modified xsi:type="dcterms:W3CDTF">2016-09-19T07:04:22Z</dcterms:modified>
</cp:coreProperties>
</file>