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8404800" cy="32918400"/>
  <p:notesSz cx="6858000" cy="9144000"/>
  <p:defaultText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5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5" autoAdjust="0"/>
    <p:restoredTop sz="94660"/>
  </p:normalViewPr>
  <p:slideViewPr>
    <p:cSldViewPr>
      <p:cViewPr>
        <p:scale>
          <a:sx n="15" d="100"/>
          <a:sy n="15" d="100"/>
        </p:scale>
        <p:origin x="-1092" y="-12"/>
      </p:cViewPr>
      <p:guideLst>
        <p:guide orient="horz" pos="1036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656816-2B07-4D51-9495-84746ACF50B5}"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67491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56816-2B07-4D51-9495-84746ACF50B5}"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252327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3480" y="1318265"/>
            <a:ext cx="864108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20240" y="1318265"/>
            <a:ext cx="2528316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56816-2B07-4D51-9495-84746ACF50B5}"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3509348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656816-2B07-4D51-9495-84746ACF50B5}"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3815541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smtClean="0"/>
              <a:t>Click to edit Master title style</a:t>
            </a:r>
            <a:endParaRPr lang="en-US"/>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656816-2B07-4D51-9495-84746ACF50B5}" type="datetimeFigureOut">
              <a:rPr lang="en-US" smtClean="0"/>
              <a:t>7/25/2015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293395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02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9522440" y="7680963"/>
            <a:ext cx="16962120" cy="2172462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656816-2B07-4D51-9495-84746ACF50B5}" type="datetimeFigureOut">
              <a:rPr lang="en-US" smtClean="0"/>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196038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smtClean="0"/>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656816-2B07-4D51-9495-84746ACF50B5}" type="datetimeFigureOut">
              <a:rPr lang="en-US" smtClean="0"/>
              <a:t>7/25/2015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43469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656816-2B07-4D51-9495-84746ACF50B5}" type="datetimeFigureOut">
              <a:rPr lang="en-US" smtClean="0"/>
              <a:t>7/25/2015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138788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56816-2B07-4D51-9495-84746ACF50B5}" type="datetimeFigureOut">
              <a:rPr lang="en-US" smtClean="0"/>
              <a:t>7/25/2015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37689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smtClean="0"/>
              <a:t>Click to edit Master title style</a:t>
            </a:r>
            <a:endParaRPr lang="en-US"/>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56816-2B07-4D51-9495-84746ACF50B5}" type="datetimeFigureOut">
              <a:rPr lang="en-US" smtClean="0"/>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987624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smtClean="0"/>
              <a:t>Click to edit Master title style</a:t>
            </a:r>
            <a:endParaRPr lang="en-US"/>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656816-2B07-4D51-9495-84746ACF50B5}" type="datetimeFigureOut">
              <a:rPr lang="en-US" smtClean="0"/>
              <a:t>7/25/2015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18FFF-9417-4615-A746-716DAFC8B71B}" type="slidenum">
              <a:rPr lang="en-US" smtClean="0"/>
              <a:t>‹#›</a:t>
            </a:fld>
            <a:endParaRPr lang="en-US"/>
          </a:p>
        </p:txBody>
      </p:sp>
    </p:spTree>
    <p:extLst>
      <p:ext uri="{BB962C8B-B14F-4D97-AF65-F5344CB8AC3E}">
        <p14:creationId xmlns:p14="http://schemas.microsoft.com/office/powerpoint/2010/main" val="306254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32656816-2B07-4D51-9495-84746ACF50B5}" type="datetimeFigureOut">
              <a:rPr lang="en-US" smtClean="0"/>
              <a:t>7/25/2015</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FE018FFF-9417-4615-A746-716DAFC8B71B}" type="slidenum">
              <a:rPr lang="en-US" smtClean="0"/>
              <a:t>‹#›</a:t>
            </a:fld>
            <a:endParaRPr lang="en-US"/>
          </a:p>
        </p:txBody>
      </p:sp>
    </p:spTree>
    <p:extLst>
      <p:ext uri="{BB962C8B-B14F-4D97-AF65-F5344CB8AC3E}">
        <p14:creationId xmlns:p14="http://schemas.microsoft.com/office/powerpoint/2010/main" val="30589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572"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4075572" rtl="0" eaLnBrk="1" latinLnBrk="0" hangingPunct="1">
        <a:spcBef>
          <a:spcPct val="20000"/>
        </a:spcBef>
        <a:buFont typeface="Arial" pitchFamily="34" charset="0"/>
        <a:buChar char="•"/>
        <a:defRPr sz="14300" kern="1200">
          <a:solidFill>
            <a:schemeClr val="tx1"/>
          </a:solidFill>
          <a:latin typeface="+mn-lt"/>
          <a:ea typeface="+mn-ea"/>
          <a:cs typeface="+mn-cs"/>
        </a:defRPr>
      </a:lvl1pPr>
      <a:lvl2pPr marL="3311402" indent="-1273616" algn="l" defTabSz="4075572" rtl="0" eaLnBrk="1" latinLnBrk="0" hangingPunct="1">
        <a:spcBef>
          <a:spcPct val="20000"/>
        </a:spcBef>
        <a:buFont typeface="Arial" pitchFamily="34" charset="0"/>
        <a:buChar char="–"/>
        <a:defRPr sz="12500" kern="1200">
          <a:solidFill>
            <a:schemeClr val="tx1"/>
          </a:solidFill>
          <a:latin typeface="+mn-lt"/>
          <a:ea typeface="+mn-ea"/>
          <a:cs typeface="+mn-cs"/>
        </a:defRPr>
      </a:lvl2pPr>
      <a:lvl3pPr marL="5094465" indent="-1018893" algn="l" defTabSz="4075572" rtl="0" eaLnBrk="1" latinLnBrk="0" hangingPunct="1">
        <a:spcBef>
          <a:spcPct val="20000"/>
        </a:spcBef>
        <a:buFont typeface="Arial" pitchFamily="34" charset="0"/>
        <a:buChar char="•"/>
        <a:defRPr sz="10700" kern="1200">
          <a:solidFill>
            <a:schemeClr val="tx1"/>
          </a:solidFill>
          <a:latin typeface="+mn-lt"/>
          <a:ea typeface="+mn-ea"/>
          <a:cs typeface="+mn-cs"/>
        </a:defRPr>
      </a:lvl3pPr>
      <a:lvl4pPr marL="7132251"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4pPr>
      <a:lvl5pPr marL="9170038"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5pPr>
      <a:lvl6pPr marL="11207824"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6pPr>
      <a:lvl7pPr marL="13245610"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7pPr>
      <a:lvl8pPr marL="15283396"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8pPr>
      <a:lvl9pPr marL="17321182" indent="-1018893" algn="l" defTabSz="4075572" rtl="0" eaLnBrk="1" latinLnBrk="0" hangingPunct="1">
        <a:spcBef>
          <a:spcPct val="20000"/>
        </a:spcBef>
        <a:buFont typeface="Arial" pitchFamily="34" charset="0"/>
        <a:buChar char="•"/>
        <a:defRPr sz="8900" kern="1200">
          <a:solidFill>
            <a:schemeClr val="tx1"/>
          </a:solidFill>
          <a:latin typeface="+mn-lt"/>
          <a:ea typeface="+mn-ea"/>
          <a:cs typeface="+mn-cs"/>
        </a:defRPr>
      </a:lvl9pPr>
    </p:bodyStyle>
    <p:otherStyle>
      <a:defPPr>
        <a:defRPr lang="en-US"/>
      </a:defPPr>
      <a:lvl1pPr marL="0" algn="l" defTabSz="4075572" rtl="0" eaLnBrk="1" latinLnBrk="0" hangingPunct="1">
        <a:defRPr sz="8000" kern="1200">
          <a:solidFill>
            <a:schemeClr val="tx1"/>
          </a:solidFill>
          <a:latin typeface="+mn-lt"/>
          <a:ea typeface="+mn-ea"/>
          <a:cs typeface="+mn-cs"/>
        </a:defRPr>
      </a:lvl1pPr>
      <a:lvl2pPr marL="2037786" algn="l" defTabSz="4075572" rtl="0" eaLnBrk="1" latinLnBrk="0" hangingPunct="1">
        <a:defRPr sz="8000" kern="1200">
          <a:solidFill>
            <a:schemeClr val="tx1"/>
          </a:solidFill>
          <a:latin typeface="+mn-lt"/>
          <a:ea typeface="+mn-ea"/>
          <a:cs typeface="+mn-cs"/>
        </a:defRPr>
      </a:lvl2pPr>
      <a:lvl3pPr marL="4075572" algn="l" defTabSz="4075572" rtl="0" eaLnBrk="1" latinLnBrk="0" hangingPunct="1">
        <a:defRPr sz="8000" kern="1200">
          <a:solidFill>
            <a:schemeClr val="tx1"/>
          </a:solidFill>
          <a:latin typeface="+mn-lt"/>
          <a:ea typeface="+mn-ea"/>
          <a:cs typeface="+mn-cs"/>
        </a:defRPr>
      </a:lvl3pPr>
      <a:lvl4pPr marL="6113358" algn="l" defTabSz="4075572" rtl="0" eaLnBrk="1" latinLnBrk="0" hangingPunct="1">
        <a:defRPr sz="8000" kern="1200">
          <a:solidFill>
            <a:schemeClr val="tx1"/>
          </a:solidFill>
          <a:latin typeface="+mn-lt"/>
          <a:ea typeface="+mn-ea"/>
          <a:cs typeface="+mn-cs"/>
        </a:defRPr>
      </a:lvl4pPr>
      <a:lvl5pPr marL="8151144" algn="l" defTabSz="4075572" rtl="0" eaLnBrk="1" latinLnBrk="0" hangingPunct="1">
        <a:defRPr sz="8000" kern="1200">
          <a:solidFill>
            <a:schemeClr val="tx1"/>
          </a:solidFill>
          <a:latin typeface="+mn-lt"/>
          <a:ea typeface="+mn-ea"/>
          <a:cs typeface="+mn-cs"/>
        </a:defRPr>
      </a:lvl5pPr>
      <a:lvl6pPr marL="10188931" algn="l" defTabSz="4075572" rtl="0" eaLnBrk="1" latinLnBrk="0" hangingPunct="1">
        <a:defRPr sz="8000" kern="1200">
          <a:solidFill>
            <a:schemeClr val="tx1"/>
          </a:solidFill>
          <a:latin typeface="+mn-lt"/>
          <a:ea typeface="+mn-ea"/>
          <a:cs typeface="+mn-cs"/>
        </a:defRPr>
      </a:lvl6pPr>
      <a:lvl7pPr marL="12226717" algn="l" defTabSz="4075572" rtl="0" eaLnBrk="1" latinLnBrk="0" hangingPunct="1">
        <a:defRPr sz="8000" kern="1200">
          <a:solidFill>
            <a:schemeClr val="tx1"/>
          </a:solidFill>
          <a:latin typeface="+mn-lt"/>
          <a:ea typeface="+mn-ea"/>
          <a:cs typeface="+mn-cs"/>
        </a:defRPr>
      </a:lvl7pPr>
      <a:lvl8pPr marL="14264503" algn="l" defTabSz="4075572" rtl="0" eaLnBrk="1" latinLnBrk="0" hangingPunct="1">
        <a:defRPr sz="8000" kern="1200">
          <a:solidFill>
            <a:schemeClr val="tx1"/>
          </a:solidFill>
          <a:latin typeface="+mn-lt"/>
          <a:ea typeface="+mn-ea"/>
          <a:cs typeface="+mn-cs"/>
        </a:defRPr>
      </a:lvl8pPr>
      <a:lvl9pPr marL="16302289" algn="l" defTabSz="4075572"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ttp://gru.stanford.edu/lib/exe/fetch.php/shared/efficientselection.png?w=725&amp;h=195&amp;cache=cach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5400" y="7447548"/>
            <a:ext cx="32847262" cy="8814948"/>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a:xfrm>
            <a:off x="35700569" y="7262278"/>
            <a:ext cx="13448431" cy="85873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228600" y="228600"/>
            <a:ext cx="37947600" cy="32461200"/>
          </a:xfrm>
          <a:prstGeom prst="roundRect">
            <a:avLst>
              <a:gd name="adj" fmla="val 4488"/>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Gill Sans MT" pitchFamily="34" charset="0"/>
              <a:cs typeface="Microsoft Sans Serif" pitchFamily="34" charset="0"/>
            </a:endParaRPr>
          </a:p>
        </p:txBody>
      </p:sp>
      <p:sp>
        <p:nvSpPr>
          <p:cNvPr id="5" name="Rectangle 4"/>
          <p:cNvSpPr/>
          <p:nvPr/>
        </p:nvSpPr>
        <p:spPr>
          <a:xfrm>
            <a:off x="1524000" y="952500"/>
            <a:ext cx="35356800" cy="3524250"/>
          </a:xfrm>
          <a:prstGeom prst="rect">
            <a:avLst/>
          </a:prstGeom>
          <a:solidFill>
            <a:srgbClr val="8C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ill Sans MT" pitchFamily="34" charset="0"/>
                <a:cs typeface="Microsoft Sans Serif" pitchFamily="34" charset="0"/>
              </a:rPr>
              <a:t>Neural Substrates of Attention and Awareness</a:t>
            </a:r>
          </a:p>
          <a:p>
            <a:pPr algn="ctr"/>
            <a:r>
              <a:rPr lang="en-US" sz="4800" dirty="0" smtClean="0">
                <a:latin typeface="Gill Sans MT" pitchFamily="34" charset="0"/>
                <a:cs typeface="Microsoft Sans Serif" pitchFamily="34" charset="0"/>
              </a:rPr>
              <a:t>Asymmetrical </a:t>
            </a:r>
            <a:r>
              <a:rPr lang="en-US" sz="4800" dirty="0" smtClean="0">
                <a:latin typeface="Gill Sans MT" pitchFamily="34" charset="0"/>
                <a:cs typeface="Microsoft Sans Serif" pitchFamily="34" charset="0"/>
              </a:rPr>
              <a:t>Behavioral Effects </a:t>
            </a:r>
            <a:r>
              <a:rPr lang="en-US" sz="4800" dirty="0" smtClean="0">
                <a:latin typeface="Gill Sans MT" pitchFamily="34" charset="0"/>
                <a:cs typeface="Microsoft Sans Serif" pitchFamily="34" charset="0"/>
              </a:rPr>
              <a:t>of Feature-Based </a:t>
            </a:r>
            <a:r>
              <a:rPr lang="en-US" sz="4800" dirty="0" smtClean="0">
                <a:latin typeface="Gill Sans MT" pitchFamily="34" charset="0"/>
                <a:cs typeface="Microsoft Sans Serif" pitchFamily="34" charset="0"/>
              </a:rPr>
              <a:t>Attention</a:t>
            </a:r>
          </a:p>
          <a:p>
            <a:pPr algn="ctr"/>
            <a:r>
              <a:rPr lang="en-US" sz="4800" dirty="0" smtClean="0">
                <a:latin typeface="Gill Sans MT" pitchFamily="34" charset="0"/>
                <a:cs typeface="Microsoft Sans Serif" pitchFamily="34" charset="0"/>
              </a:rPr>
              <a:t>Can </a:t>
            </a:r>
            <a:r>
              <a:rPr lang="en-US" sz="4800" dirty="0" smtClean="0">
                <a:latin typeface="Gill Sans MT" pitchFamily="34" charset="0"/>
                <a:cs typeface="Microsoft Sans Serif" pitchFamily="34" charset="0"/>
              </a:rPr>
              <a:t>be Predicted from Neural Architecture</a:t>
            </a:r>
            <a:endParaRPr lang="en-US" sz="4800" dirty="0">
              <a:latin typeface="Gill Sans MT" pitchFamily="34" charset="0"/>
              <a:cs typeface="Microsoft Sans Serif" pitchFamily="34" charset="0"/>
            </a:endParaRPr>
          </a:p>
        </p:txBody>
      </p:sp>
      <p:sp>
        <p:nvSpPr>
          <p:cNvPr id="6" name="TextBox 5"/>
          <p:cNvSpPr txBox="1"/>
          <p:nvPr/>
        </p:nvSpPr>
        <p:spPr>
          <a:xfrm>
            <a:off x="13139587" y="4627311"/>
            <a:ext cx="12125627" cy="2308324"/>
          </a:xfrm>
          <a:prstGeom prst="rect">
            <a:avLst/>
          </a:prstGeom>
          <a:noFill/>
        </p:spPr>
        <p:txBody>
          <a:bodyPr wrap="none" rtlCol="0">
            <a:spAutoFit/>
          </a:bodyPr>
          <a:lstStyle/>
          <a:p>
            <a:pPr algn="ctr"/>
            <a:r>
              <a:rPr lang="en-US" sz="4800" b="1" dirty="0" smtClean="0">
                <a:latin typeface="Gill Sans MT" pitchFamily="34" charset="0"/>
                <a:cs typeface="Microsoft Sans Serif" pitchFamily="34" charset="0"/>
              </a:rPr>
              <a:t>Daniel Birman, Justin Gardner</a:t>
            </a:r>
          </a:p>
          <a:p>
            <a:pPr algn="ctr"/>
            <a:r>
              <a:rPr lang="en-US" sz="4800" dirty="0" smtClean="0">
                <a:latin typeface="Gill Sans MT" pitchFamily="34" charset="0"/>
                <a:cs typeface="Microsoft Sans Serif" pitchFamily="34" charset="0"/>
              </a:rPr>
              <a:t>Department of Psychology, Stanford University</a:t>
            </a:r>
          </a:p>
          <a:p>
            <a:pPr algn="ctr"/>
            <a:r>
              <a:rPr lang="en-US" sz="4800" dirty="0" smtClean="0">
                <a:latin typeface="Gill Sans MT" pitchFamily="34" charset="0"/>
                <a:cs typeface="Microsoft Sans Serif" pitchFamily="34" charset="0"/>
              </a:rPr>
              <a:t>dbirman@stanford.edu</a:t>
            </a:r>
            <a:endParaRPr lang="en-US" sz="4800" dirty="0">
              <a:latin typeface="Gill Sans MT" pitchFamily="34" charset="0"/>
              <a:cs typeface="Microsoft Sans Serif" pitchFamily="34" charset="0"/>
            </a:endParaRPr>
          </a:p>
        </p:txBody>
      </p:sp>
      <p:grpSp>
        <p:nvGrpSpPr>
          <p:cNvPr id="34" name="Group 33"/>
          <p:cNvGrpSpPr/>
          <p:nvPr/>
        </p:nvGrpSpPr>
        <p:grpSpPr>
          <a:xfrm>
            <a:off x="12077056" y="7262278"/>
            <a:ext cx="14059541" cy="12854521"/>
            <a:chOff x="14020800" y="9829800"/>
            <a:chExt cx="11082190" cy="9448800"/>
          </a:xfrm>
        </p:grpSpPr>
        <p:sp>
          <p:nvSpPr>
            <p:cNvPr id="8" name="Rectangle 7"/>
            <p:cNvSpPr/>
            <p:nvPr/>
          </p:nvSpPr>
          <p:spPr>
            <a:xfrm>
              <a:off x="14020800" y="9829800"/>
              <a:ext cx="11082190" cy="9448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Gill Sans MT" pitchFamily="34" charset="0"/>
                <a:cs typeface="Microsoft Sans Serif" pitchFamily="34" charset="0"/>
              </a:endParaRPr>
            </a:p>
          </p:txBody>
        </p:sp>
        <p:cxnSp>
          <p:nvCxnSpPr>
            <p:cNvPr id="12" name="Straight Connector 11"/>
            <p:cNvCxnSpPr>
              <a:stCxn id="8" idx="0"/>
            </p:cNvCxnSpPr>
            <p:nvPr/>
          </p:nvCxnSpPr>
          <p:spPr>
            <a:xfrm>
              <a:off x="19561895" y="9829800"/>
              <a:ext cx="0" cy="94488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a:stCxn id="8" idx="1"/>
            </p:cNvCxnSpPr>
            <p:nvPr/>
          </p:nvCxnSpPr>
          <p:spPr>
            <a:xfrm>
              <a:off x="14020800" y="14554200"/>
              <a:ext cx="11082190" cy="0"/>
            </a:xfrm>
            <a:prstGeom prst="line">
              <a:avLst/>
            </a:prstGeom>
          </p:spPr>
          <p:style>
            <a:lnRef idx="1">
              <a:schemeClr val="dk1"/>
            </a:lnRef>
            <a:fillRef idx="0">
              <a:schemeClr val="dk1"/>
            </a:fillRef>
            <a:effectRef idx="0">
              <a:schemeClr val="dk1"/>
            </a:effectRef>
            <a:fontRef idx="minor">
              <a:schemeClr val="tx1"/>
            </a:fontRef>
          </p:style>
        </p:cxnSp>
      </p:grpSp>
      <p:sp>
        <p:nvSpPr>
          <p:cNvPr id="18" name="TextBox 17"/>
          <p:cNvSpPr txBox="1"/>
          <p:nvPr/>
        </p:nvSpPr>
        <p:spPr>
          <a:xfrm>
            <a:off x="4433450" y="4950476"/>
            <a:ext cx="3813032" cy="1323439"/>
          </a:xfrm>
          <a:prstGeom prst="rect">
            <a:avLst/>
          </a:prstGeom>
          <a:noFill/>
        </p:spPr>
        <p:txBody>
          <a:bodyPr wrap="none" rtlCol="0">
            <a:spAutoFit/>
          </a:bodyPr>
          <a:lstStyle/>
          <a:p>
            <a:r>
              <a:rPr lang="en-US" dirty="0" smtClean="0">
                <a:latin typeface="Gill Sans MT" pitchFamily="34" charset="0"/>
                <a:cs typeface="Microsoft Sans Serif" pitchFamily="34" charset="0"/>
              </a:rPr>
              <a:t>Behavior</a:t>
            </a:r>
            <a:endParaRPr lang="en-US" dirty="0">
              <a:latin typeface="Gill Sans MT" pitchFamily="34" charset="0"/>
              <a:cs typeface="Microsoft Sans Serif" pitchFamily="34" charset="0"/>
            </a:endParaRPr>
          </a:p>
        </p:txBody>
      </p:sp>
      <p:sp>
        <p:nvSpPr>
          <p:cNvPr id="20" name="TextBox 19"/>
          <p:cNvSpPr txBox="1"/>
          <p:nvPr/>
        </p:nvSpPr>
        <p:spPr>
          <a:xfrm>
            <a:off x="3612645" y="17816780"/>
            <a:ext cx="5384807" cy="1323439"/>
          </a:xfrm>
          <a:prstGeom prst="rect">
            <a:avLst/>
          </a:prstGeom>
          <a:noFill/>
        </p:spPr>
        <p:txBody>
          <a:bodyPr wrap="none" rtlCol="0">
            <a:spAutoFit/>
          </a:bodyPr>
          <a:lstStyle/>
          <a:p>
            <a:r>
              <a:rPr lang="en-US" dirty="0" smtClean="0">
                <a:latin typeface="Gill Sans MT" pitchFamily="34" charset="0"/>
                <a:cs typeface="Microsoft Sans Serif" pitchFamily="34" charset="0"/>
              </a:rPr>
              <a:t>Neural Data</a:t>
            </a:r>
            <a:endParaRPr lang="en-US" dirty="0">
              <a:latin typeface="Gill Sans MT" pitchFamily="34" charset="0"/>
              <a:cs typeface="Microsoft Sans Serif" pitchFamily="34" charset="0"/>
            </a:endParaRPr>
          </a:p>
        </p:txBody>
      </p:sp>
      <p:sp>
        <p:nvSpPr>
          <p:cNvPr id="21" name="TextBox 20"/>
          <p:cNvSpPr txBox="1"/>
          <p:nvPr/>
        </p:nvSpPr>
        <p:spPr>
          <a:xfrm>
            <a:off x="26974800" y="16698740"/>
            <a:ext cx="10251653" cy="1323439"/>
          </a:xfrm>
          <a:prstGeom prst="rect">
            <a:avLst/>
          </a:prstGeom>
          <a:noFill/>
        </p:spPr>
        <p:txBody>
          <a:bodyPr wrap="none" rtlCol="0">
            <a:spAutoFit/>
          </a:bodyPr>
          <a:lstStyle/>
          <a:p>
            <a:r>
              <a:rPr lang="en-US" dirty="0" smtClean="0">
                <a:latin typeface="Gill Sans MT" pitchFamily="34" charset="0"/>
                <a:cs typeface="Microsoft Sans Serif" pitchFamily="34" charset="0"/>
              </a:rPr>
              <a:t>Hierarchical Explanation</a:t>
            </a:r>
            <a:endParaRPr lang="en-US" dirty="0">
              <a:latin typeface="Gill Sans MT" pitchFamily="34" charset="0"/>
              <a:cs typeface="Microsoft Sans Serif" pitchFamily="34" charset="0"/>
            </a:endParaRPr>
          </a:p>
        </p:txBody>
      </p:sp>
      <p:sp>
        <p:nvSpPr>
          <p:cNvPr id="23" name="Rectangle 22"/>
          <p:cNvSpPr/>
          <p:nvPr/>
        </p:nvSpPr>
        <p:spPr>
          <a:xfrm>
            <a:off x="12573000" y="7620000"/>
            <a:ext cx="6090333" cy="56873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800" dirty="0" smtClean="0">
                <a:latin typeface="Gill Sans MT" pitchFamily="34" charset="0"/>
                <a:cs typeface="Microsoft Sans Serif" pitchFamily="34" charset="0"/>
              </a:rPr>
              <a:t>Paying Attention to </a:t>
            </a:r>
            <a:r>
              <a:rPr lang="en-US" sz="4800" b="1" dirty="0" smtClean="0">
                <a:latin typeface="Gill Sans MT" pitchFamily="34" charset="0"/>
                <a:cs typeface="Microsoft Sans Serif" pitchFamily="34" charset="0"/>
              </a:rPr>
              <a:t>Contrast</a:t>
            </a:r>
          </a:p>
          <a:p>
            <a:pPr algn="ctr"/>
            <a:endParaRPr lang="en-US" sz="4800" dirty="0">
              <a:latin typeface="Gill Sans MT" pitchFamily="34" charset="0"/>
              <a:cs typeface="Microsoft Sans Serif" pitchFamily="34" charset="0"/>
            </a:endParaRPr>
          </a:p>
          <a:p>
            <a:pPr algn="ctr"/>
            <a:endParaRPr lang="en-US" sz="4800" dirty="0" smtClean="0">
              <a:latin typeface="Gill Sans MT" pitchFamily="34" charset="0"/>
              <a:cs typeface="Microsoft Sans Serif" pitchFamily="34" charset="0"/>
            </a:endParaRPr>
          </a:p>
          <a:p>
            <a:pPr algn="ctr"/>
            <a:r>
              <a:rPr lang="en-US" sz="4800" dirty="0" smtClean="0">
                <a:latin typeface="Gill Sans MT" pitchFamily="34" charset="0"/>
                <a:cs typeface="Microsoft Sans Serif" pitchFamily="34" charset="0"/>
              </a:rPr>
              <a:t>Asked to Respond about </a:t>
            </a:r>
            <a:r>
              <a:rPr lang="en-US" sz="4800" b="1" dirty="0" smtClean="0">
                <a:latin typeface="Gill Sans MT" pitchFamily="34" charset="0"/>
                <a:cs typeface="Microsoft Sans Serif" pitchFamily="34" charset="0"/>
              </a:rPr>
              <a:t>Contrast</a:t>
            </a:r>
            <a:endParaRPr lang="en-US" sz="4800" b="1" dirty="0">
              <a:latin typeface="Gill Sans MT" pitchFamily="34" charset="0"/>
              <a:cs typeface="Microsoft Sans Serif" pitchFamily="34" charset="0"/>
            </a:endParaRPr>
          </a:p>
        </p:txBody>
      </p:sp>
      <p:sp>
        <p:nvSpPr>
          <p:cNvPr id="24" name="Rectangle 23"/>
          <p:cNvSpPr/>
          <p:nvPr/>
        </p:nvSpPr>
        <p:spPr>
          <a:xfrm>
            <a:off x="19583551" y="7620000"/>
            <a:ext cx="6090333" cy="5687304"/>
          </a:xfrm>
          <a:prstGeom prst="rect">
            <a:avLst/>
          </a:prstGeom>
          <a:solidFill>
            <a:schemeClr val="accent6">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800" dirty="0" smtClean="0">
                <a:latin typeface="Gill Sans MT" pitchFamily="34" charset="0"/>
                <a:cs typeface="Microsoft Sans Serif" pitchFamily="34" charset="0"/>
              </a:rPr>
              <a:t>Paying Attention to </a:t>
            </a:r>
            <a:r>
              <a:rPr lang="en-US" sz="4800" b="1" dirty="0" smtClean="0">
                <a:latin typeface="Gill Sans MT" pitchFamily="34" charset="0"/>
                <a:cs typeface="Microsoft Sans Serif" pitchFamily="34" charset="0"/>
              </a:rPr>
              <a:t>Motion</a:t>
            </a:r>
            <a:endParaRPr lang="en-US" sz="4800" dirty="0" smtClean="0">
              <a:latin typeface="Gill Sans MT" pitchFamily="34" charset="0"/>
              <a:cs typeface="Microsoft Sans Serif" pitchFamily="34" charset="0"/>
            </a:endParaRPr>
          </a:p>
          <a:p>
            <a:pPr algn="ctr"/>
            <a:endParaRPr lang="en-US" sz="4800" dirty="0">
              <a:latin typeface="Gill Sans MT" pitchFamily="34" charset="0"/>
              <a:cs typeface="Microsoft Sans Serif" pitchFamily="34" charset="0"/>
            </a:endParaRPr>
          </a:p>
          <a:p>
            <a:pPr algn="ctr"/>
            <a:r>
              <a:rPr lang="en-US" sz="4800" dirty="0" smtClean="0">
                <a:latin typeface="Gill Sans MT" pitchFamily="34" charset="0"/>
                <a:cs typeface="Microsoft Sans Serif" pitchFamily="34" charset="0"/>
              </a:rPr>
              <a:t>Asked to Respond about </a:t>
            </a:r>
            <a:r>
              <a:rPr lang="en-US" sz="4800" b="1" dirty="0" smtClean="0">
                <a:latin typeface="Gill Sans MT" pitchFamily="34" charset="0"/>
                <a:cs typeface="Microsoft Sans Serif" pitchFamily="34" charset="0"/>
              </a:rPr>
              <a:t>Contrast</a:t>
            </a:r>
            <a:endParaRPr lang="en-US" sz="4800" b="1" dirty="0">
              <a:latin typeface="Gill Sans MT" pitchFamily="34" charset="0"/>
              <a:cs typeface="Microsoft Sans Serif" pitchFamily="34" charset="0"/>
            </a:endParaRPr>
          </a:p>
        </p:txBody>
      </p:sp>
      <p:sp>
        <p:nvSpPr>
          <p:cNvPr id="25" name="Rectangle 24"/>
          <p:cNvSpPr/>
          <p:nvPr/>
        </p:nvSpPr>
        <p:spPr>
          <a:xfrm>
            <a:off x="19583400" y="14048496"/>
            <a:ext cx="6090333" cy="5687304"/>
          </a:xfrm>
          <a:prstGeom prst="rect">
            <a:avLst/>
          </a:prstGeom>
          <a:solidFill>
            <a:schemeClr val="accent4">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800" dirty="0" smtClean="0">
                <a:latin typeface="Gill Sans MT" pitchFamily="34" charset="0"/>
                <a:cs typeface="Microsoft Sans Serif" pitchFamily="34" charset="0"/>
              </a:rPr>
              <a:t>Paying Attention to </a:t>
            </a:r>
            <a:r>
              <a:rPr lang="en-US" sz="4800" b="1" dirty="0" smtClean="0">
                <a:latin typeface="Gill Sans MT" pitchFamily="34" charset="0"/>
                <a:cs typeface="Microsoft Sans Serif" pitchFamily="34" charset="0"/>
              </a:rPr>
              <a:t>Contrast</a:t>
            </a:r>
            <a:endParaRPr lang="en-US" sz="4800" dirty="0" smtClean="0">
              <a:latin typeface="Gill Sans MT" pitchFamily="34" charset="0"/>
              <a:cs typeface="Microsoft Sans Serif" pitchFamily="34" charset="0"/>
            </a:endParaRPr>
          </a:p>
          <a:p>
            <a:pPr algn="ctr"/>
            <a:endParaRPr lang="en-US" sz="4800" dirty="0">
              <a:latin typeface="Gill Sans MT" pitchFamily="34" charset="0"/>
              <a:cs typeface="Microsoft Sans Serif" pitchFamily="34" charset="0"/>
            </a:endParaRPr>
          </a:p>
          <a:p>
            <a:pPr algn="ctr"/>
            <a:r>
              <a:rPr lang="en-US" sz="4800" dirty="0" smtClean="0">
                <a:latin typeface="Gill Sans MT" pitchFamily="34" charset="0"/>
                <a:cs typeface="Microsoft Sans Serif" pitchFamily="34" charset="0"/>
              </a:rPr>
              <a:t>Asked to Respond about </a:t>
            </a:r>
            <a:r>
              <a:rPr lang="en-US" sz="4800" b="1" dirty="0" smtClean="0">
                <a:latin typeface="Gill Sans MT" pitchFamily="34" charset="0"/>
                <a:cs typeface="Microsoft Sans Serif" pitchFamily="34" charset="0"/>
              </a:rPr>
              <a:t>Motion</a:t>
            </a:r>
            <a:endParaRPr lang="en-US" sz="4800" dirty="0">
              <a:latin typeface="Gill Sans MT" pitchFamily="34" charset="0"/>
              <a:cs typeface="Microsoft Sans Serif" pitchFamily="34" charset="0"/>
            </a:endParaRPr>
          </a:p>
        </p:txBody>
      </p:sp>
      <p:sp>
        <p:nvSpPr>
          <p:cNvPr id="26" name="Rectangle 25"/>
          <p:cNvSpPr/>
          <p:nvPr/>
        </p:nvSpPr>
        <p:spPr>
          <a:xfrm>
            <a:off x="12573000" y="14048496"/>
            <a:ext cx="6090333" cy="56873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800" dirty="0" smtClean="0">
                <a:latin typeface="Gill Sans MT" pitchFamily="34" charset="0"/>
                <a:cs typeface="Microsoft Sans Serif" pitchFamily="34" charset="0"/>
              </a:rPr>
              <a:t>Paying Attention to </a:t>
            </a:r>
            <a:r>
              <a:rPr lang="en-US" sz="4800" b="1" dirty="0" smtClean="0">
                <a:latin typeface="Gill Sans MT" pitchFamily="34" charset="0"/>
                <a:cs typeface="Microsoft Sans Serif" pitchFamily="34" charset="0"/>
              </a:rPr>
              <a:t>Motion</a:t>
            </a:r>
            <a:endParaRPr lang="en-US" sz="4800" dirty="0" smtClean="0">
              <a:latin typeface="Gill Sans MT" pitchFamily="34" charset="0"/>
              <a:cs typeface="Microsoft Sans Serif" pitchFamily="34" charset="0"/>
            </a:endParaRPr>
          </a:p>
          <a:p>
            <a:pPr algn="ctr"/>
            <a:endParaRPr lang="en-US" sz="4800" dirty="0">
              <a:latin typeface="Gill Sans MT" pitchFamily="34" charset="0"/>
              <a:cs typeface="Microsoft Sans Serif" pitchFamily="34" charset="0"/>
            </a:endParaRPr>
          </a:p>
          <a:p>
            <a:pPr algn="ctr"/>
            <a:r>
              <a:rPr lang="en-US" sz="4800" dirty="0" smtClean="0">
                <a:latin typeface="Gill Sans MT" pitchFamily="34" charset="0"/>
                <a:cs typeface="Microsoft Sans Serif" pitchFamily="34" charset="0"/>
              </a:rPr>
              <a:t>Asked to Respond about </a:t>
            </a:r>
            <a:r>
              <a:rPr lang="en-US" sz="4800" b="1" dirty="0" smtClean="0">
                <a:latin typeface="Gill Sans MT" pitchFamily="34" charset="0"/>
                <a:cs typeface="Microsoft Sans Serif" pitchFamily="34" charset="0"/>
              </a:rPr>
              <a:t>Motion</a:t>
            </a:r>
            <a:endParaRPr lang="en-US" sz="4800" dirty="0">
              <a:latin typeface="Gill Sans MT" pitchFamily="34" charset="0"/>
              <a:cs typeface="Microsoft Sans Serif" pitchFamily="34" charset="0"/>
            </a:endParaRPr>
          </a:p>
        </p:txBody>
      </p:sp>
      <p:sp>
        <p:nvSpPr>
          <p:cNvPr id="30" name="AutoShape 2" descr="https://identity.stanford.edu/downloads/emblems/Seal/png/SU_Seal_Red.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ill Sans MT" pitchFamily="34" charset="0"/>
              <a:cs typeface="Microsoft Sans Serif" pitchFamily="34" charset="0"/>
            </a:endParaRPr>
          </a:p>
        </p:txBody>
      </p:sp>
      <p:sp>
        <p:nvSpPr>
          <p:cNvPr id="31" name="AutoShape 4" descr="https://identity.stanford.edu/downloads/emblems/Seal/png/SU_Seal_Red.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Gill Sans MT" pitchFamily="34" charset="0"/>
              <a:cs typeface="Microsoft Sans Serif" pitchFamily="34" charset="0"/>
            </a:endParaRPr>
          </a:p>
        </p:txBody>
      </p:sp>
      <p:pic>
        <p:nvPicPr>
          <p:cNvPr id="1029" name="Picture 5" descr="C:\Users\Dan\proj\att_awe\posters\stanford\SU_Seal_R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52500"/>
            <a:ext cx="3524250" cy="352425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27602711" y="5538880"/>
            <a:ext cx="8097858" cy="1323439"/>
          </a:xfrm>
          <a:prstGeom prst="rect">
            <a:avLst/>
          </a:prstGeom>
          <a:noFill/>
        </p:spPr>
        <p:txBody>
          <a:bodyPr wrap="none" rtlCol="0">
            <a:spAutoFit/>
          </a:bodyPr>
          <a:lstStyle/>
          <a:p>
            <a:r>
              <a:rPr lang="en-US" dirty="0" smtClean="0">
                <a:latin typeface="Gill Sans MT" pitchFamily="34" charset="0"/>
                <a:cs typeface="Microsoft Sans Serif" pitchFamily="34" charset="0"/>
              </a:rPr>
              <a:t>Model of Behavior</a:t>
            </a:r>
            <a:endParaRPr lang="en-US" dirty="0">
              <a:latin typeface="Gill Sans MT" pitchFamily="34" charset="0"/>
              <a:cs typeface="Microsoft Sans Serif" pitchFamily="34" charset="0"/>
            </a:endParaRPr>
          </a:p>
        </p:txBody>
      </p:sp>
      <p:sp>
        <p:nvSpPr>
          <p:cNvPr id="2" name="TextBox 1"/>
          <p:cNvSpPr txBox="1"/>
          <p:nvPr/>
        </p:nvSpPr>
        <p:spPr>
          <a:xfrm>
            <a:off x="32842200" y="1221908"/>
            <a:ext cx="3620478" cy="2985433"/>
          </a:xfrm>
          <a:prstGeom prst="rect">
            <a:avLst/>
          </a:prstGeom>
          <a:noFill/>
        </p:spPr>
        <p:txBody>
          <a:bodyPr wrap="none" rtlCol="0">
            <a:spAutoFit/>
          </a:bodyPr>
          <a:lstStyle/>
          <a:p>
            <a:pPr algn="ctr"/>
            <a:r>
              <a:rPr lang="en-US" sz="14000" b="1" dirty="0" smtClean="0">
                <a:solidFill>
                  <a:schemeClr val="bg1"/>
                </a:solidFill>
              </a:rPr>
              <a:t>GRU</a:t>
            </a:r>
          </a:p>
          <a:p>
            <a:pPr algn="ctr"/>
            <a:r>
              <a:rPr lang="en-US" sz="4800" b="1" dirty="0" smtClean="0">
                <a:solidFill>
                  <a:schemeClr val="bg1"/>
                </a:solidFill>
              </a:rPr>
              <a:t>.stanford.edu</a:t>
            </a:r>
            <a:endParaRPr lang="en-US" sz="4800" b="1" dirty="0">
              <a:solidFill>
                <a:schemeClr val="bg1"/>
              </a:solidFill>
            </a:endParaRPr>
          </a:p>
        </p:txBody>
      </p:sp>
      <p:sp>
        <p:nvSpPr>
          <p:cNvPr id="3" name="Rectangle 2"/>
          <p:cNvSpPr/>
          <p:nvPr/>
        </p:nvSpPr>
        <p:spPr>
          <a:xfrm>
            <a:off x="981648" y="6947796"/>
            <a:ext cx="10210800" cy="739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1524000" y="12573000"/>
            <a:ext cx="1295400" cy="127534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964945" y="12047244"/>
            <a:ext cx="1295400" cy="180110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439980" y="7467600"/>
            <a:ext cx="1295400" cy="638074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296854" y="13086347"/>
            <a:ext cx="1295400" cy="7620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737799" y="12573000"/>
            <a:ext cx="1295400" cy="127534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9212834" y="12047243"/>
            <a:ext cx="1295400" cy="1801104"/>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www.cns.nyu.edu/%7Edavid/courses/perception/lecturenotes/motion/motion-slides/motion.0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6041" y="24222290"/>
            <a:ext cx="4991100" cy="374332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365665" y="20040600"/>
            <a:ext cx="9878766" cy="396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p:nvSpPr>
        <p:spPr>
          <a:xfrm>
            <a:off x="1156617" y="27734293"/>
            <a:ext cx="9878766" cy="3962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28" name="Picture 4" descr="https://encrypted-tbn2.gstatic.com/images?q=tbn:ANd9GcQf4VECxaeNCTDrABkgPJUvKFmuQr5lsfmg5ACKNutYpEIKejoQ"/>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0548" y="24436102"/>
            <a:ext cx="2979985" cy="294042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423872" y="20164925"/>
            <a:ext cx="1285929" cy="1323439"/>
          </a:xfrm>
          <a:prstGeom prst="rect">
            <a:avLst/>
          </a:prstGeom>
          <a:noFill/>
        </p:spPr>
        <p:txBody>
          <a:bodyPr wrap="none" rtlCol="0">
            <a:spAutoFit/>
          </a:bodyPr>
          <a:lstStyle/>
          <a:p>
            <a:r>
              <a:rPr lang="en-US" dirty="0" smtClean="0"/>
              <a:t>V1</a:t>
            </a:r>
            <a:endParaRPr lang="en-US" dirty="0"/>
          </a:p>
        </p:txBody>
      </p:sp>
      <p:sp>
        <p:nvSpPr>
          <p:cNvPr id="13" name="TextBox 12"/>
          <p:cNvSpPr txBox="1"/>
          <p:nvPr/>
        </p:nvSpPr>
        <p:spPr>
          <a:xfrm>
            <a:off x="1286013" y="27758356"/>
            <a:ext cx="1561646" cy="1323439"/>
          </a:xfrm>
          <a:prstGeom prst="rect">
            <a:avLst/>
          </a:prstGeom>
          <a:noFill/>
        </p:spPr>
        <p:txBody>
          <a:bodyPr wrap="none" rtlCol="0">
            <a:spAutoFit/>
          </a:bodyPr>
          <a:lstStyle/>
          <a:p>
            <a:r>
              <a:rPr lang="en-US" dirty="0" smtClean="0"/>
              <a:t>MT</a:t>
            </a:r>
            <a:endParaRPr lang="en-US" dirty="0"/>
          </a:p>
        </p:txBody>
      </p:sp>
      <p:cxnSp>
        <p:nvCxnSpPr>
          <p:cNvPr id="16" name="Straight Connector 15"/>
          <p:cNvCxnSpPr/>
          <p:nvPr/>
        </p:nvCxnSpPr>
        <p:spPr>
          <a:xfrm flipV="1">
            <a:off x="2847659" y="20955000"/>
            <a:ext cx="6895588" cy="2518595"/>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19" name="Straight Connector 18"/>
          <p:cNvCxnSpPr/>
          <p:nvPr/>
        </p:nvCxnSpPr>
        <p:spPr>
          <a:xfrm flipV="1">
            <a:off x="2819400" y="20726400"/>
            <a:ext cx="7041133" cy="2518595"/>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41" name="Straight Connector 40"/>
          <p:cNvCxnSpPr/>
          <p:nvPr/>
        </p:nvCxnSpPr>
        <p:spPr>
          <a:xfrm>
            <a:off x="9743247" y="20688318"/>
            <a:ext cx="0" cy="533364"/>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45" name="Straight Connector 44"/>
          <p:cNvCxnSpPr/>
          <p:nvPr/>
        </p:nvCxnSpPr>
        <p:spPr>
          <a:xfrm>
            <a:off x="9860533" y="20421636"/>
            <a:ext cx="0" cy="533364"/>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48" name="Straight Connector 47"/>
          <p:cNvCxnSpPr/>
          <p:nvPr/>
        </p:nvCxnSpPr>
        <p:spPr>
          <a:xfrm flipV="1">
            <a:off x="2729300" y="28676740"/>
            <a:ext cx="6895588" cy="2518595"/>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49" name="Straight Connector 48"/>
          <p:cNvCxnSpPr/>
          <p:nvPr/>
        </p:nvCxnSpPr>
        <p:spPr>
          <a:xfrm flipV="1">
            <a:off x="2729300" y="30861000"/>
            <a:ext cx="6895588" cy="334335"/>
          </a:xfrm>
          <a:prstGeom prst="line">
            <a:avLst/>
          </a:prstGeom>
          <a:ln w="76200"/>
        </p:spPr>
        <p:style>
          <a:lnRef idx="3">
            <a:schemeClr val="accent4"/>
          </a:lnRef>
          <a:fillRef idx="0">
            <a:schemeClr val="accent4"/>
          </a:fillRef>
          <a:effectRef idx="2">
            <a:schemeClr val="accent4"/>
          </a:effectRef>
          <a:fontRef idx="minor">
            <a:schemeClr val="tx1"/>
          </a:fontRef>
        </p:style>
      </p:cxnSp>
      <p:cxnSp>
        <p:nvCxnSpPr>
          <p:cNvPr id="50" name="Straight Connector 49"/>
          <p:cNvCxnSpPr/>
          <p:nvPr/>
        </p:nvCxnSpPr>
        <p:spPr>
          <a:xfrm>
            <a:off x="9624888" y="28410058"/>
            <a:ext cx="0" cy="533364"/>
          </a:xfrm>
          <a:prstGeom prst="line">
            <a:avLst/>
          </a:prstGeom>
          <a:ln w="76200"/>
        </p:spPr>
        <p:style>
          <a:lnRef idx="3">
            <a:schemeClr val="accent6"/>
          </a:lnRef>
          <a:fillRef idx="0">
            <a:schemeClr val="accent6"/>
          </a:fillRef>
          <a:effectRef idx="2">
            <a:schemeClr val="accent6"/>
          </a:effectRef>
          <a:fontRef idx="minor">
            <a:schemeClr val="tx1"/>
          </a:fontRef>
        </p:style>
      </p:cxnSp>
      <p:cxnSp>
        <p:nvCxnSpPr>
          <p:cNvPr id="51" name="Straight Connector 50"/>
          <p:cNvCxnSpPr/>
          <p:nvPr/>
        </p:nvCxnSpPr>
        <p:spPr>
          <a:xfrm>
            <a:off x="9624888" y="30661971"/>
            <a:ext cx="0" cy="533364"/>
          </a:xfrm>
          <a:prstGeom prst="line">
            <a:avLst/>
          </a:prstGeom>
          <a:ln w="76200"/>
        </p:spPr>
        <p:style>
          <a:lnRef idx="3">
            <a:schemeClr val="accent4"/>
          </a:lnRef>
          <a:fillRef idx="0">
            <a:schemeClr val="accent4"/>
          </a:fillRef>
          <a:effectRef idx="2">
            <a:schemeClr val="accent4"/>
          </a:effectRef>
          <a:fontRef idx="minor">
            <a:schemeClr val="tx1"/>
          </a:fontRef>
        </p:style>
      </p:cxnSp>
      <p:sp>
        <p:nvSpPr>
          <p:cNvPr id="47" name="TextBox 46"/>
          <p:cNvSpPr txBox="1"/>
          <p:nvPr/>
        </p:nvSpPr>
        <p:spPr>
          <a:xfrm>
            <a:off x="1356713" y="14565595"/>
            <a:ext cx="4284122" cy="646331"/>
          </a:xfrm>
          <a:prstGeom prst="rect">
            <a:avLst/>
          </a:prstGeom>
          <a:noFill/>
        </p:spPr>
        <p:txBody>
          <a:bodyPr wrap="none" rtlCol="0">
            <a:spAutoFit/>
          </a:bodyPr>
          <a:lstStyle/>
          <a:p>
            <a:r>
              <a:rPr lang="en-US" sz="3600" dirty="0" smtClean="0"/>
              <a:t>Contrast Performance</a:t>
            </a:r>
            <a:endParaRPr lang="en-US" sz="3600" dirty="0"/>
          </a:p>
        </p:txBody>
      </p:sp>
      <p:sp>
        <p:nvSpPr>
          <p:cNvPr id="55" name="TextBox 54"/>
          <p:cNvSpPr txBox="1"/>
          <p:nvPr/>
        </p:nvSpPr>
        <p:spPr>
          <a:xfrm>
            <a:off x="6286501" y="14559383"/>
            <a:ext cx="4083490" cy="646331"/>
          </a:xfrm>
          <a:prstGeom prst="rect">
            <a:avLst/>
          </a:prstGeom>
          <a:noFill/>
        </p:spPr>
        <p:txBody>
          <a:bodyPr wrap="none" rtlCol="0">
            <a:spAutoFit/>
          </a:bodyPr>
          <a:lstStyle/>
          <a:p>
            <a:r>
              <a:rPr lang="en-US" sz="3600" dirty="0" smtClean="0"/>
              <a:t>Motion Performance</a:t>
            </a:r>
            <a:endParaRPr lang="en-US" sz="3600" dirty="0"/>
          </a:p>
        </p:txBody>
      </p:sp>
      <p:pic>
        <p:nvPicPr>
          <p:cNvPr id="66" name="Picture 2" descr="http://www.cns.nyu.edu/%7Edavid/courses/perception/lecturenotes/motion/motion-slides/motion.01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60539" y="18397000"/>
            <a:ext cx="10770099" cy="8077574"/>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a:off x="30729026" y="30042486"/>
            <a:ext cx="2743200" cy="1760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V1</a:t>
            </a:r>
            <a:endParaRPr lang="en-US" dirty="0"/>
          </a:p>
        </p:txBody>
      </p:sp>
      <p:cxnSp>
        <p:nvCxnSpPr>
          <p:cNvPr id="64" name="Straight Arrow Connector 63"/>
          <p:cNvCxnSpPr/>
          <p:nvPr/>
        </p:nvCxnSpPr>
        <p:spPr>
          <a:xfrm flipV="1">
            <a:off x="31663479" y="27947191"/>
            <a:ext cx="0" cy="197042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30729026" y="26200401"/>
            <a:ext cx="2743200" cy="16403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MT</a:t>
            </a:r>
            <a:endParaRPr lang="en-US" dirty="0"/>
          </a:p>
        </p:txBody>
      </p:sp>
      <p:cxnSp>
        <p:nvCxnSpPr>
          <p:cNvPr id="71" name="Straight Arrow Connector 70"/>
          <p:cNvCxnSpPr/>
          <p:nvPr/>
        </p:nvCxnSpPr>
        <p:spPr>
          <a:xfrm>
            <a:off x="32410569" y="28071849"/>
            <a:ext cx="0" cy="1885529"/>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2228309" y="22192095"/>
            <a:ext cx="13757035" cy="6740307"/>
          </a:xfrm>
          <a:prstGeom prst="rect">
            <a:avLst/>
          </a:prstGeom>
          <a:noFill/>
        </p:spPr>
        <p:txBody>
          <a:bodyPr wrap="square" rtlCol="0">
            <a:spAutoFit/>
          </a:bodyPr>
          <a:lstStyle/>
          <a:p>
            <a:pPr algn="just"/>
            <a:r>
              <a:rPr lang="en-US" sz="4800" dirty="0" smtClean="0"/>
              <a:t>We observed an asymmetry in how attention to contrast and motion interact in the visual system. Data recorded from fMRI sessions suggests that attention to contrast inhibits the representation of motion in area MT, but that the reverse is not true.</a:t>
            </a:r>
          </a:p>
          <a:p>
            <a:pPr algn="just"/>
            <a:endParaRPr lang="en-US" sz="4800" dirty="0"/>
          </a:p>
          <a:p>
            <a:pPr algn="just"/>
            <a:r>
              <a:rPr lang="en-US" sz="4800" dirty="0" smtClean="0"/>
              <a:t>In future work we will investigate whether this hierarchical relationship is a general feature of the visual system.</a:t>
            </a:r>
            <a:endParaRPr lang="en-US" sz="4800" dirty="0"/>
          </a:p>
        </p:txBody>
      </p:sp>
      <p:sp>
        <p:nvSpPr>
          <p:cNvPr id="69" name="TextBox 68"/>
          <p:cNvSpPr txBox="1"/>
          <p:nvPr/>
        </p:nvSpPr>
        <p:spPr>
          <a:xfrm>
            <a:off x="488350" y="15498411"/>
            <a:ext cx="11377488" cy="2308324"/>
          </a:xfrm>
          <a:prstGeom prst="rect">
            <a:avLst/>
          </a:prstGeom>
          <a:noFill/>
        </p:spPr>
        <p:txBody>
          <a:bodyPr wrap="square" rtlCol="0">
            <a:spAutoFit/>
          </a:bodyPr>
          <a:lstStyle/>
          <a:p>
            <a:pPr algn="just"/>
            <a:r>
              <a:rPr lang="en-US" sz="3600" dirty="0" smtClean="0"/>
              <a:t>Participants were asked to estimate which of two dot displays had higher contrast or motion coherence. Threshold performance is shown (higher values indicate worse performance).  </a:t>
            </a:r>
            <a:endParaRPr lang="en-US" sz="3600" dirty="0"/>
          </a:p>
        </p:txBody>
      </p:sp>
      <p:sp>
        <p:nvSpPr>
          <p:cNvPr id="70" name="Rectangle 69"/>
          <p:cNvSpPr/>
          <p:nvPr/>
        </p:nvSpPr>
        <p:spPr>
          <a:xfrm>
            <a:off x="6081793" y="7581190"/>
            <a:ext cx="4824347" cy="2409721"/>
          </a:xfrm>
          <a:prstGeom prst="rect">
            <a:avLst/>
          </a:prstGeom>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2" name="Picture 8" descr="C:\Users\Dan\proj\att_awe\talks\figures\contrast.gif"/>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7585841"/>
            <a:ext cx="4810140" cy="240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66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176</Words>
  <Application>Microsoft Office PowerPoint</Application>
  <PresentationFormat>Custom</PresentationFormat>
  <Paragraphs>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DB</dc:creator>
  <cp:lastModifiedBy>DB</cp:lastModifiedBy>
  <cp:revision>27</cp:revision>
  <dcterms:created xsi:type="dcterms:W3CDTF">2015-07-26T00:00:08Z</dcterms:created>
  <dcterms:modified xsi:type="dcterms:W3CDTF">2015-07-26T02:23:59Z</dcterms:modified>
</cp:coreProperties>
</file>