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5" d="100"/>
          <a:sy n="45" d="100"/>
        </p:scale>
        <p:origin x="-1200" y="88"/>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7573"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9615388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122150" y="3176853"/>
            <a:ext cx="30674400" cy="8757900"/>
          </a:xfrm>
          <a:prstGeom prst="rect">
            <a:avLst/>
          </a:prstGeom>
        </p:spPr>
        <p:txBody>
          <a:bodyPr lIns="341325" tIns="341325" rIns="341325" bIns="341325" anchor="b" anchorCtr="0"/>
          <a:lstStyle>
            <a:lvl1pPr lvl="0" algn="ctr">
              <a:spcBef>
                <a:spcPts val="0"/>
              </a:spcBef>
              <a:buSzPct val="100000"/>
              <a:defRPr sz="19400"/>
            </a:lvl1pPr>
            <a:lvl2pPr lvl="1" algn="ctr">
              <a:spcBef>
                <a:spcPts val="0"/>
              </a:spcBef>
              <a:buSzPct val="100000"/>
              <a:defRPr sz="19400"/>
            </a:lvl2pPr>
            <a:lvl3pPr lvl="2" algn="ctr">
              <a:spcBef>
                <a:spcPts val="0"/>
              </a:spcBef>
              <a:buSzPct val="100000"/>
              <a:defRPr sz="19400"/>
            </a:lvl3pPr>
            <a:lvl4pPr lvl="3" algn="ctr">
              <a:spcBef>
                <a:spcPts val="0"/>
              </a:spcBef>
              <a:buSzPct val="100000"/>
              <a:defRPr sz="19400"/>
            </a:lvl4pPr>
            <a:lvl5pPr lvl="4" algn="ctr">
              <a:spcBef>
                <a:spcPts val="0"/>
              </a:spcBef>
              <a:buSzPct val="100000"/>
              <a:defRPr sz="19400"/>
            </a:lvl5pPr>
            <a:lvl6pPr lvl="5" algn="ctr">
              <a:spcBef>
                <a:spcPts val="0"/>
              </a:spcBef>
              <a:buSzPct val="100000"/>
              <a:defRPr sz="19400"/>
            </a:lvl6pPr>
            <a:lvl7pPr lvl="6" algn="ctr">
              <a:spcBef>
                <a:spcPts val="0"/>
              </a:spcBef>
              <a:buSzPct val="100000"/>
              <a:defRPr sz="19400"/>
            </a:lvl7pPr>
            <a:lvl8pPr lvl="7" algn="ctr">
              <a:spcBef>
                <a:spcPts val="0"/>
              </a:spcBef>
              <a:buSzPct val="100000"/>
              <a:defRPr sz="19400"/>
            </a:lvl8pPr>
            <a:lvl9pPr lvl="8" algn="ctr">
              <a:spcBef>
                <a:spcPts val="0"/>
              </a:spcBef>
              <a:buSzPct val="100000"/>
              <a:defRPr sz="19400"/>
            </a:lvl9pPr>
          </a:lstStyle>
          <a:p>
            <a:endParaRPr/>
          </a:p>
        </p:txBody>
      </p:sp>
      <p:sp>
        <p:nvSpPr>
          <p:cNvPr id="11" name="Shape 11"/>
          <p:cNvSpPr txBox="1">
            <a:spLocks noGrp="1"/>
          </p:cNvSpPr>
          <p:nvPr>
            <p:ph type="subTitle" idx="1"/>
          </p:nvPr>
        </p:nvSpPr>
        <p:spPr>
          <a:xfrm>
            <a:off x="1122120" y="12092266"/>
            <a:ext cx="30674400" cy="3381899"/>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10500"/>
            </a:lvl1pPr>
            <a:lvl2pPr lvl="1" algn="ctr">
              <a:lnSpc>
                <a:spcPct val="100000"/>
              </a:lnSpc>
              <a:spcBef>
                <a:spcPts val="0"/>
              </a:spcBef>
              <a:spcAft>
                <a:spcPts val="0"/>
              </a:spcAft>
              <a:buSzPct val="100000"/>
              <a:buNone/>
              <a:defRPr sz="10500"/>
            </a:lvl2pPr>
            <a:lvl3pPr lvl="2" algn="ctr">
              <a:lnSpc>
                <a:spcPct val="100000"/>
              </a:lnSpc>
              <a:spcBef>
                <a:spcPts val="0"/>
              </a:spcBef>
              <a:spcAft>
                <a:spcPts val="0"/>
              </a:spcAft>
              <a:buSzPct val="100000"/>
              <a:buNone/>
              <a:defRPr sz="10500"/>
            </a:lvl3pPr>
            <a:lvl4pPr lvl="3" algn="ctr">
              <a:lnSpc>
                <a:spcPct val="100000"/>
              </a:lnSpc>
              <a:spcBef>
                <a:spcPts val="0"/>
              </a:spcBef>
              <a:spcAft>
                <a:spcPts val="0"/>
              </a:spcAft>
              <a:buSzPct val="100000"/>
              <a:buNone/>
              <a:defRPr sz="10500"/>
            </a:lvl4pPr>
            <a:lvl5pPr lvl="4" algn="ctr">
              <a:lnSpc>
                <a:spcPct val="100000"/>
              </a:lnSpc>
              <a:spcBef>
                <a:spcPts val="0"/>
              </a:spcBef>
              <a:spcAft>
                <a:spcPts val="0"/>
              </a:spcAft>
              <a:buSzPct val="100000"/>
              <a:buNone/>
              <a:defRPr sz="10500"/>
            </a:lvl5pPr>
            <a:lvl6pPr lvl="5" algn="ctr">
              <a:lnSpc>
                <a:spcPct val="100000"/>
              </a:lnSpc>
              <a:spcBef>
                <a:spcPts val="0"/>
              </a:spcBef>
              <a:spcAft>
                <a:spcPts val="0"/>
              </a:spcAft>
              <a:buSzPct val="100000"/>
              <a:buNone/>
              <a:defRPr sz="10500"/>
            </a:lvl6pPr>
            <a:lvl7pPr lvl="6" algn="ctr">
              <a:lnSpc>
                <a:spcPct val="100000"/>
              </a:lnSpc>
              <a:spcBef>
                <a:spcPts val="0"/>
              </a:spcBef>
              <a:spcAft>
                <a:spcPts val="0"/>
              </a:spcAft>
              <a:buSzPct val="100000"/>
              <a:buNone/>
              <a:defRPr sz="10500"/>
            </a:lvl7pPr>
            <a:lvl8pPr lvl="7" algn="ctr">
              <a:lnSpc>
                <a:spcPct val="100000"/>
              </a:lnSpc>
              <a:spcBef>
                <a:spcPts val="0"/>
              </a:spcBef>
              <a:spcAft>
                <a:spcPts val="0"/>
              </a:spcAft>
              <a:buSzPct val="100000"/>
              <a:buNone/>
              <a:defRPr sz="10500"/>
            </a:lvl8pPr>
            <a:lvl9pPr lvl="8" algn="ctr">
              <a:lnSpc>
                <a:spcPct val="100000"/>
              </a:lnSpc>
              <a:spcBef>
                <a:spcPts val="0"/>
              </a:spcBef>
              <a:spcAft>
                <a:spcPts val="0"/>
              </a:spcAft>
              <a:buSzPct val="100000"/>
              <a:buNone/>
              <a:defRPr sz="10500"/>
            </a:lvl9pPr>
          </a:lstStyle>
          <a:p>
            <a:endParaRPr/>
          </a:p>
        </p:txBody>
      </p:sp>
      <p:sp>
        <p:nvSpPr>
          <p:cNvPr id="12" name="Shape 12"/>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22120" y="4719466"/>
            <a:ext cx="30674400" cy="8377500"/>
          </a:xfrm>
          <a:prstGeom prst="rect">
            <a:avLst/>
          </a:prstGeom>
        </p:spPr>
        <p:txBody>
          <a:bodyPr lIns="341325" tIns="341325" rIns="341325" bIns="341325" anchor="b" anchorCtr="0"/>
          <a:lstStyle>
            <a:lvl1pPr lvl="0" algn="ctr">
              <a:spcBef>
                <a:spcPts val="0"/>
              </a:spcBef>
              <a:buSzPct val="100000"/>
              <a:defRPr sz="44800"/>
            </a:lvl1pPr>
            <a:lvl2pPr lvl="1" algn="ctr">
              <a:spcBef>
                <a:spcPts val="0"/>
              </a:spcBef>
              <a:buSzPct val="100000"/>
              <a:defRPr sz="44800"/>
            </a:lvl2pPr>
            <a:lvl3pPr lvl="2" algn="ctr">
              <a:spcBef>
                <a:spcPts val="0"/>
              </a:spcBef>
              <a:buSzPct val="100000"/>
              <a:defRPr sz="44800"/>
            </a:lvl3pPr>
            <a:lvl4pPr lvl="3" algn="ctr">
              <a:spcBef>
                <a:spcPts val="0"/>
              </a:spcBef>
              <a:buSzPct val="100000"/>
              <a:defRPr sz="44800"/>
            </a:lvl4pPr>
            <a:lvl5pPr lvl="4" algn="ctr">
              <a:spcBef>
                <a:spcPts val="0"/>
              </a:spcBef>
              <a:buSzPct val="100000"/>
              <a:defRPr sz="44800"/>
            </a:lvl5pPr>
            <a:lvl6pPr lvl="5" algn="ctr">
              <a:spcBef>
                <a:spcPts val="0"/>
              </a:spcBef>
              <a:buSzPct val="100000"/>
              <a:defRPr sz="44800"/>
            </a:lvl6pPr>
            <a:lvl7pPr lvl="6" algn="ctr">
              <a:spcBef>
                <a:spcPts val="0"/>
              </a:spcBef>
              <a:buSzPct val="100000"/>
              <a:defRPr sz="44800"/>
            </a:lvl7pPr>
            <a:lvl8pPr lvl="7" algn="ctr">
              <a:spcBef>
                <a:spcPts val="0"/>
              </a:spcBef>
              <a:buSzPct val="100000"/>
              <a:defRPr sz="44800"/>
            </a:lvl8pPr>
            <a:lvl9pPr lvl="8" algn="ctr">
              <a:spcBef>
                <a:spcPts val="0"/>
              </a:spcBef>
              <a:buSzPct val="100000"/>
              <a:defRPr sz="44800"/>
            </a:lvl9pPr>
          </a:lstStyle>
          <a:p>
            <a:endParaRPr/>
          </a:p>
        </p:txBody>
      </p:sp>
      <p:sp>
        <p:nvSpPr>
          <p:cNvPr id="46" name="Shape 46"/>
          <p:cNvSpPr txBox="1">
            <a:spLocks noGrp="1"/>
          </p:cNvSpPr>
          <p:nvPr>
            <p:ph type="body" idx="1"/>
          </p:nvPr>
        </p:nvSpPr>
        <p:spPr>
          <a:xfrm>
            <a:off x="1122120" y="13449493"/>
            <a:ext cx="30674400" cy="5550000"/>
          </a:xfrm>
          <a:prstGeom prst="rect">
            <a:avLst/>
          </a:prstGeom>
        </p:spPr>
        <p:txBody>
          <a:bodyPr lIns="341325" tIns="341325" rIns="341325" bIns="3413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122120" y="9176960"/>
            <a:ext cx="30674400" cy="3591600"/>
          </a:xfrm>
          <a:prstGeom prst="rect">
            <a:avLst/>
          </a:prstGeom>
        </p:spPr>
        <p:txBody>
          <a:bodyPr lIns="341325" tIns="341325" rIns="341325" bIns="341325" anchor="ctr" anchorCtr="0"/>
          <a:lstStyle>
            <a:lvl1pPr lvl="0" algn="ctr">
              <a:spcBef>
                <a:spcPts val="0"/>
              </a:spcBef>
              <a:buSzPct val="100000"/>
              <a:defRPr sz="13400"/>
            </a:lvl1pPr>
            <a:lvl2pPr lvl="1" algn="ctr">
              <a:spcBef>
                <a:spcPts val="0"/>
              </a:spcBef>
              <a:buSzPct val="100000"/>
              <a:defRPr sz="13400"/>
            </a:lvl2pPr>
            <a:lvl3pPr lvl="2" algn="ctr">
              <a:spcBef>
                <a:spcPts val="0"/>
              </a:spcBef>
              <a:buSzPct val="100000"/>
              <a:defRPr sz="13400"/>
            </a:lvl3pPr>
            <a:lvl4pPr lvl="3" algn="ctr">
              <a:spcBef>
                <a:spcPts val="0"/>
              </a:spcBef>
              <a:buSzPct val="100000"/>
              <a:defRPr sz="13400"/>
            </a:lvl4pPr>
            <a:lvl5pPr lvl="4" algn="ctr">
              <a:spcBef>
                <a:spcPts val="0"/>
              </a:spcBef>
              <a:buSzPct val="100000"/>
              <a:defRPr sz="13400"/>
            </a:lvl5pPr>
            <a:lvl6pPr lvl="5" algn="ctr">
              <a:spcBef>
                <a:spcPts val="0"/>
              </a:spcBef>
              <a:buSzPct val="100000"/>
              <a:defRPr sz="13400"/>
            </a:lvl6pPr>
            <a:lvl7pPr lvl="6" algn="ctr">
              <a:spcBef>
                <a:spcPts val="0"/>
              </a:spcBef>
              <a:buSzPct val="100000"/>
              <a:defRPr sz="13400"/>
            </a:lvl7pPr>
            <a:lvl8pPr lvl="7" algn="ctr">
              <a:spcBef>
                <a:spcPts val="0"/>
              </a:spcBef>
              <a:buSzPct val="100000"/>
              <a:defRPr sz="13400"/>
            </a:lvl8pPr>
            <a:lvl9pPr lvl="8" algn="ctr">
              <a:spcBef>
                <a:spcPts val="0"/>
              </a:spcBef>
              <a:buSzPct val="100000"/>
              <a:defRPr sz="13400"/>
            </a:lvl9pPr>
          </a:lstStyle>
          <a:p>
            <a:endParaRPr/>
          </a:p>
        </p:txBody>
      </p:sp>
      <p:sp>
        <p:nvSpPr>
          <p:cNvPr id="15" name="Shape 15"/>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122120" y="4917226"/>
            <a:ext cx="30674400" cy="145767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12211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3" name="Shape 23"/>
          <p:cNvSpPr txBox="1">
            <a:spLocks noGrp="1"/>
          </p:cNvSpPr>
          <p:nvPr>
            <p:ph type="body" idx="2"/>
          </p:nvPr>
        </p:nvSpPr>
        <p:spPr>
          <a:xfrm>
            <a:off x="1739663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4" name="Shape 2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22119" y="2370560"/>
            <a:ext cx="10108800" cy="3224400"/>
          </a:xfrm>
          <a:prstGeom prst="rect">
            <a:avLst/>
          </a:prstGeom>
        </p:spPr>
        <p:txBody>
          <a:bodyPr lIns="341325" tIns="341325" rIns="341325" bIns="341325" anchor="b" anchorCtr="0"/>
          <a:lstStyle>
            <a:lvl1pPr lvl="0">
              <a:spcBef>
                <a:spcPts val="0"/>
              </a:spcBef>
              <a:buSzPct val="100000"/>
              <a:defRPr sz="9000"/>
            </a:lvl1pPr>
            <a:lvl2pPr lvl="1">
              <a:spcBef>
                <a:spcPts val="0"/>
              </a:spcBef>
              <a:buSzPct val="100000"/>
              <a:defRPr sz="9000"/>
            </a:lvl2pPr>
            <a:lvl3pPr lvl="2">
              <a:spcBef>
                <a:spcPts val="0"/>
              </a:spcBef>
              <a:buSzPct val="100000"/>
              <a:defRPr sz="9000"/>
            </a:lvl3pPr>
            <a:lvl4pPr lvl="3">
              <a:spcBef>
                <a:spcPts val="0"/>
              </a:spcBef>
              <a:buSzPct val="100000"/>
              <a:defRPr sz="9000"/>
            </a:lvl4pPr>
            <a:lvl5pPr lvl="4">
              <a:spcBef>
                <a:spcPts val="0"/>
              </a:spcBef>
              <a:buSzPct val="100000"/>
              <a:defRPr sz="9000"/>
            </a:lvl5pPr>
            <a:lvl6pPr lvl="5">
              <a:spcBef>
                <a:spcPts val="0"/>
              </a:spcBef>
              <a:buSzPct val="100000"/>
              <a:defRPr sz="9000"/>
            </a:lvl6pPr>
            <a:lvl7pPr lvl="6">
              <a:spcBef>
                <a:spcPts val="0"/>
              </a:spcBef>
              <a:buSzPct val="100000"/>
              <a:defRPr sz="9000"/>
            </a:lvl7pPr>
            <a:lvl8pPr lvl="7">
              <a:spcBef>
                <a:spcPts val="0"/>
              </a:spcBef>
              <a:buSzPct val="100000"/>
              <a:defRPr sz="9000"/>
            </a:lvl8pPr>
            <a:lvl9pPr lvl="8">
              <a:spcBef>
                <a:spcPts val="0"/>
              </a:spcBef>
              <a:buSzPct val="100000"/>
              <a:defRPr sz="9000"/>
            </a:lvl9pPr>
          </a:lstStyle>
          <a:p>
            <a:endParaRPr/>
          </a:p>
        </p:txBody>
      </p:sp>
      <p:sp>
        <p:nvSpPr>
          <p:cNvPr id="30" name="Shape 30"/>
          <p:cNvSpPr txBox="1">
            <a:spLocks noGrp="1"/>
          </p:cNvSpPr>
          <p:nvPr>
            <p:ph type="body" idx="1"/>
          </p:nvPr>
        </p:nvSpPr>
        <p:spPr>
          <a:xfrm>
            <a:off x="1122119" y="5928960"/>
            <a:ext cx="10108800" cy="13565400"/>
          </a:xfrm>
          <a:prstGeom prst="rect">
            <a:avLst/>
          </a:prstGeom>
        </p:spPr>
        <p:txBody>
          <a:bodyPr lIns="341325" tIns="341325" rIns="341325" bIns="341325" anchor="t" anchorCtr="0"/>
          <a:lstStyle>
            <a:lvl1pPr lvl="0">
              <a:spcBef>
                <a:spcPts val="0"/>
              </a:spcBef>
              <a:buSzPct val="100000"/>
              <a:defRPr sz="45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31" name="Shape 31"/>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64900" y="1920639"/>
            <a:ext cx="22923900" cy="17454000"/>
          </a:xfrm>
          <a:prstGeom prst="rect">
            <a:avLst/>
          </a:prstGeom>
        </p:spPr>
        <p:txBody>
          <a:bodyPr lIns="341325" tIns="341325" rIns="341325" bIns="341325" anchor="ctr" anchorCtr="0"/>
          <a:lstStyle>
            <a:lvl1pPr lvl="0">
              <a:spcBef>
                <a:spcPts val="0"/>
              </a:spcBef>
              <a:buSzPct val="100000"/>
              <a:defRPr sz="17900"/>
            </a:lvl1pPr>
            <a:lvl2pPr lvl="1">
              <a:spcBef>
                <a:spcPts val="0"/>
              </a:spcBef>
              <a:buSzPct val="100000"/>
              <a:defRPr sz="17900"/>
            </a:lvl2pPr>
            <a:lvl3pPr lvl="2">
              <a:spcBef>
                <a:spcPts val="0"/>
              </a:spcBef>
              <a:buSzPct val="100000"/>
              <a:defRPr sz="17900"/>
            </a:lvl3pPr>
            <a:lvl4pPr lvl="3">
              <a:spcBef>
                <a:spcPts val="0"/>
              </a:spcBef>
              <a:buSzPct val="100000"/>
              <a:defRPr sz="17900"/>
            </a:lvl4pPr>
            <a:lvl5pPr lvl="4">
              <a:spcBef>
                <a:spcPts val="0"/>
              </a:spcBef>
              <a:buSzPct val="100000"/>
              <a:defRPr sz="17900"/>
            </a:lvl5pPr>
            <a:lvl6pPr lvl="5">
              <a:spcBef>
                <a:spcPts val="0"/>
              </a:spcBef>
              <a:buSzPct val="100000"/>
              <a:defRPr sz="17900"/>
            </a:lvl6pPr>
            <a:lvl7pPr lvl="6">
              <a:spcBef>
                <a:spcPts val="0"/>
              </a:spcBef>
              <a:buSzPct val="100000"/>
              <a:defRPr sz="17900"/>
            </a:lvl7pPr>
            <a:lvl8pPr lvl="7">
              <a:spcBef>
                <a:spcPts val="0"/>
              </a:spcBef>
              <a:buSzPct val="100000"/>
              <a:defRPr sz="17900"/>
            </a:lvl8pPr>
            <a:lvl9pPr lvl="8">
              <a:spcBef>
                <a:spcPts val="0"/>
              </a:spcBef>
              <a:buSzPct val="100000"/>
              <a:defRPr sz="17900"/>
            </a:lvl9pPr>
          </a:lstStyle>
          <a:p>
            <a:endParaRPr/>
          </a:p>
        </p:txBody>
      </p:sp>
      <p:sp>
        <p:nvSpPr>
          <p:cNvPr id="34" name="Shape 3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6459200" y="-533"/>
            <a:ext cx="16459200" cy="21945600"/>
          </a:xfrm>
          <a:prstGeom prst="rect">
            <a:avLst/>
          </a:prstGeom>
          <a:solidFill>
            <a:schemeClr val="lt2"/>
          </a:solidFill>
          <a:ln>
            <a:noFill/>
          </a:ln>
        </p:spPr>
        <p:txBody>
          <a:bodyPr lIns="341325" tIns="341325" rIns="341325" bIns="341325" anchor="ctr" anchorCtr="0">
            <a:noAutofit/>
          </a:bodyPr>
          <a:lstStyle/>
          <a:p>
            <a:pPr lvl="0">
              <a:spcBef>
                <a:spcPts val="0"/>
              </a:spcBef>
              <a:buNone/>
            </a:pPr>
            <a:endParaRPr/>
          </a:p>
        </p:txBody>
      </p:sp>
      <p:sp>
        <p:nvSpPr>
          <p:cNvPr id="37" name="Shape 37"/>
          <p:cNvSpPr txBox="1">
            <a:spLocks noGrp="1"/>
          </p:cNvSpPr>
          <p:nvPr>
            <p:ph type="title"/>
          </p:nvPr>
        </p:nvSpPr>
        <p:spPr>
          <a:xfrm>
            <a:off x="955800" y="5261546"/>
            <a:ext cx="14562900" cy="6324300"/>
          </a:xfrm>
          <a:prstGeom prst="rect">
            <a:avLst/>
          </a:prstGeom>
        </p:spPr>
        <p:txBody>
          <a:bodyPr lIns="341325" tIns="341325" rIns="341325" bIns="341325" anchor="b" anchorCtr="0"/>
          <a:lstStyle>
            <a:lvl1pPr lvl="0" algn="ctr">
              <a:spcBef>
                <a:spcPts val="0"/>
              </a:spcBef>
              <a:buSzPct val="100000"/>
              <a:defRPr sz="15700"/>
            </a:lvl1pPr>
            <a:lvl2pPr lvl="1" algn="ctr">
              <a:spcBef>
                <a:spcPts val="0"/>
              </a:spcBef>
              <a:buSzPct val="100000"/>
              <a:defRPr sz="15700"/>
            </a:lvl2pPr>
            <a:lvl3pPr lvl="2" algn="ctr">
              <a:spcBef>
                <a:spcPts val="0"/>
              </a:spcBef>
              <a:buSzPct val="100000"/>
              <a:defRPr sz="15700"/>
            </a:lvl3pPr>
            <a:lvl4pPr lvl="3" algn="ctr">
              <a:spcBef>
                <a:spcPts val="0"/>
              </a:spcBef>
              <a:buSzPct val="100000"/>
              <a:defRPr sz="15700"/>
            </a:lvl4pPr>
            <a:lvl5pPr lvl="4" algn="ctr">
              <a:spcBef>
                <a:spcPts val="0"/>
              </a:spcBef>
              <a:buSzPct val="100000"/>
              <a:defRPr sz="15700"/>
            </a:lvl5pPr>
            <a:lvl6pPr lvl="5" algn="ctr">
              <a:spcBef>
                <a:spcPts val="0"/>
              </a:spcBef>
              <a:buSzPct val="100000"/>
              <a:defRPr sz="15700"/>
            </a:lvl6pPr>
            <a:lvl7pPr lvl="6" algn="ctr">
              <a:spcBef>
                <a:spcPts val="0"/>
              </a:spcBef>
              <a:buSzPct val="100000"/>
              <a:defRPr sz="15700"/>
            </a:lvl7pPr>
            <a:lvl8pPr lvl="7" algn="ctr">
              <a:spcBef>
                <a:spcPts val="0"/>
              </a:spcBef>
              <a:buSzPct val="100000"/>
              <a:defRPr sz="15700"/>
            </a:lvl8pPr>
            <a:lvl9pPr lvl="8" algn="ctr">
              <a:spcBef>
                <a:spcPts val="0"/>
              </a:spcBef>
              <a:buSzPct val="100000"/>
              <a:defRPr sz="15700"/>
            </a:lvl9pPr>
          </a:lstStyle>
          <a:p>
            <a:endParaRPr/>
          </a:p>
        </p:txBody>
      </p:sp>
      <p:sp>
        <p:nvSpPr>
          <p:cNvPr id="38" name="Shape 38"/>
          <p:cNvSpPr txBox="1">
            <a:spLocks noGrp="1"/>
          </p:cNvSpPr>
          <p:nvPr>
            <p:ph type="subTitle" idx="1"/>
          </p:nvPr>
        </p:nvSpPr>
        <p:spPr>
          <a:xfrm>
            <a:off x="955800" y="11959786"/>
            <a:ext cx="14562900" cy="5269800"/>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7800"/>
            </a:lvl1pPr>
            <a:lvl2pPr lvl="1" algn="ctr">
              <a:lnSpc>
                <a:spcPct val="100000"/>
              </a:lnSpc>
              <a:spcBef>
                <a:spcPts val="0"/>
              </a:spcBef>
              <a:spcAft>
                <a:spcPts val="0"/>
              </a:spcAft>
              <a:buSzPct val="100000"/>
              <a:buNone/>
              <a:defRPr sz="7800"/>
            </a:lvl2pPr>
            <a:lvl3pPr lvl="2" algn="ctr">
              <a:lnSpc>
                <a:spcPct val="100000"/>
              </a:lnSpc>
              <a:spcBef>
                <a:spcPts val="0"/>
              </a:spcBef>
              <a:spcAft>
                <a:spcPts val="0"/>
              </a:spcAft>
              <a:buSzPct val="100000"/>
              <a:buNone/>
              <a:defRPr sz="7800"/>
            </a:lvl3pPr>
            <a:lvl4pPr lvl="3" algn="ctr">
              <a:lnSpc>
                <a:spcPct val="100000"/>
              </a:lnSpc>
              <a:spcBef>
                <a:spcPts val="0"/>
              </a:spcBef>
              <a:spcAft>
                <a:spcPts val="0"/>
              </a:spcAft>
              <a:buSzPct val="100000"/>
              <a:buNone/>
              <a:defRPr sz="7800"/>
            </a:lvl4pPr>
            <a:lvl5pPr lvl="4" algn="ctr">
              <a:lnSpc>
                <a:spcPct val="100000"/>
              </a:lnSpc>
              <a:spcBef>
                <a:spcPts val="0"/>
              </a:spcBef>
              <a:spcAft>
                <a:spcPts val="0"/>
              </a:spcAft>
              <a:buSzPct val="100000"/>
              <a:buNone/>
              <a:defRPr sz="7800"/>
            </a:lvl5pPr>
            <a:lvl6pPr lvl="5" algn="ctr">
              <a:lnSpc>
                <a:spcPct val="100000"/>
              </a:lnSpc>
              <a:spcBef>
                <a:spcPts val="0"/>
              </a:spcBef>
              <a:spcAft>
                <a:spcPts val="0"/>
              </a:spcAft>
              <a:buSzPct val="100000"/>
              <a:buNone/>
              <a:defRPr sz="7800"/>
            </a:lvl6pPr>
            <a:lvl7pPr lvl="6" algn="ctr">
              <a:lnSpc>
                <a:spcPct val="100000"/>
              </a:lnSpc>
              <a:spcBef>
                <a:spcPts val="0"/>
              </a:spcBef>
              <a:spcAft>
                <a:spcPts val="0"/>
              </a:spcAft>
              <a:buSzPct val="100000"/>
              <a:buNone/>
              <a:defRPr sz="7800"/>
            </a:lvl7pPr>
            <a:lvl8pPr lvl="7" algn="ctr">
              <a:lnSpc>
                <a:spcPct val="100000"/>
              </a:lnSpc>
              <a:spcBef>
                <a:spcPts val="0"/>
              </a:spcBef>
              <a:spcAft>
                <a:spcPts val="0"/>
              </a:spcAft>
              <a:buSzPct val="100000"/>
              <a:buNone/>
              <a:defRPr sz="7800"/>
            </a:lvl8pPr>
            <a:lvl9pPr lvl="8" algn="ctr">
              <a:lnSpc>
                <a:spcPct val="100000"/>
              </a:lnSpc>
              <a:spcBef>
                <a:spcPts val="0"/>
              </a:spcBef>
              <a:spcAft>
                <a:spcPts val="0"/>
              </a:spcAft>
              <a:buSzPct val="100000"/>
              <a:buNone/>
              <a:defRPr sz="7800"/>
            </a:lvl9pPr>
          </a:lstStyle>
          <a:p>
            <a:endParaRPr/>
          </a:p>
        </p:txBody>
      </p:sp>
      <p:sp>
        <p:nvSpPr>
          <p:cNvPr id="39" name="Shape 39"/>
          <p:cNvSpPr txBox="1">
            <a:spLocks noGrp="1"/>
          </p:cNvSpPr>
          <p:nvPr>
            <p:ph type="body" idx="2"/>
          </p:nvPr>
        </p:nvSpPr>
        <p:spPr>
          <a:xfrm>
            <a:off x="17782200" y="3089386"/>
            <a:ext cx="13813200" cy="15765900"/>
          </a:xfrm>
          <a:prstGeom prst="rect">
            <a:avLst/>
          </a:prstGeom>
        </p:spPr>
        <p:txBody>
          <a:bodyPr lIns="341325" tIns="341325" rIns="341325" bIns="3413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122119" y="18050453"/>
            <a:ext cx="21595500" cy="2581800"/>
          </a:xfrm>
          <a:prstGeom prst="rect">
            <a:avLst/>
          </a:prstGeom>
        </p:spPr>
        <p:txBody>
          <a:bodyPr lIns="341325" tIns="341325" rIns="341325" bIns="3413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22120" y="1898773"/>
            <a:ext cx="30674400" cy="2443500"/>
          </a:xfrm>
          <a:prstGeom prst="rect">
            <a:avLst/>
          </a:prstGeom>
          <a:noFill/>
          <a:ln>
            <a:noFill/>
          </a:ln>
        </p:spPr>
        <p:txBody>
          <a:bodyPr lIns="341325" tIns="341325" rIns="341325" bIns="341325" anchor="t" anchorCtr="0"/>
          <a:lstStyle>
            <a:lvl1pPr lvl="0">
              <a:spcBef>
                <a:spcPts val="0"/>
              </a:spcBef>
              <a:buClr>
                <a:schemeClr val="dk1"/>
              </a:buClr>
              <a:buSzPct val="100000"/>
              <a:buNone/>
              <a:defRPr sz="10500">
                <a:solidFill>
                  <a:schemeClr val="dk1"/>
                </a:solidFill>
              </a:defRPr>
            </a:lvl1pPr>
            <a:lvl2pPr lvl="1">
              <a:spcBef>
                <a:spcPts val="0"/>
              </a:spcBef>
              <a:buClr>
                <a:schemeClr val="dk1"/>
              </a:buClr>
              <a:buSzPct val="100000"/>
              <a:buNone/>
              <a:defRPr sz="10500">
                <a:solidFill>
                  <a:schemeClr val="dk1"/>
                </a:solidFill>
              </a:defRPr>
            </a:lvl2pPr>
            <a:lvl3pPr lvl="2">
              <a:spcBef>
                <a:spcPts val="0"/>
              </a:spcBef>
              <a:buClr>
                <a:schemeClr val="dk1"/>
              </a:buClr>
              <a:buSzPct val="100000"/>
              <a:buNone/>
              <a:defRPr sz="10500">
                <a:solidFill>
                  <a:schemeClr val="dk1"/>
                </a:solidFill>
              </a:defRPr>
            </a:lvl3pPr>
            <a:lvl4pPr lvl="3">
              <a:spcBef>
                <a:spcPts val="0"/>
              </a:spcBef>
              <a:buClr>
                <a:schemeClr val="dk1"/>
              </a:buClr>
              <a:buSzPct val="100000"/>
              <a:buNone/>
              <a:defRPr sz="10500">
                <a:solidFill>
                  <a:schemeClr val="dk1"/>
                </a:solidFill>
              </a:defRPr>
            </a:lvl4pPr>
            <a:lvl5pPr lvl="4">
              <a:spcBef>
                <a:spcPts val="0"/>
              </a:spcBef>
              <a:buClr>
                <a:schemeClr val="dk1"/>
              </a:buClr>
              <a:buSzPct val="100000"/>
              <a:buNone/>
              <a:defRPr sz="10500">
                <a:solidFill>
                  <a:schemeClr val="dk1"/>
                </a:solidFill>
              </a:defRPr>
            </a:lvl5pPr>
            <a:lvl6pPr lvl="5">
              <a:spcBef>
                <a:spcPts val="0"/>
              </a:spcBef>
              <a:buClr>
                <a:schemeClr val="dk1"/>
              </a:buClr>
              <a:buSzPct val="100000"/>
              <a:buNone/>
              <a:defRPr sz="10500">
                <a:solidFill>
                  <a:schemeClr val="dk1"/>
                </a:solidFill>
              </a:defRPr>
            </a:lvl6pPr>
            <a:lvl7pPr lvl="6">
              <a:spcBef>
                <a:spcPts val="0"/>
              </a:spcBef>
              <a:buClr>
                <a:schemeClr val="dk1"/>
              </a:buClr>
              <a:buSzPct val="100000"/>
              <a:buNone/>
              <a:defRPr sz="10500">
                <a:solidFill>
                  <a:schemeClr val="dk1"/>
                </a:solidFill>
              </a:defRPr>
            </a:lvl7pPr>
            <a:lvl8pPr lvl="7">
              <a:spcBef>
                <a:spcPts val="0"/>
              </a:spcBef>
              <a:buClr>
                <a:schemeClr val="dk1"/>
              </a:buClr>
              <a:buSzPct val="100000"/>
              <a:buNone/>
              <a:defRPr sz="10500">
                <a:solidFill>
                  <a:schemeClr val="dk1"/>
                </a:solidFill>
              </a:defRPr>
            </a:lvl8pPr>
            <a:lvl9pPr lvl="8">
              <a:spcBef>
                <a:spcPts val="0"/>
              </a:spcBef>
              <a:buClr>
                <a:schemeClr val="dk1"/>
              </a:buClr>
              <a:buSzPct val="100000"/>
              <a:buNone/>
              <a:defRPr sz="10500">
                <a:solidFill>
                  <a:schemeClr val="dk1"/>
                </a:solidFill>
              </a:defRPr>
            </a:lvl9pPr>
          </a:lstStyle>
          <a:p>
            <a:endParaRPr/>
          </a:p>
        </p:txBody>
      </p:sp>
      <p:sp>
        <p:nvSpPr>
          <p:cNvPr id="7" name="Shape 7"/>
          <p:cNvSpPr txBox="1">
            <a:spLocks noGrp="1"/>
          </p:cNvSpPr>
          <p:nvPr>
            <p:ph type="body" idx="1"/>
          </p:nvPr>
        </p:nvSpPr>
        <p:spPr>
          <a:xfrm>
            <a:off x="1122120" y="4917226"/>
            <a:ext cx="30674400" cy="14576700"/>
          </a:xfrm>
          <a:prstGeom prst="rect">
            <a:avLst/>
          </a:prstGeom>
          <a:noFill/>
          <a:ln>
            <a:noFill/>
          </a:ln>
        </p:spPr>
        <p:txBody>
          <a:bodyPr lIns="341325" tIns="341325" rIns="341325" bIns="341325" anchor="t" anchorCtr="0"/>
          <a:lstStyle>
            <a:lvl1pPr lvl="0">
              <a:lnSpc>
                <a:spcPct val="115000"/>
              </a:lnSpc>
              <a:spcBef>
                <a:spcPts val="0"/>
              </a:spcBef>
              <a:spcAft>
                <a:spcPts val="6000"/>
              </a:spcAft>
              <a:buClr>
                <a:schemeClr val="dk2"/>
              </a:buClr>
              <a:buSzPct val="100000"/>
              <a:defRPr sz="6700">
                <a:solidFill>
                  <a:schemeClr val="dk2"/>
                </a:solidFill>
              </a:defRPr>
            </a:lvl1pPr>
            <a:lvl2pPr lvl="1">
              <a:lnSpc>
                <a:spcPct val="115000"/>
              </a:lnSpc>
              <a:spcBef>
                <a:spcPts val="0"/>
              </a:spcBef>
              <a:spcAft>
                <a:spcPts val="6000"/>
              </a:spcAft>
              <a:buClr>
                <a:schemeClr val="dk2"/>
              </a:buClr>
              <a:buSzPct val="100000"/>
              <a:defRPr sz="5200">
                <a:solidFill>
                  <a:schemeClr val="dk2"/>
                </a:solidFill>
              </a:defRPr>
            </a:lvl2pPr>
            <a:lvl3pPr lvl="2">
              <a:lnSpc>
                <a:spcPct val="115000"/>
              </a:lnSpc>
              <a:spcBef>
                <a:spcPts val="0"/>
              </a:spcBef>
              <a:spcAft>
                <a:spcPts val="6000"/>
              </a:spcAft>
              <a:buClr>
                <a:schemeClr val="dk2"/>
              </a:buClr>
              <a:buSzPct val="100000"/>
              <a:defRPr sz="5200">
                <a:solidFill>
                  <a:schemeClr val="dk2"/>
                </a:solidFill>
              </a:defRPr>
            </a:lvl3pPr>
            <a:lvl4pPr lvl="3">
              <a:lnSpc>
                <a:spcPct val="115000"/>
              </a:lnSpc>
              <a:spcBef>
                <a:spcPts val="0"/>
              </a:spcBef>
              <a:spcAft>
                <a:spcPts val="6000"/>
              </a:spcAft>
              <a:buClr>
                <a:schemeClr val="dk2"/>
              </a:buClr>
              <a:buSzPct val="100000"/>
              <a:defRPr sz="5200">
                <a:solidFill>
                  <a:schemeClr val="dk2"/>
                </a:solidFill>
              </a:defRPr>
            </a:lvl4pPr>
            <a:lvl5pPr lvl="4">
              <a:lnSpc>
                <a:spcPct val="115000"/>
              </a:lnSpc>
              <a:spcBef>
                <a:spcPts val="0"/>
              </a:spcBef>
              <a:spcAft>
                <a:spcPts val="6000"/>
              </a:spcAft>
              <a:buClr>
                <a:schemeClr val="dk2"/>
              </a:buClr>
              <a:buSzPct val="100000"/>
              <a:defRPr sz="5200">
                <a:solidFill>
                  <a:schemeClr val="dk2"/>
                </a:solidFill>
              </a:defRPr>
            </a:lvl5pPr>
            <a:lvl6pPr lvl="5">
              <a:lnSpc>
                <a:spcPct val="115000"/>
              </a:lnSpc>
              <a:spcBef>
                <a:spcPts val="0"/>
              </a:spcBef>
              <a:spcAft>
                <a:spcPts val="6000"/>
              </a:spcAft>
              <a:buClr>
                <a:schemeClr val="dk2"/>
              </a:buClr>
              <a:buSzPct val="100000"/>
              <a:defRPr sz="5200">
                <a:solidFill>
                  <a:schemeClr val="dk2"/>
                </a:solidFill>
              </a:defRPr>
            </a:lvl6pPr>
            <a:lvl7pPr lvl="6">
              <a:lnSpc>
                <a:spcPct val="115000"/>
              </a:lnSpc>
              <a:spcBef>
                <a:spcPts val="0"/>
              </a:spcBef>
              <a:spcAft>
                <a:spcPts val="6000"/>
              </a:spcAft>
              <a:buClr>
                <a:schemeClr val="dk2"/>
              </a:buClr>
              <a:buSzPct val="100000"/>
              <a:defRPr sz="5200">
                <a:solidFill>
                  <a:schemeClr val="dk2"/>
                </a:solidFill>
              </a:defRPr>
            </a:lvl7pPr>
            <a:lvl8pPr lvl="7">
              <a:lnSpc>
                <a:spcPct val="115000"/>
              </a:lnSpc>
              <a:spcBef>
                <a:spcPts val="0"/>
              </a:spcBef>
              <a:spcAft>
                <a:spcPts val="6000"/>
              </a:spcAft>
              <a:buClr>
                <a:schemeClr val="dk2"/>
              </a:buClr>
              <a:buSzPct val="100000"/>
              <a:defRPr sz="5200">
                <a:solidFill>
                  <a:schemeClr val="dk2"/>
                </a:solidFill>
              </a:defRPr>
            </a:lvl8pPr>
            <a:lvl9pPr lvl="8">
              <a:lnSpc>
                <a:spcPct val="115000"/>
              </a:lnSpc>
              <a:spcBef>
                <a:spcPts val="0"/>
              </a:spcBef>
              <a:spcAft>
                <a:spcPts val="6000"/>
              </a:spcAft>
              <a:buClr>
                <a:schemeClr val="dk2"/>
              </a:buClr>
              <a:buSzPct val="100000"/>
              <a:defRPr sz="5200">
                <a:solidFill>
                  <a:schemeClr val="dk2"/>
                </a:solidFill>
              </a:defRPr>
            </a:lvl9pPr>
          </a:lstStyle>
          <a:p>
            <a:endParaRPr/>
          </a:p>
        </p:txBody>
      </p:sp>
      <p:sp>
        <p:nvSpPr>
          <p:cNvPr id="8" name="Shape 8"/>
          <p:cNvSpPr txBox="1">
            <a:spLocks noGrp="1"/>
          </p:cNvSpPr>
          <p:nvPr>
            <p:ph type="sldNum" idx="12"/>
          </p:nvPr>
        </p:nvSpPr>
        <p:spPr>
          <a:xfrm>
            <a:off x="30500848" y="19896391"/>
            <a:ext cx="1975500" cy="1679400"/>
          </a:xfrm>
          <a:prstGeom prst="rect">
            <a:avLst/>
          </a:prstGeom>
          <a:noFill/>
          <a:ln>
            <a:noFill/>
          </a:ln>
        </p:spPr>
        <p:txBody>
          <a:bodyPr lIns="341325" tIns="341325" rIns="341325" bIns="341325" anchor="ctr" anchorCtr="0">
            <a:noAutofit/>
          </a:bodyPr>
          <a:lstStyle/>
          <a:p>
            <a:pPr lvl="0" algn="r">
              <a:spcBef>
                <a:spcPts val="0"/>
              </a:spcBef>
              <a:buNone/>
            </a:pPr>
            <a:fld id="{00000000-1234-1234-1234-123412341234}" type="slidenum">
              <a:rPr lang="en" sz="3700">
                <a:solidFill>
                  <a:schemeClr val="dk2"/>
                </a:solidFill>
              </a:rPr>
              <a:t>‹#›</a:t>
            </a:fld>
            <a:endParaRPr lang="en" sz="37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gif"/><Relationship Id="rId8" Type="http://schemas.openxmlformats.org/officeDocument/2006/relationships/image" Target="../media/image6.jpg"/><Relationship Id="rId9" Type="http://schemas.openxmlformats.org/officeDocument/2006/relationships/image" Target="../media/image7.emf"/><Relationship Id="rId10" Type="http://schemas.openxmlformats.org/officeDocument/2006/relationships/image" Target="../media/image8.emf"/><Relationship Id="rId11"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p:nvPr/>
        </p:nvSpPr>
        <p:spPr>
          <a:xfrm>
            <a:off x="24343625" y="9935925"/>
            <a:ext cx="8455800" cy="2058300"/>
          </a:xfrm>
          <a:prstGeom prst="rect">
            <a:avLst/>
          </a:prstGeom>
          <a:noFill/>
          <a:ln>
            <a:noFill/>
          </a:ln>
        </p:spPr>
        <p:txBody>
          <a:bodyPr lIns="91425" tIns="91425" rIns="91425" bIns="91425" anchor="t" anchorCtr="0">
            <a:noAutofit/>
          </a:bodyPr>
          <a:lstStyle/>
          <a:p>
            <a:pPr lvl="0" algn="just">
              <a:spcBef>
                <a:spcPts val="0"/>
              </a:spcBef>
              <a:buNone/>
            </a:pPr>
            <a:r>
              <a:rPr lang="en" sz="2400">
                <a:latin typeface="Helvetica Neue"/>
                <a:ea typeface="Helvetica Neue"/>
                <a:cs typeface="Helvetica Neue"/>
                <a:sym typeface="Helvetica Neue"/>
              </a:rPr>
              <a:t>To understand the internal features represented by our model we computed regressions predicting feature strength from layer outputs. To reduce dimensionality we averaged outputs across both space and time. We found that, although not explicitly trained for them, our model represented aspects of our motion stimulus in specific layers. </a:t>
            </a:r>
          </a:p>
        </p:txBody>
      </p:sp>
      <p:pic>
        <p:nvPicPr>
          <p:cNvPr id="56" name="Shape 56"/>
          <p:cNvPicPr preferRelativeResize="0"/>
          <p:nvPr/>
        </p:nvPicPr>
        <p:blipFill>
          <a:blip r:embed="rId3">
            <a:alphaModFix/>
          </a:blip>
          <a:stretch>
            <a:fillRect/>
          </a:stretch>
        </p:blipFill>
        <p:spPr>
          <a:xfrm>
            <a:off x="28094326" y="16593824"/>
            <a:ext cx="4810200" cy="3419309"/>
          </a:xfrm>
          <a:prstGeom prst="rect">
            <a:avLst/>
          </a:prstGeom>
          <a:noFill/>
          <a:ln>
            <a:noFill/>
          </a:ln>
        </p:spPr>
      </p:pic>
      <p:pic>
        <p:nvPicPr>
          <p:cNvPr id="57" name="Shape 57"/>
          <p:cNvPicPr preferRelativeResize="0"/>
          <p:nvPr/>
        </p:nvPicPr>
        <p:blipFill>
          <a:blip r:embed="rId4">
            <a:alphaModFix/>
          </a:blip>
          <a:stretch>
            <a:fillRect/>
          </a:stretch>
        </p:blipFill>
        <p:spPr>
          <a:xfrm>
            <a:off x="1140725" y="75525"/>
            <a:ext cx="4512549" cy="4512549"/>
          </a:xfrm>
          <a:prstGeom prst="rect">
            <a:avLst/>
          </a:prstGeom>
          <a:noFill/>
          <a:ln>
            <a:noFill/>
          </a:ln>
        </p:spPr>
      </p:pic>
      <p:cxnSp>
        <p:nvCxnSpPr>
          <p:cNvPr id="58" name="Shape 58"/>
          <p:cNvCxnSpPr/>
          <p:nvPr/>
        </p:nvCxnSpPr>
        <p:spPr>
          <a:xfrm>
            <a:off x="6702450" y="3978475"/>
            <a:ext cx="19513500" cy="0"/>
          </a:xfrm>
          <a:prstGeom prst="straightConnector1">
            <a:avLst/>
          </a:prstGeom>
          <a:noFill/>
          <a:ln w="228600" cap="flat" cmpd="sng">
            <a:solidFill>
              <a:srgbClr val="8C1515"/>
            </a:solidFill>
            <a:prstDash val="solid"/>
            <a:round/>
            <a:headEnd type="none" w="lg" len="lg"/>
            <a:tailEnd type="none" w="lg" len="lg"/>
          </a:ln>
        </p:spPr>
      </p:cxnSp>
      <p:sp>
        <p:nvSpPr>
          <p:cNvPr id="59" name="Shape 59"/>
          <p:cNvSpPr txBox="1"/>
          <p:nvPr/>
        </p:nvSpPr>
        <p:spPr>
          <a:xfrm>
            <a:off x="26824898" y="2625750"/>
            <a:ext cx="5898323" cy="1248600"/>
          </a:xfrm>
          <a:prstGeom prst="rect">
            <a:avLst/>
          </a:prstGeom>
          <a:noFill/>
          <a:ln>
            <a:noFill/>
          </a:ln>
        </p:spPr>
        <p:txBody>
          <a:bodyPr lIns="91425" tIns="91425" rIns="91425" bIns="91425" anchor="t" anchorCtr="0">
            <a:noAutofit/>
          </a:bodyPr>
          <a:lstStyle/>
          <a:p>
            <a:pPr lvl="0">
              <a:spcBef>
                <a:spcPts val="0"/>
              </a:spcBef>
              <a:buNone/>
            </a:pPr>
            <a:r>
              <a:rPr lang="en" sz="3600" dirty="0">
                <a:latin typeface="Source Sans Pro"/>
                <a:ea typeface="Source Sans Pro"/>
                <a:cs typeface="Source Sans Pro"/>
                <a:sym typeface="Source Sans Pro"/>
              </a:rPr>
              <a:t>Department of Psychology</a:t>
            </a:r>
          </a:p>
        </p:txBody>
      </p:sp>
      <p:pic>
        <p:nvPicPr>
          <p:cNvPr id="60" name="Shape 60"/>
          <p:cNvPicPr preferRelativeResize="0"/>
          <p:nvPr/>
        </p:nvPicPr>
        <p:blipFill>
          <a:blip r:embed="rId5">
            <a:alphaModFix/>
          </a:blip>
          <a:stretch>
            <a:fillRect/>
          </a:stretch>
        </p:blipFill>
        <p:spPr>
          <a:xfrm>
            <a:off x="26291499" y="787625"/>
            <a:ext cx="6431723" cy="2425653"/>
          </a:xfrm>
          <a:prstGeom prst="rect">
            <a:avLst/>
          </a:prstGeom>
          <a:noFill/>
          <a:ln>
            <a:noFill/>
          </a:ln>
        </p:spPr>
      </p:pic>
      <p:sp>
        <p:nvSpPr>
          <p:cNvPr id="61" name="Shape 61"/>
          <p:cNvSpPr txBox="1"/>
          <p:nvPr/>
        </p:nvSpPr>
        <p:spPr>
          <a:xfrm>
            <a:off x="6995550" y="484550"/>
            <a:ext cx="18927300" cy="2779500"/>
          </a:xfrm>
          <a:prstGeom prst="rect">
            <a:avLst/>
          </a:prstGeom>
          <a:noFill/>
          <a:ln>
            <a:noFill/>
          </a:ln>
        </p:spPr>
        <p:txBody>
          <a:bodyPr lIns="91425" tIns="91425" rIns="91425" bIns="91425" anchor="t" anchorCtr="0">
            <a:noAutofit/>
          </a:bodyPr>
          <a:lstStyle/>
          <a:p>
            <a:pPr lvl="0" algn="ctr">
              <a:spcBef>
                <a:spcPts val="0"/>
              </a:spcBef>
              <a:buNone/>
            </a:pPr>
            <a:r>
              <a:rPr lang="en" sz="7200" b="1"/>
              <a:t>Applying 3D Deep Neural Networks to Human Psychophysics</a:t>
            </a:r>
          </a:p>
        </p:txBody>
      </p:sp>
      <p:sp>
        <p:nvSpPr>
          <p:cNvPr id="62" name="Shape 62"/>
          <p:cNvSpPr txBox="1"/>
          <p:nvPr/>
        </p:nvSpPr>
        <p:spPr>
          <a:xfrm>
            <a:off x="7035325" y="2858600"/>
            <a:ext cx="18927300" cy="839700"/>
          </a:xfrm>
          <a:prstGeom prst="rect">
            <a:avLst/>
          </a:prstGeom>
          <a:noFill/>
          <a:ln>
            <a:noFill/>
          </a:ln>
        </p:spPr>
        <p:txBody>
          <a:bodyPr lIns="91425" tIns="91425" rIns="91425" bIns="91425" anchor="t" anchorCtr="0">
            <a:noAutofit/>
          </a:bodyPr>
          <a:lstStyle/>
          <a:p>
            <a:pPr lvl="0" algn="ctr">
              <a:spcBef>
                <a:spcPts val="0"/>
              </a:spcBef>
              <a:buNone/>
            </a:pPr>
            <a:r>
              <a:rPr lang="en" sz="3600"/>
              <a:t>Daniel Birman, Dylan Cable, Steeve Laquitaine</a:t>
            </a:r>
          </a:p>
        </p:txBody>
      </p:sp>
      <p:cxnSp>
        <p:nvCxnSpPr>
          <p:cNvPr id="63" name="Shape 63"/>
          <p:cNvCxnSpPr/>
          <p:nvPr/>
        </p:nvCxnSpPr>
        <p:spPr>
          <a:xfrm>
            <a:off x="9148825" y="5499275"/>
            <a:ext cx="0" cy="14852400"/>
          </a:xfrm>
          <a:prstGeom prst="straightConnector1">
            <a:avLst/>
          </a:prstGeom>
          <a:noFill/>
          <a:ln w="9525" cap="flat" cmpd="sng">
            <a:solidFill>
              <a:srgbClr val="4D4F53"/>
            </a:solidFill>
            <a:prstDash val="solid"/>
            <a:round/>
            <a:headEnd type="none" w="lg" len="lg"/>
            <a:tailEnd type="none" w="lg" len="lg"/>
          </a:ln>
        </p:spPr>
      </p:cxnSp>
      <p:cxnSp>
        <p:nvCxnSpPr>
          <p:cNvPr id="64" name="Shape 64"/>
          <p:cNvCxnSpPr/>
          <p:nvPr/>
        </p:nvCxnSpPr>
        <p:spPr>
          <a:xfrm>
            <a:off x="24098700" y="5441375"/>
            <a:ext cx="0" cy="14910300"/>
          </a:xfrm>
          <a:prstGeom prst="straightConnector1">
            <a:avLst/>
          </a:prstGeom>
          <a:noFill/>
          <a:ln w="9525" cap="flat" cmpd="sng">
            <a:solidFill>
              <a:srgbClr val="4D4F53"/>
            </a:solidFill>
            <a:prstDash val="solid"/>
            <a:round/>
            <a:headEnd type="none" w="lg" len="lg"/>
            <a:tailEnd type="none" w="lg" len="lg"/>
          </a:ln>
        </p:spPr>
      </p:cxnSp>
      <p:sp>
        <p:nvSpPr>
          <p:cNvPr id="65" name="Shape 65"/>
          <p:cNvSpPr txBox="1"/>
          <p:nvPr/>
        </p:nvSpPr>
        <p:spPr>
          <a:xfrm>
            <a:off x="109075" y="10545512"/>
            <a:ext cx="8871000" cy="839700"/>
          </a:xfrm>
          <a:prstGeom prst="rect">
            <a:avLst/>
          </a:prstGeom>
          <a:noFill/>
          <a:ln>
            <a:noFill/>
          </a:ln>
        </p:spPr>
        <p:txBody>
          <a:bodyPr lIns="91425" tIns="91425" rIns="91425" bIns="91425" anchor="t" anchorCtr="0">
            <a:noAutofit/>
          </a:bodyPr>
          <a:lstStyle/>
          <a:p>
            <a:pPr lvl="0" algn="ctr">
              <a:spcBef>
                <a:spcPts val="0"/>
              </a:spcBef>
              <a:buNone/>
            </a:pPr>
            <a:r>
              <a:rPr lang="en" sz="3000" b="1"/>
              <a:t>Validation: </a:t>
            </a:r>
            <a:r>
              <a:rPr lang="en" sz="3000"/>
              <a:t>Classifying 8 direction motion</a:t>
            </a:r>
          </a:p>
        </p:txBody>
      </p:sp>
      <p:sp>
        <p:nvSpPr>
          <p:cNvPr id="66" name="Shape 66"/>
          <p:cNvSpPr txBox="1"/>
          <p:nvPr/>
        </p:nvSpPr>
        <p:spPr>
          <a:xfrm>
            <a:off x="160825" y="4434600"/>
            <a:ext cx="8750400" cy="658800"/>
          </a:xfrm>
          <a:prstGeom prst="rect">
            <a:avLst/>
          </a:prstGeom>
          <a:noFill/>
          <a:ln>
            <a:noFill/>
          </a:ln>
        </p:spPr>
        <p:txBody>
          <a:bodyPr lIns="91425" tIns="91425" rIns="91425" bIns="91425" anchor="t" anchorCtr="0">
            <a:noAutofit/>
          </a:bodyPr>
          <a:lstStyle/>
          <a:p>
            <a:pPr lvl="0" algn="ctr" rtl="0">
              <a:spcBef>
                <a:spcPts val="0"/>
              </a:spcBef>
              <a:buNone/>
            </a:pPr>
            <a:r>
              <a:rPr lang="en" sz="3000" b="1"/>
              <a:t>Motivation: </a:t>
            </a:r>
            <a:r>
              <a:rPr lang="en" sz="3000"/>
              <a:t>Why model human psychophysics?</a:t>
            </a:r>
          </a:p>
        </p:txBody>
      </p:sp>
      <p:sp>
        <p:nvSpPr>
          <p:cNvPr id="67" name="Shape 67"/>
          <p:cNvSpPr txBox="1"/>
          <p:nvPr/>
        </p:nvSpPr>
        <p:spPr>
          <a:xfrm>
            <a:off x="9285593" y="10969575"/>
            <a:ext cx="14688600" cy="2779500"/>
          </a:xfrm>
          <a:prstGeom prst="rect">
            <a:avLst/>
          </a:prstGeom>
          <a:noFill/>
          <a:ln>
            <a:noFill/>
          </a:ln>
        </p:spPr>
        <p:txBody>
          <a:bodyPr lIns="91425" tIns="91425" rIns="91425" bIns="91425" anchor="t" anchorCtr="0">
            <a:noAutofit/>
          </a:bodyPr>
          <a:lstStyle/>
          <a:p>
            <a:pPr lvl="0" algn="ctr" rtl="0">
              <a:spcBef>
                <a:spcPts val="0"/>
              </a:spcBef>
              <a:buNone/>
            </a:pPr>
            <a:r>
              <a:rPr lang="en" sz="3000" b="1"/>
              <a:t>Humans vs. Machines: </a:t>
            </a:r>
            <a:r>
              <a:rPr lang="en" sz="3000"/>
              <a:t>Performance on an untrained psychophysics task</a:t>
            </a:r>
          </a:p>
        </p:txBody>
      </p:sp>
      <p:sp>
        <p:nvSpPr>
          <p:cNvPr id="68" name="Shape 68"/>
          <p:cNvSpPr txBox="1"/>
          <p:nvPr/>
        </p:nvSpPr>
        <p:spPr>
          <a:xfrm>
            <a:off x="24512525" y="4434600"/>
            <a:ext cx="8286900" cy="1052400"/>
          </a:xfrm>
          <a:prstGeom prst="rect">
            <a:avLst/>
          </a:prstGeom>
          <a:noFill/>
          <a:ln>
            <a:noFill/>
          </a:ln>
        </p:spPr>
        <p:txBody>
          <a:bodyPr lIns="91425" tIns="91425" rIns="91425" bIns="91425" anchor="t" anchorCtr="0">
            <a:noAutofit/>
          </a:bodyPr>
          <a:lstStyle/>
          <a:p>
            <a:pPr lvl="0" rtl="0">
              <a:spcBef>
                <a:spcPts val="0"/>
              </a:spcBef>
              <a:buNone/>
            </a:pPr>
            <a:r>
              <a:rPr lang="en" sz="3000" b="1"/>
              <a:t>Readout: </a:t>
            </a:r>
            <a:r>
              <a:rPr lang="en" sz="3000"/>
              <a:t>Does our model represent important</a:t>
            </a:r>
          </a:p>
          <a:p>
            <a:pPr lvl="0" algn="ctr" rtl="0">
              <a:spcBef>
                <a:spcPts val="0"/>
              </a:spcBef>
              <a:buNone/>
            </a:pPr>
            <a:r>
              <a:rPr lang="en" sz="3000"/>
              <a:t>motion features?</a:t>
            </a:r>
          </a:p>
        </p:txBody>
      </p:sp>
      <p:sp>
        <p:nvSpPr>
          <p:cNvPr id="69" name="Shape 69"/>
          <p:cNvSpPr txBox="1"/>
          <p:nvPr/>
        </p:nvSpPr>
        <p:spPr>
          <a:xfrm>
            <a:off x="24287825" y="12198025"/>
            <a:ext cx="8511600" cy="658800"/>
          </a:xfrm>
          <a:prstGeom prst="rect">
            <a:avLst/>
          </a:prstGeom>
          <a:noFill/>
          <a:ln>
            <a:noFill/>
          </a:ln>
        </p:spPr>
        <p:txBody>
          <a:bodyPr lIns="91425" tIns="91425" rIns="91425" bIns="91425" anchor="t" anchorCtr="0">
            <a:noAutofit/>
          </a:bodyPr>
          <a:lstStyle/>
          <a:p>
            <a:pPr lvl="0" algn="ctr" rtl="0">
              <a:spcBef>
                <a:spcPts val="0"/>
              </a:spcBef>
              <a:buNone/>
            </a:pPr>
            <a:r>
              <a:rPr lang="en" sz="3000" b="1"/>
              <a:t>Feature Inversion</a:t>
            </a:r>
          </a:p>
        </p:txBody>
      </p:sp>
      <p:cxnSp>
        <p:nvCxnSpPr>
          <p:cNvPr id="70" name="Shape 70"/>
          <p:cNvCxnSpPr/>
          <p:nvPr/>
        </p:nvCxnSpPr>
        <p:spPr>
          <a:xfrm>
            <a:off x="24434562" y="16670025"/>
            <a:ext cx="8255700" cy="0"/>
          </a:xfrm>
          <a:prstGeom prst="straightConnector1">
            <a:avLst/>
          </a:prstGeom>
          <a:noFill/>
          <a:ln w="152400" cap="flat" cmpd="sng">
            <a:solidFill>
              <a:srgbClr val="8C1515"/>
            </a:solidFill>
            <a:prstDash val="solid"/>
            <a:round/>
            <a:headEnd type="none" w="lg" len="lg"/>
            <a:tailEnd type="none" w="lg" len="lg"/>
          </a:ln>
        </p:spPr>
      </p:cxnSp>
      <p:sp>
        <p:nvSpPr>
          <p:cNvPr id="71" name="Shape 71"/>
          <p:cNvSpPr txBox="1"/>
          <p:nvPr/>
        </p:nvSpPr>
        <p:spPr>
          <a:xfrm>
            <a:off x="24154212" y="19946974"/>
            <a:ext cx="8511600" cy="2232300"/>
          </a:xfrm>
          <a:prstGeom prst="rect">
            <a:avLst/>
          </a:prstGeom>
          <a:noFill/>
          <a:ln>
            <a:noFill/>
          </a:ln>
        </p:spPr>
        <p:txBody>
          <a:bodyPr lIns="91425" tIns="91425" rIns="91425" bIns="91425" anchor="t" anchorCtr="0">
            <a:noAutofit/>
          </a:bodyPr>
          <a:lstStyle/>
          <a:p>
            <a:pPr lvl="0" algn="ctr" rtl="0">
              <a:spcBef>
                <a:spcPts val="0"/>
              </a:spcBef>
              <a:buNone/>
            </a:pPr>
            <a:r>
              <a:rPr lang="en" sz="3000" b="1"/>
              <a:t>Contact</a:t>
            </a:r>
            <a:r>
              <a:rPr lang="en" sz="3000"/>
              <a:t>: dbirman@stanford.edu, dcable@stanford.edu, steeve@stanford.edu</a:t>
            </a:r>
          </a:p>
          <a:p>
            <a:pPr lvl="0" algn="ctr" rtl="0">
              <a:spcBef>
                <a:spcPts val="0"/>
              </a:spcBef>
              <a:buNone/>
            </a:pPr>
            <a:endParaRPr sz="1200"/>
          </a:p>
          <a:p>
            <a:pPr lvl="0" algn="ctr" rtl="0">
              <a:spcBef>
                <a:spcPts val="0"/>
              </a:spcBef>
              <a:buNone/>
            </a:pPr>
            <a:r>
              <a:rPr lang="en" sz="3000"/>
              <a:t>http://gru.stanford.edu/doku.php/deepmotion</a:t>
            </a:r>
          </a:p>
          <a:p>
            <a:pPr lvl="0" algn="ctr" rtl="0">
              <a:spcBef>
                <a:spcPts val="0"/>
              </a:spcBef>
              <a:buNone/>
            </a:pPr>
            <a:endParaRPr sz="3000" b="1"/>
          </a:p>
          <a:p>
            <a:pPr lvl="0" algn="ctr" rtl="0">
              <a:spcBef>
                <a:spcPts val="0"/>
              </a:spcBef>
              <a:buNone/>
            </a:pPr>
            <a:endParaRPr sz="3000"/>
          </a:p>
          <a:p>
            <a:pPr lvl="0" algn="ctr" rtl="0">
              <a:spcBef>
                <a:spcPts val="0"/>
              </a:spcBef>
              <a:buNone/>
            </a:pPr>
            <a:endParaRPr sz="3000"/>
          </a:p>
        </p:txBody>
      </p:sp>
      <p:sp>
        <p:nvSpPr>
          <p:cNvPr id="72" name="Shape 72"/>
          <p:cNvSpPr txBox="1"/>
          <p:nvPr/>
        </p:nvSpPr>
        <p:spPr>
          <a:xfrm>
            <a:off x="345625" y="5280725"/>
            <a:ext cx="4141500" cy="3909000"/>
          </a:xfrm>
          <a:prstGeom prst="rect">
            <a:avLst/>
          </a:prstGeom>
          <a:noFill/>
          <a:ln>
            <a:noFill/>
          </a:ln>
        </p:spPr>
        <p:txBody>
          <a:bodyPr lIns="91425" tIns="91425" rIns="91425" bIns="91425" anchor="t" anchorCtr="0">
            <a:noAutofit/>
          </a:bodyPr>
          <a:lstStyle/>
          <a:p>
            <a:pPr lvl="0" algn="just" rtl="0">
              <a:spcBef>
                <a:spcPts val="0"/>
              </a:spcBef>
              <a:buNone/>
            </a:pPr>
            <a:r>
              <a:rPr lang="en" sz="2400"/>
              <a:t>Training models of the human nervous system</a:t>
            </a:r>
            <a:r>
              <a:rPr lang="en" sz="2400" b="1"/>
              <a:t> to perform the same task </a:t>
            </a:r>
            <a:r>
              <a:rPr lang="en" sz="2400"/>
              <a:t>as humans is a useful tool to help us understand human behavior (Yamins et al. </a:t>
            </a:r>
            <a:r>
              <a:rPr lang="en" sz="2400" i="1"/>
              <a:t>PNAS</a:t>
            </a:r>
            <a:r>
              <a:rPr lang="en" sz="2400"/>
              <a:t> 2014). We built a neural network based on the human visual stream up to cortical area MT. We trained</a:t>
            </a:r>
          </a:p>
          <a:p>
            <a:pPr lvl="0" algn="just">
              <a:spcBef>
                <a:spcPts val="0"/>
              </a:spcBef>
              <a:buNone/>
            </a:pPr>
            <a:endParaRPr sz="2400"/>
          </a:p>
        </p:txBody>
      </p:sp>
      <p:cxnSp>
        <p:nvCxnSpPr>
          <p:cNvPr id="73" name="Shape 73"/>
          <p:cNvCxnSpPr/>
          <p:nvPr/>
        </p:nvCxnSpPr>
        <p:spPr>
          <a:xfrm>
            <a:off x="24415775" y="12925475"/>
            <a:ext cx="8255700" cy="0"/>
          </a:xfrm>
          <a:prstGeom prst="straightConnector1">
            <a:avLst/>
          </a:prstGeom>
          <a:noFill/>
          <a:ln w="19050" cap="flat" cmpd="sng">
            <a:solidFill>
              <a:srgbClr val="8C1515"/>
            </a:solidFill>
            <a:prstDash val="solid"/>
            <a:round/>
            <a:headEnd type="none" w="lg" len="lg"/>
            <a:tailEnd type="none" w="lg" len="lg"/>
          </a:ln>
        </p:spPr>
      </p:cxnSp>
      <p:cxnSp>
        <p:nvCxnSpPr>
          <p:cNvPr id="74" name="Shape 74"/>
          <p:cNvCxnSpPr/>
          <p:nvPr/>
        </p:nvCxnSpPr>
        <p:spPr>
          <a:xfrm>
            <a:off x="24401600" y="5594700"/>
            <a:ext cx="8255700" cy="0"/>
          </a:xfrm>
          <a:prstGeom prst="straightConnector1">
            <a:avLst/>
          </a:prstGeom>
          <a:noFill/>
          <a:ln w="19050" cap="flat" cmpd="sng">
            <a:solidFill>
              <a:srgbClr val="8C1515"/>
            </a:solidFill>
            <a:prstDash val="solid"/>
            <a:round/>
            <a:headEnd type="none" w="lg" len="lg"/>
            <a:tailEnd type="none" w="lg" len="lg"/>
          </a:ln>
        </p:spPr>
      </p:cxnSp>
      <p:cxnSp>
        <p:nvCxnSpPr>
          <p:cNvPr id="75" name="Shape 75"/>
          <p:cNvCxnSpPr/>
          <p:nvPr/>
        </p:nvCxnSpPr>
        <p:spPr>
          <a:xfrm>
            <a:off x="408175" y="5150100"/>
            <a:ext cx="8255700" cy="0"/>
          </a:xfrm>
          <a:prstGeom prst="straightConnector1">
            <a:avLst/>
          </a:prstGeom>
          <a:noFill/>
          <a:ln w="19050" cap="flat" cmpd="sng">
            <a:solidFill>
              <a:srgbClr val="8C1515"/>
            </a:solidFill>
            <a:prstDash val="solid"/>
            <a:round/>
            <a:headEnd type="none" w="lg" len="lg"/>
            <a:tailEnd type="none" w="lg" len="lg"/>
          </a:ln>
        </p:spPr>
      </p:cxnSp>
      <p:cxnSp>
        <p:nvCxnSpPr>
          <p:cNvPr id="76" name="Shape 76"/>
          <p:cNvCxnSpPr/>
          <p:nvPr/>
        </p:nvCxnSpPr>
        <p:spPr>
          <a:xfrm>
            <a:off x="552925" y="11251075"/>
            <a:ext cx="8255700" cy="0"/>
          </a:xfrm>
          <a:prstGeom prst="straightConnector1">
            <a:avLst/>
          </a:prstGeom>
          <a:noFill/>
          <a:ln w="19050" cap="flat" cmpd="sng">
            <a:solidFill>
              <a:srgbClr val="8C1515"/>
            </a:solidFill>
            <a:prstDash val="solid"/>
            <a:round/>
            <a:headEnd type="none" w="lg" len="lg"/>
            <a:tailEnd type="none" w="lg" len="lg"/>
          </a:ln>
        </p:spPr>
      </p:cxnSp>
      <p:cxnSp>
        <p:nvCxnSpPr>
          <p:cNvPr id="77" name="Shape 77"/>
          <p:cNvCxnSpPr/>
          <p:nvPr/>
        </p:nvCxnSpPr>
        <p:spPr>
          <a:xfrm>
            <a:off x="9616968" y="11708275"/>
            <a:ext cx="14089800" cy="0"/>
          </a:xfrm>
          <a:prstGeom prst="straightConnector1">
            <a:avLst/>
          </a:prstGeom>
          <a:noFill/>
          <a:ln w="19050" cap="flat" cmpd="sng">
            <a:solidFill>
              <a:srgbClr val="8C1515"/>
            </a:solidFill>
            <a:prstDash val="solid"/>
            <a:round/>
            <a:headEnd type="none" w="lg" len="lg"/>
            <a:tailEnd type="none" w="lg" len="lg"/>
          </a:ln>
        </p:spPr>
      </p:cxnSp>
      <p:pic>
        <p:nvPicPr>
          <p:cNvPr id="78" name="Shape 78"/>
          <p:cNvPicPr preferRelativeResize="0"/>
          <p:nvPr/>
        </p:nvPicPr>
        <p:blipFill>
          <a:blip r:embed="rId6">
            <a:alphaModFix/>
          </a:blip>
          <a:stretch>
            <a:fillRect/>
          </a:stretch>
        </p:blipFill>
        <p:spPr>
          <a:xfrm>
            <a:off x="4487125" y="5473324"/>
            <a:ext cx="4610575" cy="3435002"/>
          </a:xfrm>
          <a:prstGeom prst="rect">
            <a:avLst/>
          </a:prstGeom>
          <a:noFill/>
          <a:ln>
            <a:noFill/>
          </a:ln>
        </p:spPr>
      </p:pic>
      <p:sp>
        <p:nvSpPr>
          <p:cNvPr id="79" name="Shape 79"/>
          <p:cNvSpPr txBox="1"/>
          <p:nvPr/>
        </p:nvSpPr>
        <p:spPr>
          <a:xfrm>
            <a:off x="345625" y="8920878"/>
            <a:ext cx="8511600" cy="1573500"/>
          </a:xfrm>
          <a:prstGeom prst="rect">
            <a:avLst/>
          </a:prstGeom>
          <a:noFill/>
          <a:ln>
            <a:noFill/>
          </a:ln>
        </p:spPr>
        <p:txBody>
          <a:bodyPr lIns="91425" tIns="91425" rIns="91425" bIns="91425" anchor="t" anchorCtr="0">
            <a:noAutofit/>
          </a:bodyPr>
          <a:lstStyle/>
          <a:p>
            <a:pPr lvl="0" algn="just" rtl="0">
              <a:spcBef>
                <a:spcPts val="0"/>
              </a:spcBef>
              <a:buClr>
                <a:schemeClr val="dk1"/>
              </a:buClr>
              <a:buSzPct val="45833"/>
              <a:buFont typeface="Arial"/>
              <a:buNone/>
            </a:pPr>
            <a:r>
              <a:rPr lang="en" sz="2400">
                <a:solidFill>
                  <a:schemeClr val="dk1"/>
                </a:solidFill>
              </a:rPr>
              <a:t>our model to complete a simple behavioral task: discriminate direction. Our model is a modernization of an older model without constraints on the characteristics of internal feature representations (Simoncelli et al. </a:t>
            </a:r>
            <a:r>
              <a:rPr lang="en" sz="2400" i="1">
                <a:solidFill>
                  <a:schemeClr val="dk1"/>
                </a:solidFill>
              </a:rPr>
              <a:t>PNAS</a:t>
            </a:r>
            <a:r>
              <a:rPr lang="en" sz="2400">
                <a:solidFill>
                  <a:schemeClr val="dk1"/>
                </a:solidFill>
              </a:rPr>
              <a:t> 1996).</a:t>
            </a:r>
          </a:p>
          <a:p>
            <a:pPr lvl="0">
              <a:spcBef>
                <a:spcPts val="0"/>
              </a:spcBef>
              <a:buNone/>
            </a:pPr>
            <a:endParaRPr/>
          </a:p>
        </p:txBody>
      </p:sp>
      <p:sp>
        <p:nvSpPr>
          <p:cNvPr id="80" name="Shape 80"/>
          <p:cNvSpPr txBox="1"/>
          <p:nvPr/>
        </p:nvSpPr>
        <p:spPr>
          <a:xfrm>
            <a:off x="9616975" y="17996250"/>
            <a:ext cx="14089800" cy="3909000"/>
          </a:xfrm>
          <a:prstGeom prst="rect">
            <a:avLst/>
          </a:prstGeom>
          <a:noFill/>
          <a:ln>
            <a:noFill/>
          </a:ln>
        </p:spPr>
        <p:txBody>
          <a:bodyPr lIns="91425" tIns="91425" rIns="91425" bIns="91425" anchor="t" anchorCtr="0">
            <a:noAutofit/>
          </a:bodyPr>
          <a:lstStyle/>
          <a:p>
            <a:pPr lvl="0" algn="just" rtl="0">
              <a:spcBef>
                <a:spcPts val="0"/>
              </a:spcBef>
              <a:buNone/>
            </a:pPr>
            <a:r>
              <a:rPr lang="en" sz="2400" dirty="0">
                <a:latin typeface="Helvetica Neue"/>
                <a:ea typeface="Helvetica Neue"/>
                <a:cs typeface="Helvetica Neue"/>
                <a:sym typeface="Helvetica Neue"/>
              </a:rPr>
              <a:t>We used our trained model to perform two basic psychophysical tasks to compare its performance against human behavior. We looked at </a:t>
            </a:r>
            <a:r>
              <a:rPr lang="en" sz="2400" b="1" dirty="0">
                <a:latin typeface="Helvetica Neue"/>
                <a:ea typeface="Helvetica Neue"/>
                <a:cs typeface="Helvetica Neue"/>
                <a:sym typeface="Helvetica Neue"/>
              </a:rPr>
              <a:t>contrast discrimination</a:t>
            </a:r>
            <a:r>
              <a:rPr lang="en" sz="2400" dirty="0">
                <a:latin typeface="Helvetica Neue"/>
                <a:ea typeface="Helvetica Neue"/>
                <a:cs typeface="Helvetica Neue"/>
                <a:sym typeface="Helvetica Neue"/>
              </a:rPr>
              <a:t> and </a:t>
            </a:r>
            <a:r>
              <a:rPr lang="en" sz="2400" b="1" dirty="0">
                <a:latin typeface="Helvetica Neue"/>
                <a:ea typeface="Helvetica Neue"/>
                <a:cs typeface="Helvetica Neue"/>
                <a:sym typeface="Helvetica Neue"/>
              </a:rPr>
              <a:t>motion coherence discrimination</a:t>
            </a:r>
            <a:r>
              <a:rPr lang="en" sz="2400" dirty="0">
                <a:latin typeface="Helvetica Neue"/>
                <a:ea typeface="Helvetica Neue"/>
                <a:cs typeface="Helvetica Neue"/>
                <a:sym typeface="Helvetica Neue"/>
              </a:rPr>
              <a:t>, two tasks that can be done on the same stimulus that we used to train our model (see our website for stimulus examples). Above we plot the amount of stimulus strength difference needed to discriminate which of two patches of dots had higher contrast or greater motion coherence. We compare these results against a model-based linear readout from specific layers. We found that for contrast both human and model performance are qualitatively similar, while for motion coherence our model does not appear to capture the necessary features to decode motion strength in a linear manner--we expect this is due to the nonlinear representation of motion coherence in the MT layer of our model.</a:t>
            </a:r>
          </a:p>
        </p:txBody>
      </p:sp>
      <p:pic>
        <p:nvPicPr>
          <p:cNvPr id="82" name="Shape 82"/>
          <p:cNvPicPr preferRelativeResize="0"/>
          <p:nvPr/>
        </p:nvPicPr>
        <p:blipFill>
          <a:blip r:embed="rId7">
            <a:alphaModFix/>
          </a:blip>
          <a:stretch>
            <a:fillRect/>
          </a:stretch>
        </p:blipFill>
        <p:spPr>
          <a:xfrm>
            <a:off x="24266564" y="12253124"/>
            <a:ext cx="5477775" cy="4978774"/>
          </a:xfrm>
          <a:prstGeom prst="rect">
            <a:avLst/>
          </a:prstGeom>
          <a:noFill/>
          <a:ln>
            <a:noFill/>
          </a:ln>
        </p:spPr>
      </p:pic>
      <p:sp>
        <p:nvSpPr>
          <p:cNvPr id="83" name="Shape 83"/>
          <p:cNvSpPr txBox="1"/>
          <p:nvPr/>
        </p:nvSpPr>
        <p:spPr>
          <a:xfrm>
            <a:off x="24306625" y="17328500"/>
            <a:ext cx="3889200" cy="2425500"/>
          </a:xfrm>
          <a:prstGeom prst="rect">
            <a:avLst/>
          </a:prstGeom>
          <a:noFill/>
          <a:ln>
            <a:noFill/>
          </a:ln>
        </p:spPr>
        <p:txBody>
          <a:bodyPr lIns="91425" tIns="91425" rIns="91425" bIns="91425" anchor="t" anchorCtr="0">
            <a:noAutofit/>
          </a:bodyPr>
          <a:lstStyle/>
          <a:p>
            <a:pPr lvl="0" algn="ctr" rtl="0">
              <a:spcBef>
                <a:spcPts val="0"/>
              </a:spcBef>
              <a:buNone/>
            </a:pPr>
            <a:r>
              <a:rPr lang="en" sz="2400" b="1"/>
              <a:t>Acknowledgments</a:t>
            </a:r>
          </a:p>
          <a:p>
            <a:pPr lvl="0" algn="ctr" rtl="0">
              <a:spcBef>
                <a:spcPts val="0"/>
              </a:spcBef>
              <a:buNone/>
            </a:pPr>
            <a:r>
              <a:rPr lang="en" sz="2400"/>
              <a:t>Thank you to the CS231n staff and our TA Lane McIntosh for helpful comments on earlier iterations of our project!</a:t>
            </a:r>
          </a:p>
        </p:txBody>
      </p:sp>
      <p:sp>
        <p:nvSpPr>
          <p:cNvPr id="84" name="Shape 84"/>
          <p:cNvSpPr txBox="1"/>
          <p:nvPr/>
        </p:nvSpPr>
        <p:spPr>
          <a:xfrm>
            <a:off x="29866525" y="13737400"/>
            <a:ext cx="2646900" cy="2425500"/>
          </a:xfrm>
          <a:prstGeom prst="rect">
            <a:avLst/>
          </a:prstGeom>
          <a:noFill/>
          <a:ln>
            <a:noFill/>
          </a:ln>
        </p:spPr>
        <p:txBody>
          <a:bodyPr lIns="91425" tIns="91425" rIns="91425" bIns="91425" anchor="t" anchorCtr="0">
            <a:noAutofit/>
          </a:bodyPr>
          <a:lstStyle/>
          <a:p>
            <a:pPr lvl="0" algn="ctr" rtl="0">
              <a:spcBef>
                <a:spcPts val="0"/>
              </a:spcBef>
              <a:buNone/>
            </a:pPr>
            <a:r>
              <a:rPr lang="en" sz="2400"/>
              <a:t>GIF videos of our motion stimuli and feature inversions are available on our website.</a:t>
            </a:r>
          </a:p>
        </p:txBody>
      </p:sp>
      <p:grpSp>
        <p:nvGrpSpPr>
          <p:cNvPr id="85" name="Shape 85"/>
          <p:cNvGrpSpPr/>
          <p:nvPr/>
        </p:nvGrpSpPr>
        <p:grpSpPr>
          <a:xfrm>
            <a:off x="10525166" y="7060150"/>
            <a:ext cx="11868067" cy="3810000"/>
            <a:chOff x="10052794" y="6831550"/>
            <a:chExt cx="11868067" cy="3810000"/>
          </a:xfrm>
        </p:grpSpPr>
        <p:pic>
          <p:nvPicPr>
            <p:cNvPr id="86" name="Shape 86"/>
            <p:cNvPicPr preferRelativeResize="0"/>
            <p:nvPr/>
          </p:nvPicPr>
          <p:blipFill>
            <a:blip r:embed="rId8">
              <a:alphaModFix/>
            </a:blip>
            <a:stretch>
              <a:fillRect/>
            </a:stretch>
          </p:blipFill>
          <p:spPr>
            <a:xfrm flipH="1">
              <a:off x="18301362" y="6831550"/>
              <a:ext cx="3619500" cy="3810000"/>
            </a:xfrm>
            <a:prstGeom prst="rect">
              <a:avLst/>
            </a:prstGeom>
            <a:noFill/>
            <a:ln>
              <a:noFill/>
            </a:ln>
          </p:spPr>
        </p:pic>
        <p:grpSp>
          <p:nvGrpSpPr>
            <p:cNvPr id="87" name="Shape 87"/>
            <p:cNvGrpSpPr/>
            <p:nvPr/>
          </p:nvGrpSpPr>
          <p:grpSpPr>
            <a:xfrm>
              <a:off x="11947983" y="7980418"/>
              <a:ext cx="1437600" cy="963000"/>
              <a:chOff x="11923500" y="7945025"/>
              <a:chExt cx="1437600" cy="963000"/>
            </a:xfrm>
          </p:grpSpPr>
          <p:grpSp>
            <p:nvGrpSpPr>
              <p:cNvPr id="88" name="Shape 88"/>
              <p:cNvGrpSpPr/>
              <p:nvPr/>
            </p:nvGrpSpPr>
            <p:grpSpPr>
              <a:xfrm>
                <a:off x="12889800" y="8153075"/>
                <a:ext cx="471300" cy="471300"/>
                <a:chOff x="12280200" y="8229275"/>
                <a:chExt cx="471300" cy="471300"/>
              </a:xfrm>
            </p:grpSpPr>
            <p:sp>
              <p:nvSpPr>
                <p:cNvPr id="89" name="Shape 89"/>
                <p:cNvSpPr/>
                <p:nvPr/>
              </p:nvSpPr>
              <p:spPr>
                <a:xfrm>
                  <a:off x="12280200" y="8229275"/>
                  <a:ext cx="471300" cy="471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12292950" y="8343925"/>
                  <a:ext cx="111000" cy="263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91" name="Shape 91"/>
              <p:cNvCxnSpPr>
                <a:stCxn id="89" idx="6"/>
              </p:cNvCxnSpPr>
              <p:nvPr/>
            </p:nvCxnSpPr>
            <p:spPr>
              <a:xfrm rot="10800000">
                <a:off x="11923500" y="7945025"/>
                <a:ext cx="1437600" cy="443700"/>
              </a:xfrm>
              <a:prstGeom prst="straightConnector1">
                <a:avLst/>
              </a:prstGeom>
              <a:noFill/>
              <a:ln w="9525" cap="flat" cmpd="sng">
                <a:solidFill>
                  <a:schemeClr val="dk2"/>
                </a:solidFill>
                <a:prstDash val="solid"/>
                <a:round/>
                <a:headEnd type="none" w="lg" len="lg"/>
                <a:tailEnd type="none" w="lg" len="lg"/>
              </a:ln>
            </p:spPr>
          </p:cxnSp>
          <p:cxnSp>
            <p:nvCxnSpPr>
              <p:cNvPr id="92" name="Shape 92"/>
              <p:cNvCxnSpPr>
                <a:stCxn id="89" idx="6"/>
              </p:cNvCxnSpPr>
              <p:nvPr/>
            </p:nvCxnSpPr>
            <p:spPr>
              <a:xfrm flipH="1">
                <a:off x="11948100" y="8388725"/>
                <a:ext cx="1413000" cy="519300"/>
              </a:xfrm>
              <a:prstGeom prst="straightConnector1">
                <a:avLst/>
              </a:prstGeom>
              <a:noFill/>
              <a:ln w="9525" cap="flat" cmpd="sng">
                <a:solidFill>
                  <a:schemeClr val="dk2"/>
                </a:solidFill>
                <a:prstDash val="solid"/>
                <a:round/>
                <a:headEnd type="none" w="lg" len="lg"/>
                <a:tailEnd type="none" w="lg" len="lg"/>
              </a:ln>
            </p:spPr>
          </p:cxnSp>
        </p:grpSp>
        <p:cxnSp>
          <p:nvCxnSpPr>
            <p:cNvPr id="93" name="Shape 93"/>
            <p:cNvCxnSpPr>
              <a:endCxn id="94" idx="3"/>
            </p:cNvCxnSpPr>
            <p:nvPr/>
          </p:nvCxnSpPr>
          <p:spPr>
            <a:xfrm>
              <a:off x="13386370" y="8421169"/>
              <a:ext cx="5215500" cy="574500"/>
            </a:xfrm>
            <a:prstGeom prst="curvedConnector4">
              <a:avLst>
                <a:gd name="adj1" fmla="val 49338"/>
                <a:gd name="adj2" fmla="val 160132"/>
              </a:avLst>
            </a:prstGeom>
            <a:noFill/>
            <a:ln w="9525" cap="flat" cmpd="sng">
              <a:solidFill>
                <a:schemeClr val="dk2"/>
              </a:solidFill>
              <a:prstDash val="solid"/>
              <a:round/>
              <a:headEnd type="none" w="lg" len="lg"/>
              <a:tailEnd type="none" w="lg" len="lg"/>
            </a:ln>
          </p:spPr>
        </p:cxnSp>
        <p:cxnSp>
          <p:nvCxnSpPr>
            <p:cNvPr id="95" name="Shape 95"/>
            <p:cNvCxnSpPr>
              <a:endCxn id="94" idx="1"/>
            </p:cNvCxnSpPr>
            <p:nvPr/>
          </p:nvCxnSpPr>
          <p:spPr>
            <a:xfrm rot="10800000" flipH="1">
              <a:off x="13386370" y="8477430"/>
              <a:ext cx="5215500" cy="542100"/>
            </a:xfrm>
            <a:prstGeom prst="curvedConnector4">
              <a:avLst>
                <a:gd name="adj1" fmla="val 49338"/>
                <a:gd name="adj2" fmla="val 163725"/>
              </a:avLst>
            </a:prstGeom>
            <a:noFill/>
            <a:ln w="9525" cap="flat" cmpd="sng">
              <a:solidFill>
                <a:schemeClr val="dk2"/>
              </a:solidFill>
              <a:prstDash val="solid"/>
              <a:round/>
              <a:headEnd type="none" w="lg" len="lg"/>
              <a:tailEnd type="none" w="lg" len="lg"/>
            </a:ln>
          </p:spPr>
        </p:cxnSp>
        <p:sp>
          <p:nvSpPr>
            <p:cNvPr id="96" name="Shape 96"/>
            <p:cNvSpPr/>
            <p:nvPr/>
          </p:nvSpPr>
          <p:spPr>
            <a:xfrm>
              <a:off x="14723950" y="8370100"/>
              <a:ext cx="1184700" cy="732900"/>
            </a:xfrm>
            <a:prstGeom prst="rect">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t>LGN</a:t>
              </a:r>
            </a:p>
          </p:txBody>
        </p:sp>
        <p:sp>
          <p:nvSpPr>
            <p:cNvPr id="94" name="Shape 94"/>
            <p:cNvSpPr/>
            <p:nvPr/>
          </p:nvSpPr>
          <p:spPr>
            <a:xfrm>
              <a:off x="18532850" y="8370100"/>
              <a:ext cx="471300" cy="732900"/>
            </a:xfrm>
            <a:prstGeom prst="ellipse">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18474750" y="8131325"/>
              <a:ext cx="658800" cy="732900"/>
            </a:xfrm>
            <a:prstGeom prst="ellipse">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V1</a:t>
              </a:r>
            </a:p>
          </p:txBody>
        </p:sp>
        <p:sp>
          <p:nvSpPr>
            <p:cNvPr id="98" name="Shape 98"/>
            <p:cNvSpPr/>
            <p:nvPr/>
          </p:nvSpPr>
          <p:spPr>
            <a:xfrm>
              <a:off x="19219650" y="8500900"/>
              <a:ext cx="750000" cy="658800"/>
            </a:xfrm>
            <a:prstGeom prst="ellipse">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MT</a:t>
              </a:r>
            </a:p>
          </p:txBody>
        </p:sp>
        <p:sp>
          <p:nvSpPr>
            <p:cNvPr id="99" name="Shape 99"/>
            <p:cNvSpPr/>
            <p:nvPr/>
          </p:nvSpPr>
          <p:spPr>
            <a:xfrm>
              <a:off x="19614075" y="7460175"/>
              <a:ext cx="750000" cy="658800"/>
            </a:xfrm>
            <a:prstGeom prst="ellipse">
              <a:avLst/>
            </a:prstGeom>
            <a:solidFill>
              <a:srgbClr val="74FC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LIP</a:t>
              </a:r>
            </a:p>
          </p:txBody>
        </p:sp>
        <p:sp>
          <p:nvSpPr>
            <p:cNvPr id="100" name="Shape 100"/>
            <p:cNvSpPr/>
            <p:nvPr/>
          </p:nvSpPr>
          <p:spPr>
            <a:xfrm rot="-5400000">
              <a:off x="9490482" y="8076787"/>
              <a:ext cx="2444150" cy="1319525"/>
            </a:xfrm>
            <a:prstGeom prst="flowChartInputOutput">
              <a:avLst/>
            </a:prstGeom>
            <a:solidFill>
              <a:srgbClr val="B7B7B7"/>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10251175" y="7879450"/>
              <a:ext cx="86400" cy="311400"/>
              <a:chOff x="9946375" y="7879450"/>
              <a:chExt cx="86400" cy="311400"/>
            </a:xfrm>
          </p:grpSpPr>
          <p:sp>
            <p:nvSpPr>
              <p:cNvPr id="102" name="Shape 102"/>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3" name="Shape 103"/>
              <p:cNvCxnSpPr>
                <a:stCxn id="102"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04" name="Shape 104"/>
            <p:cNvGrpSpPr/>
            <p:nvPr/>
          </p:nvGrpSpPr>
          <p:grpSpPr>
            <a:xfrm>
              <a:off x="10575800" y="7993575"/>
              <a:ext cx="86400" cy="311400"/>
              <a:chOff x="9946375" y="7879450"/>
              <a:chExt cx="86400" cy="311400"/>
            </a:xfrm>
          </p:grpSpPr>
          <p:sp>
            <p:nvSpPr>
              <p:cNvPr id="105" name="Shape 105"/>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06" name="Shape 106"/>
              <p:cNvCxnSpPr>
                <a:stCxn id="105"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07" name="Shape 107"/>
            <p:cNvGrpSpPr/>
            <p:nvPr/>
          </p:nvGrpSpPr>
          <p:grpSpPr>
            <a:xfrm>
              <a:off x="10766475" y="8304975"/>
              <a:ext cx="86400" cy="311400"/>
              <a:chOff x="9946375" y="7879450"/>
              <a:chExt cx="86400" cy="311400"/>
            </a:xfrm>
          </p:grpSpPr>
          <p:sp>
            <p:nvSpPr>
              <p:cNvPr id="108" name="Shape 108"/>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09" name="Shape 109"/>
              <p:cNvCxnSpPr>
                <a:stCxn id="108"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0" name="Shape 110"/>
            <p:cNvGrpSpPr/>
            <p:nvPr/>
          </p:nvGrpSpPr>
          <p:grpSpPr>
            <a:xfrm>
              <a:off x="11081550" y="8580850"/>
              <a:ext cx="86400" cy="311400"/>
              <a:chOff x="9946375" y="7879450"/>
              <a:chExt cx="86400" cy="311400"/>
            </a:xfrm>
          </p:grpSpPr>
          <p:sp>
            <p:nvSpPr>
              <p:cNvPr id="111" name="Shape 111"/>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2" name="Shape 112"/>
              <p:cNvCxnSpPr>
                <a:stCxn id="111"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3" name="Shape 113"/>
            <p:cNvGrpSpPr/>
            <p:nvPr/>
          </p:nvGrpSpPr>
          <p:grpSpPr>
            <a:xfrm>
              <a:off x="10607200" y="8674600"/>
              <a:ext cx="86400" cy="311400"/>
              <a:chOff x="9946375" y="7879450"/>
              <a:chExt cx="86400" cy="311400"/>
            </a:xfrm>
          </p:grpSpPr>
          <p:sp>
            <p:nvSpPr>
              <p:cNvPr id="114" name="Shape 114"/>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5" name="Shape 115"/>
              <p:cNvCxnSpPr>
                <a:stCxn id="114"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6" name="Shape 116"/>
            <p:cNvGrpSpPr/>
            <p:nvPr/>
          </p:nvGrpSpPr>
          <p:grpSpPr>
            <a:xfrm>
              <a:off x="10852875" y="8986000"/>
              <a:ext cx="86400" cy="311400"/>
              <a:chOff x="9946375" y="7879450"/>
              <a:chExt cx="86400" cy="311400"/>
            </a:xfrm>
          </p:grpSpPr>
          <p:sp>
            <p:nvSpPr>
              <p:cNvPr id="117" name="Shape 117"/>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8" name="Shape 118"/>
              <p:cNvCxnSpPr>
                <a:stCxn id="117"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9" name="Shape 119"/>
            <p:cNvGrpSpPr/>
            <p:nvPr/>
          </p:nvGrpSpPr>
          <p:grpSpPr>
            <a:xfrm>
              <a:off x="11081550" y="9219625"/>
              <a:ext cx="86400" cy="311400"/>
              <a:chOff x="9946375" y="7879450"/>
              <a:chExt cx="86400" cy="311400"/>
            </a:xfrm>
          </p:grpSpPr>
          <p:sp>
            <p:nvSpPr>
              <p:cNvPr id="120" name="Shape 120"/>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1" name="Shape 121"/>
              <p:cNvCxnSpPr>
                <a:stCxn id="120"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2" name="Shape 122"/>
            <p:cNvGrpSpPr/>
            <p:nvPr/>
          </p:nvGrpSpPr>
          <p:grpSpPr>
            <a:xfrm>
              <a:off x="10337575" y="9010775"/>
              <a:ext cx="86400" cy="311400"/>
              <a:chOff x="9946375" y="7879450"/>
              <a:chExt cx="86400" cy="311400"/>
            </a:xfrm>
          </p:grpSpPr>
          <p:sp>
            <p:nvSpPr>
              <p:cNvPr id="123" name="Shape 123"/>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4" name="Shape 124"/>
              <p:cNvCxnSpPr>
                <a:stCxn id="123"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5" name="Shape 125"/>
            <p:cNvGrpSpPr/>
            <p:nvPr/>
          </p:nvGrpSpPr>
          <p:grpSpPr>
            <a:xfrm>
              <a:off x="10297850" y="8445112"/>
              <a:ext cx="86400" cy="311400"/>
              <a:chOff x="9946375" y="7879450"/>
              <a:chExt cx="86400" cy="311400"/>
            </a:xfrm>
          </p:grpSpPr>
          <p:sp>
            <p:nvSpPr>
              <p:cNvPr id="126" name="Shape 126"/>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7" name="Shape 127"/>
              <p:cNvCxnSpPr>
                <a:stCxn id="126"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8" name="Shape 128"/>
            <p:cNvGrpSpPr/>
            <p:nvPr/>
          </p:nvGrpSpPr>
          <p:grpSpPr>
            <a:xfrm>
              <a:off x="12918364" y="8783633"/>
              <a:ext cx="471300" cy="471300"/>
              <a:chOff x="12280200" y="8229275"/>
              <a:chExt cx="471300" cy="471300"/>
            </a:xfrm>
          </p:grpSpPr>
          <p:sp>
            <p:nvSpPr>
              <p:cNvPr id="129" name="Shape 129"/>
              <p:cNvSpPr/>
              <p:nvPr/>
            </p:nvSpPr>
            <p:spPr>
              <a:xfrm>
                <a:off x="12280200" y="8229275"/>
                <a:ext cx="471300" cy="471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12292950" y="8343925"/>
                <a:ext cx="111000" cy="263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cxnSp>
          <p:nvCxnSpPr>
            <p:cNvPr id="131" name="Shape 131"/>
            <p:cNvCxnSpPr>
              <a:stCxn id="129" idx="6"/>
            </p:cNvCxnSpPr>
            <p:nvPr/>
          </p:nvCxnSpPr>
          <p:spPr>
            <a:xfrm rot="10800000">
              <a:off x="11952064" y="8575583"/>
              <a:ext cx="1437600" cy="443700"/>
            </a:xfrm>
            <a:prstGeom prst="straightConnector1">
              <a:avLst/>
            </a:prstGeom>
            <a:noFill/>
            <a:ln w="9525" cap="flat" cmpd="sng">
              <a:solidFill>
                <a:schemeClr val="dk2"/>
              </a:solidFill>
              <a:prstDash val="solid"/>
              <a:round/>
              <a:headEnd type="none" w="lg" len="lg"/>
              <a:tailEnd type="none" w="lg" len="lg"/>
            </a:ln>
          </p:spPr>
        </p:cxnSp>
        <p:cxnSp>
          <p:nvCxnSpPr>
            <p:cNvPr id="132" name="Shape 132"/>
            <p:cNvCxnSpPr>
              <a:stCxn id="129" idx="6"/>
            </p:cNvCxnSpPr>
            <p:nvPr/>
          </p:nvCxnSpPr>
          <p:spPr>
            <a:xfrm flipH="1">
              <a:off x="11976664" y="9019283"/>
              <a:ext cx="1413000" cy="519300"/>
            </a:xfrm>
            <a:prstGeom prst="straightConnector1">
              <a:avLst/>
            </a:prstGeom>
            <a:noFill/>
            <a:ln w="9525" cap="flat" cmpd="sng">
              <a:solidFill>
                <a:schemeClr val="dk2"/>
              </a:solidFill>
              <a:prstDash val="solid"/>
              <a:round/>
              <a:headEnd type="none" w="lg" len="lg"/>
              <a:tailEnd type="none" w="lg" len="lg"/>
            </a:ln>
          </p:spPr>
        </p:cxnSp>
        <p:sp>
          <p:nvSpPr>
            <p:cNvPr id="133" name="Shape 133"/>
            <p:cNvSpPr txBox="1"/>
            <p:nvPr/>
          </p:nvSpPr>
          <p:spPr>
            <a:xfrm>
              <a:off x="12694250" y="9378525"/>
              <a:ext cx="946800" cy="395700"/>
            </a:xfrm>
            <a:prstGeom prst="rect">
              <a:avLst/>
            </a:prstGeom>
            <a:noFill/>
            <a:ln>
              <a:noFill/>
            </a:ln>
          </p:spPr>
          <p:txBody>
            <a:bodyPr lIns="91425" tIns="91425" rIns="91425" bIns="91425" anchor="t" anchorCtr="0">
              <a:noAutofit/>
            </a:bodyPr>
            <a:lstStyle/>
            <a:p>
              <a:pPr lvl="0">
                <a:spcBef>
                  <a:spcPts val="0"/>
                </a:spcBef>
                <a:buNone/>
              </a:pPr>
              <a:r>
                <a:rPr lang="en" sz="1800"/>
                <a:t>Retina</a:t>
              </a:r>
            </a:p>
          </p:txBody>
        </p:sp>
        <p:sp>
          <p:nvSpPr>
            <p:cNvPr id="134" name="Shape 134"/>
            <p:cNvSpPr txBox="1"/>
            <p:nvPr/>
          </p:nvSpPr>
          <p:spPr>
            <a:xfrm>
              <a:off x="10172557" y="9873825"/>
              <a:ext cx="1080000" cy="395700"/>
            </a:xfrm>
            <a:prstGeom prst="rect">
              <a:avLst/>
            </a:prstGeom>
            <a:noFill/>
            <a:ln>
              <a:noFill/>
            </a:ln>
          </p:spPr>
          <p:txBody>
            <a:bodyPr lIns="91425" tIns="91425" rIns="91425" bIns="91425" anchor="t" anchorCtr="0">
              <a:noAutofit/>
            </a:bodyPr>
            <a:lstStyle/>
            <a:p>
              <a:pPr lvl="0" rtl="0">
                <a:spcBef>
                  <a:spcPts val="0"/>
                </a:spcBef>
                <a:buNone/>
              </a:pPr>
              <a:r>
                <a:rPr lang="en" sz="1800"/>
                <a:t>Stimulus</a:t>
              </a:r>
            </a:p>
          </p:txBody>
        </p:sp>
      </p:grpSp>
      <p:grpSp>
        <p:nvGrpSpPr>
          <p:cNvPr id="135" name="Shape 135"/>
          <p:cNvGrpSpPr/>
          <p:nvPr/>
        </p:nvGrpSpPr>
        <p:grpSpPr>
          <a:xfrm>
            <a:off x="9985812" y="4740999"/>
            <a:ext cx="14013575" cy="2582400"/>
            <a:chOff x="10328375" y="4740999"/>
            <a:chExt cx="14013575" cy="2582400"/>
          </a:xfrm>
        </p:grpSpPr>
        <p:sp>
          <p:nvSpPr>
            <p:cNvPr id="136" name="Shape 136"/>
            <p:cNvSpPr/>
            <p:nvPr/>
          </p:nvSpPr>
          <p:spPr>
            <a:xfrm>
              <a:off x="10328375" y="4935741"/>
              <a:ext cx="2232300" cy="2232300"/>
            </a:xfrm>
            <a:prstGeom prst="cube">
              <a:avLst>
                <a:gd name="adj" fmla="val 1153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r>
                <a:rPr lang="en" sz="1800"/>
                <a:t>Input:</a:t>
              </a:r>
            </a:p>
            <a:p>
              <a:pPr lvl="0" algn="ctr">
                <a:spcBef>
                  <a:spcPts val="0"/>
                </a:spcBef>
                <a:buNone/>
              </a:pPr>
              <a:r>
                <a:rPr lang="en" sz="1800"/>
                <a:t>16x32x32</a:t>
              </a:r>
            </a:p>
          </p:txBody>
        </p:sp>
        <p:grpSp>
          <p:nvGrpSpPr>
            <p:cNvPr id="137" name="Shape 137"/>
            <p:cNvGrpSpPr/>
            <p:nvPr/>
          </p:nvGrpSpPr>
          <p:grpSpPr>
            <a:xfrm>
              <a:off x="13523739" y="4740999"/>
              <a:ext cx="2477400" cy="2582400"/>
              <a:chOff x="11923539" y="4969599"/>
              <a:chExt cx="2477400" cy="2582400"/>
            </a:xfrm>
          </p:grpSpPr>
          <p:sp>
            <p:nvSpPr>
              <p:cNvPr id="138" name="Shape 138"/>
              <p:cNvSpPr/>
              <p:nvPr/>
            </p:nvSpPr>
            <p:spPr>
              <a:xfrm>
                <a:off x="11923539" y="49695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t>LGN</a:t>
                </a:r>
              </a:p>
            </p:txBody>
          </p:sp>
          <p:sp>
            <p:nvSpPr>
              <p:cNvPr id="139" name="Shape 139"/>
              <p:cNvSpPr/>
              <p:nvPr/>
            </p:nvSpPr>
            <p:spPr>
              <a:xfrm>
                <a:off x="12075939" y="51219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0" name="Shape 140"/>
              <p:cNvSpPr/>
              <p:nvPr/>
            </p:nvSpPr>
            <p:spPr>
              <a:xfrm>
                <a:off x="12228339" y="52743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1" name="Shape 141"/>
              <p:cNvSpPr/>
              <p:nvPr/>
            </p:nvSpPr>
            <p:spPr>
              <a:xfrm>
                <a:off x="12380739" y="54267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r>
                  <a:rPr lang="en" sz="1800"/>
                  <a:t>LGN</a:t>
                </a:r>
              </a:p>
              <a:p>
                <a:pPr lvl="0" algn="ctr" rtl="0">
                  <a:spcBef>
                    <a:spcPts val="0"/>
                  </a:spcBef>
                  <a:buNone/>
                </a:pPr>
                <a:r>
                  <a:rPr lang="en" sz="1800"/>
                  <a:t>Conv: 1x3x3</a:t>
                </a:r>
              </a:p>
            </p:txBody>
          </p:sp>
        </p:grpSp>
        <p:grpSp>
          <p:nvGrpSpPr>
            <p:cNvPr id="142" name="Shape 142"/>
            <p:cNvGrpSpPr/>
            <p:nvPr/>
          </p:nvGrpSpPr>
          <p:grpSpPr>
            <a:xfrm>
              <a:off x="16723213" y="5073907"/>
              <a:ext cx="1509479" cy="1573456"/>
              <a:chOff x="11923539" y="4969599"/>
              <a:chExt cx="2477400" cy="2582400"/>
            </a:xfrm>
          </p:grpSpPr>
          <p:sp>
            <p:nvSpPr>
              <p:cNvPr id="143" name="Shape 143"/>
              <p:cNvSpPr/>
              <p:nvPr/>
            </p:nvSpPr>
            <p:spPr>
              <a:xfrm>
                <a:off x="11923539" y="49695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4" name="Shape 144"/>
              <p:cNvSpPr/>
              <p:nvPr/>
            </p:nvSpPr>
            <p:spPr>
              <a:xfrm>
                <a:off x="12075939" y="51219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5" name="Shape 145"/>
              <p:cNvSpPr/>
              <p:nvPr/>
            </p:nvSpPr>
            <p:spPr>
              <a:xfrm>
                <a:off x="12228339" y="52743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6" name="Shape 146"/>
              <p:cNvSpPr/>
              <p:nvPr/>
            </p:nvSpPr>
            <p:spPr>
              <a:xfrm>
                <a:off x="12380739" y="54267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V1s</a:t>
                </a:r>
              </a:p>
              <a:p>
                <a:pPr lvl="0" algn="ctr" rtl="0">
                  <a:spcBef>
                    <a:spcPts val="0"/>
                  </a:spcBef>
                  <a:buNone/>
                </a:pPr>
                <a:r>
                  <a:rPr lang="en" sz="1800"/>
                  <a:t>1x3x3</a:t>
                </a:r>
              </a:p>
            </p:txBody>
          </p:sp>
        </p:grpSp>
        <p:grpSp>
          <p:nvGrpSpPr>
            <p:cNvPr id="147" name="Shape 147"/>
            <p:cNvGrpSpPr/>
            <p:nvPr/>
          </p:nvGrpSpPr>
          <p:grpSpPr>
            <a:xfrm>
              <a:off x="19083715" y="5373336"/>
              <a:ext cx="1009540" cy="1052327"/>
              <a:chOff x="11923539" y="4969599"/>
              <a:chExt cx="2477400" cy="2582400"/>
            </a:xfrm>
          </p:grpSpPr>
          <p:sp>
            <p:nvSpPr>
              <p:cNvPr id="148" name="Shape 148"/>
              <p:cNvSpPr/>
              <p:nvPr/>
            </p:nvSpPr>
            <p:spPr>
              <a:xfrm>
                <a:off x="11923539" y="49695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9" name="Shape 149"/>
              <p:cNvSpPr/>
              <p:nvPr/>
            </p:nvSpPr>
            <p:spPr>
              <a:xfrm>
                <a:off x="12075939" y="51219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0" name="Shape 150"/>
              <p:cNvSpPr/>
              <p:nvPr/>
            </p:nvSpPr>
            <p:spPr>
              <a:xfrm>
                <a:off x="12228339" y="52743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1" name="Shape 151"/>
              <p:cNvSpPr/>
              <p:nvPr/>
            </p:nvSpPr>
            <p:spPr>
              <a:xfrm>
                <a:off x="12380739" y="54267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V1c</a:t>
                </a:r>
              </a:p>
              <a:p>
                <a:pPr lvl="0" algn="ctr" rtl="0">
                  <a:spcBef>
                    <a:spcPts val="0"/>
                  </a:spcBef>
                  <a:buNone/>
                </a:pPr>
                <a:r>
                  <a:rPr lang="en" sz="1800"/>
                  <a:t>1x3x3</a:t>
                </a:r>
              </a:p>
            </p:txBody>
          </p:sp>
        </p:grpSp>
        <p:grpSp>
          <p:nvGrpSpPr>
            <p:cNvPr id="152" name="Shape 152"/>
            <p:cNvGrpSpPr/>
            <p:nvPr/>
          </p:nvGrpSpPr>
          <p:grpSpPr>
            <a:xfrm>
              <a:off x="20916740" y="5337411"/>
              <a:ext cx="1009540" cy="1052327"/>
              <a:chOff x="11923539" y="4969599"/>
              <a:chExt cx="2477400" cy="2582400"/>
            </a:xfrm>
          </p:grpSpPr>
          <p:sp>
            <p:nvSpPr>
              <p:cNvPr id="153" name="Shape 153"/>
              <p:cNvSpPr/>
              <p:nvPr/>
            </p:nvSpPr>
            <p:spPr>
              <a:xfrm>
                <a:off x="11923539" y="49695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4" name="Shape 154"/>
              <p:cNvSpPr/>
              <p:nvPr/>
            </p:nvSpPr>
            <p:spPr>
              <a:xfrm>
                <a:off x="12075939" y="51219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5" name="Shape 155"/>
              <p:cNvSpPr/>
              <p:nvPr/>
            </p:nvSpPr>
            <p:spPr>
              <a:xfrm>
                <a:off x="12228339" y="52743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6" name="Shape 156"/>
              <p:cNvSpPr/>
              <p:nvPr/>
            </p:nvSpPr>
            <p:spPr>
              <a:xfrm>
                <a:off x="12380739" y="54267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MT</a:t>
                </a:r>
              </a:p>
              <a:p>
                <a:pPr lvl="0" algn="ctr" rtl="0">
                  <a:spcBef>
                    <a:spcPts val="0"/>
                  </a:spcBef>
                  <a:buNone/>
                </a:pPr>
                <a:r>
                  <a:rPr lang="en" sz="1800"/>
                  <a:t>5x3x3</a:t>
                </a:r>
              </a:p>
            </p:txBody>
          </p:sp>
        </p:grpSp>
        <p:sp>
          <p:nvSpPr>
            <p:cNvPr id="157" name="Shape 157"/>
            <p:cNvSpPr/>
            <p:nvPr/>
          </p:nvSpPr>
          <p:spPr>
            <a:xfrm>
              <a:off x="22844950" y="4845300"/>
              <a:ext cx="111000" cy="1805700"/>
            </a:xfrm>
            <a:prstGeom prst="rect">
              <a:avLst/>
            </a:prstGeom>
            <a:solidFill>
              <a:srgbClr val="74FC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txBox="1"/>
            <p:nvPr/>
          </p:nvSpPr>
          <p:spPr>
            <a:xfrm>
              <a:off x="21458950" y="6616125"/>
              <a:ext cx="2883000" cy="658800"/>
            </a:xfrm>
            <a:prstGeom prst="rect">
              <a:avLst/>
            </a:prstGeom>
            <a:noFill/>
            <a:ln>
              <a:noFill/>
            </a:ln>
          </p:spPr>
          <p:txBody>
            <a:bodyPr lIns="91425" tIns="91425" rIns="91425" bIns="91425" anchor="t" anchorCtr="0">
              <a:noAutofit/>
            </a:bodyPr>
            <a:lstStyle/>
            <a:p>
              <a:pPr lvl="0" algn="ctr" rtl="0">
                <a:spcBef>
                  <a:spcPts val="0"/>
                </a:spcBef>
                <a:buNone/>
              </a:pPr>
              <a:r>
                <a:rPr lang="en" sz="1800"/>
                <a:t>8 Direction Softmax</a:t>
              </a:r>
            </a:p>
            <a:p>
              <a:pPr lvl="0" algn="ctr">
                <a:spcBef>
                  <a:spcPts val="0"/>
                </a:spcBef>
                <a:buNone/>
              </a:pPr>
              <a:r>
                <a:rPr lang="en" sz="1800"/>
                <a:t>Readout</a:t>
              </a:r>
            </a:p>
          </p:txBody>
        </p:sp>
        <p:grpSp>
          <p:nvGrpSpPr>
            <p:cNvPr id="159" name="Shape 159"/>
            <p:cNvGrpSpPr/>
            <p:nvPr/>
          </p:nvGrpSpPr>
          <p:grpSpPr>
            <a:xfrm>
              <a:off x="11830800" y="5279400"/>
              <a:ext cx="2431500" cy="376200"/>
              <a:chOff x="11830800" y="5965200"/>
              <a:chExt cx="2431500" cy="376200"/>
            </a:xfrm>
          </p:grpSpPr>
          <p:sp>
            <p:nvSpPr>
              <p:cNvPr id="160" name="Shape 160"/>
              <p:cNvSpPr/>
              <p:nvPr/>
            </p:nvSpPr>
            <p:spPr>
              <a:xfrm>
                <a:off x="11830800" y="5965200"/>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1" name="Shape 161"/>
              <p:cNvCxnSpPr>
                <a:stCxn id="160" idx="0"/>
              </p:cNvCxnSpPr>
              <p:nvPr/>
            </p:nvCxnSpPr>
            <p:spPr>
              <a:xfrm>
                <a:off x="12018900" y="5965200"/>
                <a:ext cx="2072400" cy="59700"/>
              </a:xfrm>
              <a:prstGeom prst="straightConnector1">
                <a:avLst/>
              </a:prstGeom>
              <a:noFill/>
              <a:ln w="9525" cap="flat" cmpd="sng">
                <a:solidFill>
                  <a:schemeClr val="dk2"/>
                </a:solidFill>
                <a:prstDash val="solid"/>
                <a:round/>
                <a:headEnd type="none" w="lg" len="lg"/>
                <a:tailEnd type="none" w="lg" len="lg"/>
              </a:ln>
            </p:spPr>
          </p:cxnSp>
          <p:sp>
            <p:nvSpPr>
              <p:cNvPr id="162" name="Shape 162"/>
              <p:cNvSpPr/>
              <p:nvPr/>
            </p:nvSpPr>
            <p:spPr>
              <a:xfrm>
                <a:off x="14091300" y="6022000"/>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3" name="Shape 163"/>
              <p:cNvCxnSpPr>
                <a:stCxn id="160" idx="2"/>
                <a:endCxn id="162" idx="2"/>
              </p:cNvCxnSpPr>
              <p:nvPr/>
            </p:nvCxnSpPr>
            <p:spPr>
              <a:xfrm rot="10800000" flipH="1">
                <a:off x="12018900" y="6192900"/>
                <a:ext cx="2157900" cy="148500"/>
              </a:xfrm>
              <a:prstGeom prst="straightConnector1">
                <a:avLst/>
              </a:prstGeom>
              <a:noFill/>
              <a:ln w="9525" cap="flat" cmpd="sng">
                <a:solidFill>
                  <a:schemeClr val="dk2"/>
                </a:solidFill>
                <a:prstDash val="solid"/>
                <a:round/>
                <a:headEnd type="none" w="lg" len="lg"/>
                <a:tailEnd type="none" w="lg" len="lg"/>
              </a:ln>
            </p:spPr>
          </p:cxnSp>
        </p:grpSp>
        <p:grpSp>
          <p:nvGrpSpPr>
            <p:cNvPr id="164" name="Shape 164"/>
            <p:cNvGrpSpPr/>
            <p:nvPr/>
          </p:nvGrpSpPr>
          <p:grpSpPr>
            <a:xfrm>
              <a:off x="15481387" y="5318193"/>
              <a:ext cx="1766300" cy="376200"/>
              <a:chOff x="11958950" y="5965200"/>
              <a:chExt cx="1766300" cy="376200"/>
            </a:xfrm>
          </p:grpSpPr>
          <p:sp>
            <p:nvSpPr>
              <p:cNvPr id="165" name="Shape 165"/>
              <p:cNvSpPr/>
              <p:nvPr/>
            </p:nvSpPr>
            <p:spPr>
              <a:xfrm>
                <a:off x="11958950" y="5965200"/>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6" name="Shape 166"/>
              <p:cNvCxnSpPr>
                <a:stCxn id="165" idx="0"/>
                <a:endCxn id="167" idx="0"/>
              </p:cNvCxnSpPr>
              <p:nvPr/>
            </p:nvCxnSpPr>
            <p:spPr>
              <a:xfrm>
                <a:off x="12147050" y="5965200"/>
                <a:ext cx="1492800" cy="154200"/>
              </a:xfrm>
              <a:prstGeom prst="straightConnector1">
                <a:avLst/>
              </a:prstGeom>
              <a:noFill/>
              <a:ln w="9525" cap="flat" cmpd="sng">
                <a:solidFill>
                  <a:schemeClr val="dk2"/>
                </a:solidFill>
                <a:prstDash val="solid"/>
                <a:round/>
                <a:headEnd type="none" w="lg" len="lg"/>
                <a:tailEnd type="none" w="lg" len="lg"/>
              </a:ln>
            </p:spPr>
          </p:cxnSp>
          <p:sp>
            <p:nvSpPr>
              <p:cNvPr id="167" name="Shape 167"/>
              <p:cNvSpPr/>
              <p:nvPr/>
            </p:nvSpPr>
            <p:spPr>
              <a:xfrm>
                <a:off x="13554250" y="6119400"/>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8" name="Shape 168"/>
              <p:cNvCxnSpPr>
                <a:stCxn id="165" idx="2"/>
                <a:endCxn id="167" idx="2"/>
              </p:cNvCxnSpPr>
              <p:nvPr/>
            </p:nvCxnSpPr>
            <p:spPr>
              <a:xfrm rot="10800000" flipH="1">
                <a:off x="12147050" y="6290400"/>
                <a:ext cx="1492800" cy="51000"/>
              </a:xfrm>
              <a:prstGeom prst="straightConnector1">
                <a:avLst/>
              </a:prstGeom>
              <a:noFill/>
              <a:ln w="9525" cap="flat" cmpd="sng">
                <a:solidFill>
                  <a:schemeClr val="dk2"/>
                </a:solidFill>
                <a:prstDash val="solid"/>
                <a:round/>
                <a:headEnd type="none" w="lg" len="lg"/>
                <a:tailEnd type="none" w="lg" len="lg"/>
              </a:ln>
            </p:spPr>
          </p:cxnSp>
        </p:grpSp>
        <p:grpSp>
          <p:nvGrpSpPr>
            <p:cNvPr id="169" name="Shape 169"/>
            <p:cNvGrpSpPr/>
            <p:nvPr/>
          </p:nvGrpSpPr>
          <p:grpSpPr>
            <a:xfrm>
              <a:off x="17768737" y="5456273"/>
              <a:ext cx="1726116" cy="376200"/>
              <a:chOff x="11952375" y="5861423"/>
              <a:chExt cx="1726116" cy="376200"/>
            </a:xfrm>
          </p:grpSpPr>
          <p:sp>
            <p:nvSpPr>
              <p:cNvPr id="170" name="Shape 170"/>
              <p:cNvSpPr/>
              <p:nvPr/>
            </p:nvSpPr>
            <p:spPr>
              <a:xfrm>
                <a:off x="11952375" y="5861423"/>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1" name="Shape 171"/>
              <p:cNvCxnSpPr>
                <a:stCxn id="170" idx="0"/>
                <a:endCxn id="172" idx="0"/>
              </p:cNvCxnSpPr>
              <p:nvPr/>
            </p:nvCxnSpPr>
            <p:spPr>
              <a:xfrm>
                <a:off x="12140475" y="5861423"/>
                <a:ext cx="1452600" cy="173700"/>
              </a:xfrm>
              <a:prstGeom prst="straightConnector1">
                <a:avLst/>
              </a:prstGeom>
              <a:noFill/>
              <a:ln w="9525" cap="flat" cmpd="sng">
                <a:solidFill>
                  <a:schemeClr val="dk2"/>
                </a:solidFill>
                <a:prstDash val="solid"/>
                <a:round/>
                <a:headEnd type="none" w="lg" len="lg"/>
                <a:tailEnd type="none" w="lg" len="lg"/>
              </a:ln>
            </p:spPr>
          </p:cxnSp>
          <p:sp>
            <p:nvSpPr>
              <p:cNvPr id="172" name="Shape 172"/>
              <p:cNvSpPr/>
              <p:nvPr/>
            </p:nvSpPr>
            <p:spPr>
              <a:xfrm>
                <a:off x="13507491" y="6035234"/>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73" name="Shape 173"/>
              <p:cNvCxnSpPr>
                <a:stCxn id="170" idx="2"/>
                <a:endCxn id="172" idx="2"/>
              </p:cNvCxnSpPr>
              <p:nvPr/>
            </p:nvCxnSpPr>
            <p:spPr>
              <a:xfrm rot="10800000" flipH="1">
                <a:off x="12140475" y="6206123"/>
                <a:ext cx="1452600" cy="31500"/>
              </a:xfrm>
              <a:prstGeom prst="straightConnector1">
                <a:avLst/>
              </a:prstGeom>
              <a:noFill/>
              <a:ln w="9525" cap="flat" cmpd="sng">
                <a:solidFill>
                  <a:schemeClr val="dk2"/>
                </a:solidFill>
                <a:prstDash val="solid"/>
                <a:round/>
                <a:headEnd type="none" w="lg" len="lg"/>
                <a:tailEnd type="none" w="lg" len="lg"/>
              </a:ln>
            </p:spPr>
          </p:cxnSp>
        </p:grpSp>
        <p:grpSp>
          <p:nvGrpSpPr>
            <p:cNvPr id="174" name="Shape 174"/>
            <p:cNvGrpSpPr/>
            <p:nvPr/>
          </p:nvGrpSpPr>
          <p:grpSpPr>
            <a:xfrm>
              <a:off x="19740489" y="5619346"/>
              <a:ext cx="1607696" cy="288698"/>
              <a:chOff x="11879601" y="6024496"/>
              <a:chExt cx="1607696" cy="288698"/>
            </a:xfrm>
          </p:grpSpPr>
          <p:sp>
            <p:nvSpPr>
              <p:cNvPr id="175" name="Shape 175"/>
              <p:cNvSpPr/>
              <p:nvPr/>
            </p:nvSpPr>
            <p:spPr>
              <a:xfrm>
                <a:off x="11879601" y="6032694"/>
                <a:ext cx="280800" cy="2805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6" name="Shape 176"/>
              <p:cNvCxnSpPr>
                <a:stCxn id="175" idx="0"/>
                <a:endCxn id="177" idx="0"/>
              </p:cNvCxnSpPr>
              <p:nvPr/>
            </p:nvCxnSpPr>
            <p:spPr>
              <a:xfrm rot="10800000" flipH="1">
                <a:off x="12020001" y="6024594"/>
                <a:ext cx="1381799" cy="8100"/>
              </a:xfrm>
              <a:prstGeom prst="straightConnector1">
                <a:avLst/>
              </a:prstGeom>
              <a:noFill/>
              <a:ln w="9525" cap="flat" cmpd="sng">
                <a:solidFill>
                  <a:schemeClr val="dk2"/>
                </a:solidFill>
                <a:prstDash val="solid"/>
                <a:round/>
                <a:headEnd type="none" w="lg" len="lg"/>
                <a:tailEnd type="none" w="lg" len="lg"/>
              </a:ln>
            </p:spPr>
          </p:cxnSp>
          <p:sp>
            <p:nvSpPr>
              <p:cNvPr id="177" name="Shape 177"/>
              <p:cNvSpPr/>
              <p:nvPr/>
            </p:nvSpPr>
            <p:spPr>
              <a:xfrm>
                <a:off x="13316298" y="6024496"/>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78" name="Shape 178"/>
              <p:cNvCxnSpPr>
                <a:stCxn id="175" idx="2"/>
                <a:endCxn id="177" idx="2"/>
              </p:cNvCxnSpPr>
              <p:nvPr/>
            </p:nvCxnSpPr>
            <p:spPr>
              <a:xfrm rot="10800000" flipH="1">
                <a:off x="12020001" y="6195594"/>
                <a:ext cx="1381799" cy="117600"/>
              </a:xfrm>
              <a:prstGeom prst="straightConnector1">
                <a:avLst/>
              </a:prstGeom>
              <a:noFill/>
              <a:ln w="9525" cap="flat" cmpd="sng">
                <a:solidFill>
                  <a:schemeClr val="dk2"/>
                </a:solidFill>
                <a:prstDash val="solid"/>
                <a:round/>
                <a:headEnd type="none" w="lg" len="lg"/>
                <a:tailEnd type="none" w="lg" len="lg"/>
              </a:ln>
            </p:spPr>
          </p:cxnSp>
        </p:grpSp>
        <p:grpSp>
          <p:nvGrpSpPr>
            <p:cNvPr id="179" name="Shape 179"/>
            <p:cNvGrpSpPr/>
            <p:nvPr/>
          </p:nvGrpSpPr>
          <p:grpSpPr>
            <a:xfrm>
              <a:off x="20916779" y="4829099"/>
              <a:ext cx="2039073" cy="1564200"/>
              <a:chOff x="11448217" y="6008299"/>
              <a:chExt cx="2039073" cy="1564200"/>
            </a:xfrm>
          </p:grpSpPr>
          <p:sp>
            <p:nvSpPr>
              <p:cNvPr id="180" name="Shape 180"/>
              <p:cNvSpPr/>
              <p:nvPr/>
            </p:nvSpPr>
            <p:spPr>
              <a:xfrm>
                <a:off x="11448217" y="6506464"/>
                <a:ext cx="1053600" cy="1052400"/>
              </a:xfrm>
              <a:prstGeom prst="rect">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81" name="Shape 181"/>
              <p:cNvCxnSpPr>
                <a:endCxn id="182" idx="0"/>
              </p:cNvCxnSpPr>
              <p:nvPr/>
            </p:nvCxnSpPr>
            <p:spPr>
              <a:xfrm rot="10800000" flipH="1">
                <a:off x="11451190" y="6008299"/>
                <a:ext cx="1980600" cy="516900"/>
              </a:xfrm>
              <a:prstGeom prst="straightConnector1">
                <a:avLst/>
              </a:prstGeom>
              <a:noFill/>
              <a:ln w="38100" cap="flat" cmpd="sng">
                <a:solidFill>
                  <a:schemeClr val="dk2"/>
                </a:solidFill>
                <a:prstDash val="solid"/>
                <a:round/>
                <a:headEnd type="none" w="lg" len="lg"/>
                <a:tailEnd type="none" w="lg" len="lg"/>
              </a:ln>
            </p:spPr>
          </p:cxnSp>
          <p:sp>
            <p:nvSpPr>
              <p:cNvPr id="182" name="Shape 182"/>
              <p:cNvSpPr/>
              <p:nvPr/>
            </p:nvSpPr>
            <p:spPr>
              <a:xfrm>
                <a:off x="13376290" y="6008299"/>
                <a:ext cx="111000" cy="111000"/>
              </a:xfrm>
              <a:prstGeom prst="rect">
                <a:avLst/>
              </a:prstGeom>
              <a:solidFill>
                <a:srgbClr val="4D4F53"/>
              </a:solid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83" name="Shape 183"/>
              <p:cNvCxnSpPr>
                <a:endCxn id="182" idx="2"/>
              </p:cNvCxnSpPr>
              <p:nvPr/>
            </p:nvCxnSpPr>
            <p:spPr>
              <a:xfrm rot="10800000" flipH="1">
                <a:off x="12507790" y="6119299"/>
                <a:ext cx="924000" cy="1453200"/>
              </a:xfrm>
              <a:prstGeom prst="straightConnector1">
                <a:avLst/>
              </a:prstGeom>
              <a:noFill/>
              <a:ln w="38100" cap="flat" cmpd="sng">
                <a:solidFill>
                  <a:schemeClr val="dk2"/>
                </a:solidFill>
                <a:prstDash val="solid"/>
                <a:round/>
                <a:headEnd type="none" w="lg" len="lg"/>
                <a:tailEnd type="none" w="lg" len="lg"/>
              </a:ln>
            </p:spPr>
          </p:cxnSp>
        </p:grpSp>
      </p:gr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48825" y="11745628"/>
            <a:ext cx="15122437" cy="6287975"/>
          </a:xfrm>
          <a:prstGeom prst="rect">
            <a:avLst/>
          </a:prstGeom>
        </p:spPr>
      </p:pic>
      <p:pic>
        <p:nvPicPr>
          <p:cNvPr id="3" name="Picture 2" descr="combined.ai"/>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147" y="11232007"/>
            <a:ext cx="7561363" cy="10713593"/>
          </a:xfrm>
          <a:prstGeom prst="rect">
            <a:avLst/>
          </a:prstGeom>
        </p:spPr>
      </p:pic>
      <p:pic>
        <p:nvPicPr>
          <p:cNvPr id="4" name="Picture 3" descr="cv_scores_nice.ai"/>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86535" y="5391463"/>
            <a:ext cx="9889064" cy="5083326"/>
          </a:xfrm>
          <a:prstGeom prst="rect">
            <a:avLst/>
          </a:prstGeom>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430</Words>
  <Application>Microsoft Macintosh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simple-light-2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GLab</cp:lastModifiedBy>
  <cp:revision>4</cp:revision>
  <dcterms:modified xsi:type="dcterms:W3CDTF">2016-03-08T18:26:00Z</dcterms:modified>
</cp:coreProperties>
</file>