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344" y="-68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4609" y="230905"/>
            <a:ext cx="2971568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Basic math &amp;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32815"/>
              </p:ext>
            </p:extLst>
          </p:nvPr>
        </p:nvGraphicFramePr>
        <p:xfrm>
          <a:off x="4814509" y="488719"/>
          <a:ext cx="2676288" cy="92515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831"/>
                <a:gridCol w="1561457"/>
              </a:tblGrid>
              <a:tr h="2904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Variable assignment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&lt;- 10 </a:t>
                      </a:r>
                    </a:p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 10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-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** y </a:t>
                      </a:r>
                    </a:p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x^y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Modulus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%%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or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equal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or equal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!=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!x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OR 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|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 AND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&amp;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Exponential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exp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Logarithm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log(x)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Square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root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sqrt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round(x)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Absolute value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abs(x)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sum(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Scale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&amp; center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scale(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max(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min(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median(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Std.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dev.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var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cov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T-Test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 ,data)</a:t>
                      </a:r>
                    </a:p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Chi-squared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test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chisq.test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(table)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Linear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Logistic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regression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glm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x, family = “binomial”)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Mixed-effects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 +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int|slope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4418230" y="4175488"/>
            <a:ext cx="526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Logic</a:t>
            </a:r>
            <a:endParaRPr lang="en-US" sz="1000" b="1" dirty="0">
              <a:solidFill>
                <a:srgbClr val="5289FB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5129" y="3024824"/>
            <a:ext cx="93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20B031"/>
                </a:solidFill>
                <a:latin typeface="Helvetica"/>
                <a:cs typeface="Helvetica"/>
              </a:rPr>
              <a:t>Comparison</a:t>
            </a:r>
            <a:endParaRPr lang="en-US" sz="1000" b="1" dirty="0">
              <a:solidFill>
                <a:srgbClr val="20B03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72108" y="1701449"/>
            <a:ext cx="81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05E5D"/>
                </a:solidFill>
                <a:latin typeface="Helvetica"/>
                <a:cs typeface="Helvetica"/>
              </a:rPr>
              <a:t>Arithmetic</a:t>
            </a:r>
            <a:endParaRPr lang="en-US" sz="1000" b="1" dirty="0">
              <a:solidFill>
                <a:srgbClr val="F05E5D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072614" y="5313671"/>
            <a:ext cx="1217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B863FB"/>
                </a:solidFill>
                <a:latin typeface="Helvetica"/>
                <a:cs typeface="Helvetica"/>
              </a:rPr>
              <a:t>Other operations</a:t>
            </a:r>
            <a:endParaRPr lang="en-US" sz="1000" b="1" dirty="0">
              <a:solidFill>
                <a:srgbClr val="B863FB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13969" y="7636340"/>
            <a:ext cx="754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E29420"/>
                </a:solidFill>
                <a:latin typeface="Helvetica"/>
                <a:cs typeface="Helvetica"/>
              </a:rPr>
              <a:t>Statistics</a:t>
            </a:r>
            <a:endParaRPr lang="en-US" sz="1000" b="1" dirty="0">
              <a:solidFill>
                <a:srgbClr val="E2942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362" y="232849"/>
            <a:ext cx="38862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 at a Glance: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Useful functions and syntax for Psych 252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5361" y="941520"/>
            <a:ext cx="4165349" cy="8933501"/>
          </a:xfrm>
          <a:prstGeom prst="rect">
            <a:avLst/>
          </a:prstGeom>
          <a:ln w="12700" cmpd="sng">
            <a:solidFill>
              <a:srgbClr val="D9D9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360" y="940569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Getting started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364" y="3736273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Data frames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364" y="3899072"/>
            <a:ext cx="4165348" cy="6027290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R</a:t>
            </a:r>
            <a:r>
              <a:rPr lang="en-US" sz="1000" b="1" dirty="0" smtClean="0">
                <a:latin typeface="Helvetica"/>
                <a:cs typeface="Helvetica"/>
              </a:rPr>
              <a:t>eading and writing data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elements into a vector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c(1,2,3,4)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 number sequence	</a:t>
            </a:r>
            <a:r>
              <a:rPr lang="en-US" sz="1000" dirty="0" err="1" smtClean="0">
                <a:latin typeface="Monaco"/>
                <a:cs typeface="Monaco"/>
              </a:rPr>
              <a:t>start:end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>
                <a:latin typeface="Monaco"/>
                <a:cs typeface="Monaco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seq</a:t>
            </a:r>
            <a:r>
              <a:rPr lang="en-US" sz="1000" dirty="0" smtClean="0">
                <a:latin typeface="Monaco"/>
                <a:cs typeface="Monaco"/>
              </a:rPr>
              <a:t>(start, end)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rows	</a:t>
            </a:r>
            <a:r>
              <a:rPr lang="en-US" sz="1000" dirty="0" err="1" smtClean="0">
                <a:latin typeface="Monaco"/>
                <a:cs typeface="Monaco"/>
              </a:rPr>
              <a:t>rbind</a:t>
            </a:r>
            <a:r>
              <a:rPr lang="en-US" sz="1000" dirty="0" smtClean="0">
                <a:latin typeface="Monaco"/>
                <a:cs typeface="Monaco"/>
              </a:rPr>
              <a:t>(vectr1, vectr2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</a:t>
            </a:r>
            <a:r>
              <a:rPr lang="en-US" sz="1000" dirty="0" smtClean="0">
                <a:latin typeface="Helvetica"/>
                <a:cs typeface="Helvetica"/>
              </a:rPr>
              <a:t>ctors by columns	</a:t>
            </a:r>
            <a:r>
              <a:rPr lang="en-US" sz="1000" dirty="0" err="1" smtClean="0">
                <a:latin typeface="Monaco"/>
                <a:cs typeface="Monaco"/>
              </a:rPr>
              <a:t>cbind</a:t>
            </a:r>
            <a:r>
              <a:rPr lang="en-US" sz="1000" dirty="0" smtClean="0">
                <a:latin typeface="Monaco"/>
                <a:cs typeface="Monaco"/>
              </a:rPr>
              <a:t>(vectr1, vectr2)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data frame from vectors	</a:t>
            </a:r>
            <a:r>
              <a:rPr lang="en-US" sz="1000" dirty="0" err="1" smtClean="0">
                <a:latin typeface="Monaco"/>
                <a:cs typeface="Monaco"/>
              </a:rPr>
              <a:t>data.fra</a:t>
            </a:r>
            <a:r>
              <a:rPr lang="en-US" sz="1000" dirty="0" err="1" smtClean="0">
                <a:latin typeface="Monaco"/>
                <a:cs typeface="Monaco"/>
              </a:rPr>
              <a:t>me</a:t>
            </a:r>
            <a:r>
              <a:rPr lang="en-US" sz="1000" dirty="0" smtClean="0">
                <a:latin typeface="Monaco"/>
                <a:cs typeface="Monaco"/>
              </a:rPr>
              <a:t>(tag = value)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Load an existing data set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read.csv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mydata.csv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read.xlsx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mydata.xls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</a:p>
          <a:p>
            <a:pPr>
              <a:tabLst>
                <a:tab pos="3778250" algn="r"/>
              </a:tabLst>
            </a:pP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Exploring </a:t>
            </a:r>
            <a:r>
              <a:rPr lang="en-US" sz="1000" b="1" dirty="0" smtClean="0">
                <a:latin typeface="Helvetica"/>
                <a:cs typeface="Helvetica"/>
              </a:rPr>
              <a:t>datasets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topmost rows	</a:t>
            </a:r>
            <a:r>
              <a:rPr lang="en-US" sz="1000" dirty="0" smtClean="0">
                <a:latin typeface="Monaco"/>
                <a:cs typeface="Monaco"/>
              </a:rPr>
              <a:t>head(data)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structure of data	</a:t>
            </a:r>
            <a:r>
              <a:rPr lang="en-US" sz="1000" dirty="0" err="1" smtClean="0">
                <a:latin typeface="Monaco"/>
                <a:cs typeface="Monaco"/>
              </a:rPr>
              <a:t>str</a:t>
            </a:r>
            <a:r>
              <a:rPr lang="en-US" sz="1000" dirty="0" smtClean="0">
                <a:latin typeface="Monaco"/>
                <a:cs typeface="Monaco"/>
              </a:rPr>
              <a:t>(data)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summary of data</a:t>
            </a:r>
            <a:r>
              <a:rPr lang="en-US" sz="1000" baseline="30000" dirty="0" smtClean="0">
                <a:latin typeface="Helvetica"/>
                <a:cs typeface="Helvetica"/>
              </a:rPr>
              <a:t>[2]	</a:t>
            </a:r>
            <a:r>
              <a:rPr lang="en-US" sz="1000" dirty="0" smtClean="0">
                <a:latin typeface="Monaco"/>
                <a:cs typeface="Monaco"/>
              </a:rPr>
              <a:t>summary(data)</a:t>
            </a:r>
            <a:endParaRPr lang="en-US" sz="1000" baseline="30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endParaRPr lang="en-US" sz="1000" baseline="30000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Data </a:t>
            </a:r>
            <a:r>
              <a:rPr lang="en-US" sz="1000" b="1" dirty="0" smtClean="0">
                <a:latin typeface="Helvetica"/>
                <a:cs typeface="Helvetica"/>
              </a:rPr>
              <a:t>types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(In the examples below, fill in </a:t>
            </a:r>
            <a:r>
              <a:rPr lang="en-US" sz="1000" dirty="0" err="1">
                <a:latin typeface="Monaco"/>
                <a:cs typeface="Monaco"/>
              </a:rPr>
              <a:t>datatype</a:t>
            </a:r>
            <a:r>
              <a:rPr lang="en-US" sz="1000" dirty="0">
                <a:latin typeface="Helvetica"/>
                <a:cs typeface="Helvetica"/>
              </a:rPr>
              <a:t> with the type of data you want, such as </a:t>
            </a:r>
            <a:r>
              <a:rPr lang="en-US" sz="1000" dirty="0">
                <a:latin typeface="Monaco"/>
                <a:cs typeface="Monaco"/>
              </a:rPr>
              <a:t>factor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character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numeric</a:t>
            </a:r>
            <a:r>
              <a:rPr lang="en-US" sz="1000" dirty="0">
                <a:latin typeface="Helvetica"/>
                <a:cs typeface="Helvetica"/>
              </a:rPr>
              <a:t>, or </a:t>
            </a:r>
            <a:r>
              <a:rPr lang="en-US" sz="1000" dirty="0">
                <a:latin typeface="Monaco"/>
                <a:cs typeface="Monaco"/>
              </a:rPr>
              <a:t>logical</a:t>
            </a:r>
            <a:r>
              <a:rPr lang="en-US" sz="1000" dirty="0">
                <a:latin typeface="Helvetica"/>
                <a:cs typeface="Helvetica"/>
              </a:rPr>
              <a:t>.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Converting to other data types	</a:t>
            </a:r>
            <a:r>
              <a:rPr lang="en-US" sz="1000" dirty="0" err="1" smtClean="0">
                <a:latin typeface="Monaco"/>
                <a:cs typeface="Monaco"/>
              </a:rPr>
              <a:t>as.dataype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Check data type of a vector	</a:t>
            </a:r>
            <a:r>
              <a:rPr lang="en-US" sz="1000" dirty="0" err="1" smtClean="0">
                <a:latin typeface="Monaco"/>
                <a:cs typeface="Monaco"/>
              </a:rPr>
              <a:t>is.datatype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View/set levels of a factor	</a:t>
            </a:r>
            <a:r>
              <a:rPr lang="en-US" sz="1000" dirty="0" smtClean="0">
                <a:latin typeface="Monaco"/>
                <a:cs typeface="Monaco"/>
              </a:rPr>
              <a:t>levels(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778250" algn="r"/>
              </a:tabLst>
            </a:pPr>
            <a:endParaRPr lang="en-US" sz="1000" b="1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b="1" dirty="0">
                <a:latin typeface="Helvetica"/>
                <a:cs typeface="Helvetica"/>
              </a:rPr>
              <a:t>Selecting and extracting </a:t>
            </a:r>
            <a:r>
              <a:rPr lang="en-US" sz="1000" b="1" dirty="0" smtClean="0">
                <a:latin typeface="Helvetica"/>
                <a:cs typeface="Helvetica"/>
              </a:rPr>
              <a:t>data</a:t>
            </a:r>
            <a:endParaRPr lang="en-US" sz="1000" baseline="30000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</a:t>
            </a:r>
            <a:r>
              <a:rPr lang="en-US" sz="1000" dirty="0" smtClean="0">
                <a:latin typeface="Helvetica"/>
                <a:cs typeface="Helvetica"/>
              </a:rPr>
              <a:t> column by name	</a:t>
            </a:r>
            <a:r>
              <a:rPr lang="en-US" sz="1000" dirty="0" err="1" smtClean="0">
                <a:latin typeface="Monaco"/>
                <a:cs typeface="Monaco"/>
              </a:rPr>
              <a:t>data$</a:t>
            </a:r>
            <a:r>
              <a:rPr lang="en-US" sz="1000" dirty="0" err="1" smtClean="0">
                <a:latin typeface="Monaco"/>
                <a:cs typeface="Monaco"/>
              </a:rPr>
              <a:t>columnName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err="1" smtClean="0">
                <a:latin typeface="Helvetica"/>
                <a:cs typeface="Helvetica"/>
              </a:rPr>
              <a:t>i-th</a:t>
            </a:r>
            <a:r>
              <a:rPr lang="en-US" sz="1000" dirty="0" smtClean="0">
                <a:latin typeface="Helvetica"/>
                <a:cs typeface="Helvetica"/>
              </a:rPr>
              <a:t> row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]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j-</a:t>
            </a:r>
            <a:r>
              <a:rPr lang="en-US" sz="1000" dirty="0" err="1" smtClean="0">
                <a:latin typeface="Helvetica"/>
                <a:cs typeface="Helvetica"/>
              </a:rPr>
              <a:t>th</a:t>
            </a:r>
            <a:r>
              <a:rPr lang="en-US" sz="1000" dirty="0" smtClean="0">
                <a:latin typeface="Helvetica"/>
                <a:cs typeface="Helvetica"/>
              </a:rPr>
              <a:t> column	</a:t>
            </a:r>
            <a:r>
              <a:rPr lang="en-US" sz="1000" dirty="0" smtClean="0">
                <a:latin typeface="Monaco"/>
                <a:cs typeface="Monaco"/>
              </a:rPr>
              <a:t>data[, j]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778250" algn="r"/>
              </a:tabLst>
            </a:pPr>
            <a:r>
              <a:rPr lang="en-US" sz="1000" dirty="0">
                <a:latin typeface="Helvetica"/>
                <a:cs typeface="Helvetica"/>
              </a:rPr>
              <a:t>Get element at row </a:t>
            </a:r>
            <a:r>
              <a:rPr lang="en-US" sz="1000" dirty="0" err="1">
                <a:latin typeface="Helvetica"/>
                <a:cs typeface="Helvetica"/>
              </a:rPr>
              <a:t>i</a:t>
            </a:r>
            <a:r>
              <a:rPr lang="en-US" sz="1000" dirty="0">
                <a:latin typeface="Helvetica"/>
                <a:cs typeface="Helvetica"/>
              </a:rPr>
              <a:t>, column j	</a:t>
            </a:r>
            <a:r>
              <a:rPr lang="en-US" sz="1000" dirty="0"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>
                <a:latin typeface="Monaco"/>
                <a:cs typeface="Monaco"/>
              </a:rPr>
              <a:t>j</a:t>
            </a:r>
            <a:r>
              <a:rPr lang="en-US" sz="1000" dirty="0" smtClean="0">
                <a:latin typeface="Monaco"/>
                <a:cs typeface="Monaco"/>
              </a:rPr>
              <a:t>]</a:t>
            </a:r>
          </a:p>
          <a:p>
            <a:pPr>
              <a:tabLst>
                <a:tab pos="37782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Select rows using logical</a:t>
            </a:r>
            <a:r>
              <a:rPr lang="en-US" sz="1000" baseline="30000" dirty="0" smtClean="0">
                <a:latin typeface="Helvetica"/>
                <a:cs typeface="Helvetica"/>
              </a:rPr>
              <a:t>[3]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data$group</a:t>
            </a:r>
            <a:r>
              <a:rPr lang="en-US" sz="1000" dirty="0" smtClean="0">
                <a:latin typeface="Monaco"/>
                <a:cs typeface="Monaco"/>
              </a:rPr>
              <a:t> == ‘A’, ]</a:t>
            </a:r>
          </a:p>
          <a:p>
            <a:pPr>
              <a:tabLst>
                <a:tab pos="3778250" algn="r"/>
              </a:tabLst>
            </a:pP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900" u="sng" dirty="0" smtClean="0">
                <a:latin typeface="Helvetica"/>
                <a:cs typeface="Helvetica"/>
              </a:rPr>
              <a:t>Notes:</a:t>
            </a:r>
            <a:r>
              <a:rPr lang="en-US" sz="900" dirty="0" smtClean="0">
                <a:latin typeface="Helvetica"/>
                <a:cs typeface="Helvetica"/>
              </a:rPr>
              <a:t> </a:t>
            </a: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[1] Make sure you are in the correct working directory!</a:t>
            </a:r>
            <a:endParaRPr lang="en-US" sz="900" dirty="0">
              <a:latin typeface="Helvetica"/>
              <a:cs typeface="Helvetica"/>
            </a:endParaRP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[2] </a:t>
            </a:r>
            <a:r>
              <a:rPr lang="en-US" sz="900" dirty="0" smtClean="0">
                <a:latin typeface="Monaco"/>
                <a:cs typeface="Monaco"/>
              </a:rPr>
              <a:t>summary</a:t>
            </a:r>
            <a:r>
              <a:rPr lang="en-US" sz="900" dirty="0" smtClean="0">
                <a:latin typeface="Helvetica"/>
                <a:cs typeface="Helvetica"/>
              </a:rPr>
              <a:t> returns different results depending on the object you want to summarize. Try it out with data frames, models, statistical tests, etc., to see what information it gives </a:t>
            </a:r>
            <a:r>
              <a:rPr lang="en-US" sz="900" dirty="0" smtClean="0">
                <a:latin typeface="Helvetica"/>
                <a:cs typeface="Helvetica"/>
              </a:rPr>
              <a:t>you.</a:t>
            </a:r>
          </a:p>
          <a:p>
            <a:pPr>
              <a:tabLst>
                <a:tab pos="37782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[3] Don’t forget the comma! This will return all rows that match the condition in the brackets. You can use this syntax to subset your data frame by </a:t>
            </a:r>
            <a:r>
              <a:rPr lang="en-US" sz="900" i="1" dirty="0" smtClean="0">
                <a:latin typeface="Helvetica"/>
                <a:cs typeface="Helvetica"/>
              </a:rPr>
              <a:t>any </a:t>
            </a:r>
            <a:r>
              <a:rPr lang="en-US" sz="900" dirty="0" smtClean="0">
                <a:latin typeface="Helvetica"/>
                <a:cs typeface="Helvetica"/>
              </a:rPr>
              <a:t>criterion, such as subjects that are above a certain age, all measurements taken in a drug trial before treatment, etc.</a:t>
            </a:r>
            <a:endParaRPr lang="en-US" sz="900" u="sng" dirty="0" smtClean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366" y="1166864"/>
            <a:ext cx="4165347" cy="2677656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Install library: </a:t>
            </a:r>
            <a:r>
              <a:rPr lang="en-US" sz="1000" dirty="0" err="1" smtClean="0">
                <a:latin typeface="Monaco"/>
                <a:cs typeface="Monaco"/>
              </a:rPr>
              <a:t>install.packages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’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Load library: </a:t>
            </a:r>
            <a:r>
              <a:rPr lang="en-US" sz="1000" dirty="0" smtClean="0">
                <a:latin typeface="Monaco"/>
                <a:cs typeface="Monaco"/>
              </a:rPr>
              <a:t>library(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Useful libraries to start with: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 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Set working directory: </a:t>
            </a:r>
            <a:r>
              <a:rPr lang="en-US" sz="1000" dirty="0" err="1" smtClean="0">
                <a:latin typeface="Monaco"/>
                <a:cs typeface="Monaco"/>
              </a:rPr>
              <a:t>setwd</a:t>
            </a:r>
            <a:r>
              <a:rPr lang="en-US" sz="1000" dirty="0" smtClean="0">
                <a:latin typeface="Monaco"/>
                <a:cs typeface="Monaco"/>
              </a:rPr>
              <a:t>(‘~/path/to/my/data’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Get current working directory: </a:t>
            </a:r>
            <a:r>
              <a:rPr lang="en-US" sz="1000" dirty="0" err="1" smtClean="0">
                <a:latin typeface="Monaco"/>
                <a:cs typeface="Monaco"/>
              </a:rPr>
              <a:t>getwd</a:t>
            </a:r>
            <a:r>
              <a:rPr lang="en-US" sz="1000" dirty="0" smtClean="0">
                <a:latin typeface="Monaco"/>
                <a:cs typeface="Monaco"/>
              </a:rPr>
              <a:t>()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Search for a function in the R documentation:</a:t>
            </a: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its exact name: </a:t>
            </a:r>
            <a:r>
              <a:rPr lang="en-US" sz="1000" dirty="0" smtClean="0">
                <a:latin typeface="Monaco"/>
                <a:cs typeface="Monaco"/>
              </a:rPr>
              <a:t>?</a:t>
            </a:r>
            <a:r>
              <a:rPr lang="en-US" sz="1000" dirty="0" err="1" smtClean="0">
                <a:latin typeface="Monaco"/>
                <a:cs typeface="Monaco"/>
              </a:rPr>
              <a:t>functionName</a:t>
            </a:r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part of its name: </a:t>
            </a:r>
            <a:r>
              <a:rPr lang="en-US" sz="1000" dirty="0" smtClean="0">
                <a:latin typeface="Monaco"/>
                <a:cs typeface="Monaco"/>
              </a:rPr>
              <a:t>??fun</a:t>
            </a:r>
            <a:endParaRPr lang="en-US" sz="1000" dirty="0" smtClean="0">
              <a:latin typeface="Monaco"/>
              <a:cs typeface="Monac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45080"/>
              </p:ext>
            </p:extLst>
          </p:nvPr>
        </p:nvGraphicFramePr>
        <p:xfrm>
          <a:off x="223957" y="1837747"/>
          <a:ext cx="405558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897"/>
                <a:gridCol w="1013897"/>
                <a:gridCol w="1013897"/>
                <a:gridCol w="1013897"/>
              </a:tblGrid>
              <a:tr h="1415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Load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Clean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 up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Statistics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Shar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e </a:t>
                      </a:r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results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xlsx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R.Matlab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jsonlite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dplyr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tidyr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car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nlm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lme4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ggplot2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rmarkdown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230904"/>
            <a:ext cx="3547872" cy="9644117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688" y="217050"/>
            <a:ext cx="3538728" cy="9644117"/>
          </a:xfrm>
          <a:prstGeom prst="rect">
            <a:avLst/>
          </a:prstGeom>
          <a:ln w="1270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5361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Plotting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0304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Sampling from distributions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304" y="2777485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Debugging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958" y="8280785"/>
            <a:ext cx="3552516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Programming basics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845" y="8769580"/>
            <a:ext cx="245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functions</a:t>
            </a:r>
          </a:p>
          <a:p>
            <a:r>
              <a:rPr lang="en-US" dirty="0" smtClean="0"/>
              <a:t>if, for, </a:t>
            </a:r>
            <a:r>
              <a:rPr lang="en-US" dirty="0" smtClean="0"/>
              <a:t>while</a:t>
            </a:r>
          </a:p>
          <a:p>
            <a:r>
              <a:rPr lang="en-US" dirty="0" smtClean="0"/>
              <a:t>Other useful commands (paste?)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0845" y="2033409"/>
            <a:ext cx="245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 basics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206660" y="1063583"/>
            <a:ext cx="253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qnorm</a:t>
            </a:r>
            <a:r>
              <a:rPr lang="en-US" sz="1000" dirty="0" smtClean="0">
                <a:latin typeface="Helvetica"/>
                <a:cs typeface="Helvetica"/>
              </a:rPr>
              <a:t>, </a:t>
            </a:r>
            <a:r>
              <a:rPr lang="en-US" sz="1000" dirty="0" err="1" smtClean="0">
                <a:latin typeface="Helvetica"/>
                <a:cs typeface="Helvetica"/>
              </a:rPr>
              <a:t>rnorm</a:t>
            </a:r>
            <a:r>
              <a:rPr lang="en-US" sz="1000" dirty="0" smtClean="0">
                <a:latin typeface="Helvetica"/>
                <a:cs typeface="Helvetica"/>
              </a:rPr>
              <a:t>, etc.</a:t>
            </a:r>
            <a:endParaRPr lang="en-US" sz="1000" dirty="0" smtClean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6660" y="3914627"/>
            <a:ext cx="266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Some tips and good practices (do this last!)</a:t>
            </a:r>
            <a:endParaRPr lang="en-US" sz="1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101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>
            <a:latin typeface="Helvetica"/>
            <a:cs typeface="Helvetic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396</Words>
  <Application>Microsoft Macintosh PowerPoint</Application>
  <PresentationFormat>Custom</PresentationFormat>
  <Paragraphs>157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404</cp:revision>
  <dcterms:created xsi:type="dcterms:W3CDTF">2015-09-10T22:20:28Z</dcterms:created>
  <dcterms:modified xsi:type="dcterms:W3CDTF">2015-09-14T18:49:54Z</dcterms:modified>
</cp:coreProperties>
</file>