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8126"/>
    <a:srgbClr val="CB7E1B"/>
    <a:srgbClr val="37B3B6"/>
    <a:srgbClr val="5289FB"/>
    <a:srgbClr val="30AE32"/>
    <a:srgbClr val="F15E5D"/>
    <a:srgbClr val="2CA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3992" y="-128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A652-8B87-9745-9901-908EB5D446C7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762-32AD-CF4E-9FDD-E03E78E5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8288" y="232849"/>
            <a:ext cx="2971568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Basic math &amp;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17612"/>
              </p:ext>
            </p:extLst>
          </p:nvPr>
        </p:nvGraphicFramePr>
        <p:xfrm>
          <a:off x="4814509" y="583963"/>
          <a:ext cx="2676288" cy="92515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4831"/>
                <a:gridCol w="1561457"/>
              </a:tblGrid>
              <a:tr h="29040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Variable assignment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&lt;- 10 </a:t>
                      </a:r>
                    </a:p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 10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+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-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40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** y </a:t>
                      </a:r>
                    </a:p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x^y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Modulus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%%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Less or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equal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&lt;=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Greater or equal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&gt;=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equal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to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!=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NOT 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!x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OR 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|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X AND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x &amp; y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Exponential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exp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Logarithm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log(x)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Square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root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sqrt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Round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round(x)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Absolute value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abs(x)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sum(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Scale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&amp; center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scale(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Maximum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max(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Minimum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min(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median(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Std.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dev.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sd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var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vectr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Covariance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cov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T-Test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 ,data)</a:t>
                      </a:r>
                    </a:p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t.test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(vectr1, vectr2)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Chi-squared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test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chisq.test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(table)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Linear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lm(y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~ x,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Logistic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regression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glm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x, family = “binomial”)</a:t>
                      </a: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4803"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Mixed-effects</a:t>
                      </a:r>
                      <a:r>
                        <a:rPr lang="en-US" sz="900" b="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model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0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lmer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(y ~ x +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 (</a:t>
                      </a:r>
                      <a:r>
                        <a:rPr lang="en-US" sz="900" baseline="0" dirty="0" err="1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int|slope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Monaco"/>
                          <a:cs typeface="Monaco"/>
                        </a:rPr>
                        <a:t>), data)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4418230" y="4270732"/>
            <a:ext cx="526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Logic</a:t>
            </a:r>
            <a:endParaRPr lang="en-US" sz="1000" b="1" dirty="0">
              <a:solidFill>
                <a:srgbClr val="5289FB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215129" y="3120068"/>
            <a:ext cx="93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20B031"/>
                </a:solidFill>
                <a:latin typeface="Helvetica"/>
                <a:cs typeface="Helvetica"/>
              </a:rPr>
              <a:t>Comparison</a:t>
            </a:r>
            <a:endParaRPr lang="en-US" sz="1000" b="1" dirty="0">
              <a:solidFill>
                <a:srgbClr val="20B03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72108" y="1796693"/>
            <a:ext cx="8188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05E5D"/>
                </a:solidFill>
                <a:latin typeface="Helvetica"/>
                <a:cs typeface="Helvetica"/>
              </a:rPr>
              <a:t>Arithmetic</a:t>
            </a:r>
            <a:endParaRPr lang="en-US" sz="1000" b="1" dirty="0">
              <a:solidFill>
                <a:srgbClr val="F05E5D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4072614" y="5408915"/>
            <a:ext cx="1217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B863FB"/>
                </a:solidFill>
                <a:latin typeface="Helvetica"/>
                <a:cs typeface="Helvetica"/>
              </a:rPr>
              <a:t>Other operations</a:t>
            </a:r>
            <a:endParaRPr lang="en-US" sz="1000" b="1" dirty="0">
              <a:solidFill>
                <a:srgbClr val="B863FB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313969" y="7731584"/>
            <a:ext cx="754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E29420"/>
                </a:solidFill>
                <a:latin typeface="Helvetica"/>
                <a:cs typeface="Helvetica"/>
              </a:rPr>
              <a:t>Statistics</a:t>
            </a:r>
            <a:endParaRPr lang="en-US" sz="1000" b="1" dirty="0">
              <a:solidFill>
                <a:srgbClr val="E2942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362" y="232849"/>
            <a:ext cx="38862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 at a Glance: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Useful functions and syntax for Psych 252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364" y="3962568"/>
            <a:ext cx="4165348" cy="5842624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Reading and writing data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elements into a vector	</a:t>
            </a:r>
            <a:r>
              <a:rPr lang="en-US" sz="1000" dirty="0" smtClean="0">
                <a:latin typeface="Monaco"/>
                <a:cs typeface="Monaco"/>
              </a:rPr>
              <a:t>c(1,2,3,4)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 number sequence	</a:t>
            </a:r>
            <a:r>
              <a:rPr lang="en-US" sz="1000" dirty="0" err="1" smtClean="0">
                <a:latin typeface="Monaco"/>
                <a:cs typeface="Monaco"/>
              </a:rPr>
              <a:t>seq</a:t>
            </a:r>
            <a:r>
              <a:rPr lang="en-US" sz="1000" dirty="0" smtClean="0">
                <a:latin typeface="Monaco"/>
                <a:cs typeface="Monaco"/>
              </a:rPr>
              <a:t>(start, end)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rows	</a:t>
            </a:r>
            <a:r>
              <a:rPr lang="en-US" sz="1000" dirty="0" err="1" smtClean="0">
                <a:latin typeface="Monaco"/>
                <a:cs typeface="Monaco"/>
              </a:rPr>
              <a:t>rbind</a:t>
            </a:r>
            <a:r>
              <a:rPr lang="en-US" sz="1000" dirty="0" smtClean="0">
                <a:latin typeface="Monaco"/>
                <a:cs typeface="Monaco"/>
              </a:rPr>
              <a:t>(vectr1, vectr2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Combine vectors by columns	</a:t>
            </a:r>
            <a:r>
              <a:rPr lang="en-US" sz="1000" dirty="0" err="1" smtClean="0">
                <a:latin typeface="Monaco"/>
                <a:cs typeface="Monaco"/>
              </a:rPr>
              <a:t>cbind</a:t>
            </a:r>
            <a:r>
              <a:rPr lang="en-US" sz="1000" dirty="0" smtClean="0">
                <a:latin typeface="Monaco"/>
                <a:cs typeface="Monaco"/>
              </a:rPr>
              <a:t>(vectr1, vectr2)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Create data frame from vectors	</a:t>
            </a:r>
            <a:r>
              <a:rPr lang="en-US" sz="1000" dirty="0" err="1" smtClean="0">
                <a:latin typeface="Monaco"/>
                <a:cs typeface="Monaco"/>
              </a:rPr>
              <a:t>data.frame</a:t>
            </a:r>
            <a:r>
              <a:rPr lang="en-US" sz="1000" dirty="0" smtClean="0">
                <a:latin typeface="Monaco"/>
                <a:cs typeface="Monaco"/>
              </a:rPr>
              <a:t>(tag = value)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Load an existing data set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read.csv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mydata.csv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read.xlsx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mydata.xls</a:t>
            </a:r>
            <a:r>
              <a:rPr lang="en-US" sz="1000" dirty="0" smtClean="0">
                <a:latin typeface="Monaco"/>
                <a:cs typeface="Monaco"/>
              </a:rPr>
              <a:t>’)</a:t>
            </a:r>
          </a:p>
          <a:p>
            <a:pPr>
              <a:tabLst>
                <a:tab pos="3943350" algn="r"/>
              </a:tabLst>
            </a:pPr>
            <a:endParaRPr lang="en-US" sz="1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Exploring datasets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topmost rows	</a:t>
            </a:r>
            <a:r>
              <a:rPr lang="en-US" sz="1000" dirty="0" smtClean="0">
                <a:latin typeface="Monaco"/>
                <a:cs typeface="Monaco"/>
              </a:rPr>
              <a:t>head(data)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structure of data	</a:t>
            </a:r>
            <a:r>
              <a:rPr lang="en-US" sz="1000" dirty="0" err="1" smtClean="0">
                <a:latin typeface="Monaco"/>
                <a:cs typeface="Monaco"/>
              </a:rPr>
              <a:t>str</a:t>
            </a:r>
            <a:r>
              <a:rPr lang="en-US" sz="1000" dirty="0" smtClean="0">
                <a:latin typeface="Monaco"/>
                <a:cs typeface="Monaco"/>
              </a:rPr>
              <a:t>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summary of data</a:t>
            </a:r>
            <a:r>
              <a:rPr lang="en-US" sz="1000" baseline="30000" dirty="0" smtClean="0">
                <a:latin typeface="Helvetica"/>
                <a:cs typeface="Helvetica"/>
              </a:rPr>
              <a:t>[2]	</a:t>
            </a:r>
            <a:r>
              <a:rPr lang="en-US" sz="1000" dirty="0" smtClean="0">
                <a:latin typeface="Monaco"/>
                <a:cs typeface="Monaco"/>
              </a:rPr>
              <a:t>summary(data)</a:t>
            </a:r>
            <a:endParaRPr lang="en-US" sz="1000" baseline="30000" dirty="0" smtClean="0">
              <a:latin typeface="Monaco"/>
              <a:cs typeface="Monaco"/>
            </a:endParaRPr>
          </a:p>
          <a:p>
            <a:pPr>
              <a:tabLst>
                <a:tab pos="3943350" algn="r"/>
              </a:tabLst>
            </a:pPr>
            <a:endParaRPr lang="en-US" sz="1000" baseline="30000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 smtClean="0">
                <a:latin typeface="Helvetica"/>
                <a:cs typeface="Helvetica"/>
              </a:rPr>
              <a:t>Data types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(In the examples below, fill in </a:t>
            </a:r>
            <a:r>
              <a:rPr lang="en-US" sz="1000" dirty="0" err="1">
                <a:latin typeface="Monaco"/>
                <a:cs typeface="Monaco"/>
              </a:rPr>
              <a:t>datatype</a:t>
            </a:r>
            <a:r>
              <a:rPr lang="en-US" sz="1000" dirty="0">
                <a:latin typeface="Helvetica"/>
                <a:cs typeface="Helvetica"/>
              </a:rPr>
              <a:t> with the type of data you want, such as </a:t>
            </a:r>
            <a:r>
              <a:rPr lang="en-US" sz="1000" dirty="0">
                <a:latin typeface="Monaco"/>
                <a:cs typeface="Monaco"/>
              </a:rPr>
              <a:t>factor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character</a:t>
            </a:r>
            <a:r>
              <a:rPr lang="en-US" sz="1000" dirty="0">
                <a:latin typeface="Helvetica"/>
                <a:cs typeface="Helvetica"/>
              </a:rPr>
              <a:t>, </a:t>
            </a:r>
            <a:r>
              <a:rPr lang="en-US" sz="1000" dirty="0">
                <a:latin typeface="Monaco"/>
                <a:cs typeface="Monaco"/>
              </a:rPr>
              <a:t>numeric</a:t>
            </a:r>
            <a:r>
              <a:rPr lang="en-US" sz="1000" dirty="0">
                <a:latin typeface="Helvetica"/>
                <a:cs typeface="Helvetica"/>
              </a:rPr>
              <a:t>, or </a:t>
            </a:r>
            <a:r>
              <a:rPr lang="en-US" sz="1000" dirty="0">
                <a:latin typeface="Monaco"/>
                <a:cs typeface="Monaco"/>
              </a:rPr>
              <a:t>logical</a:t>
            </a:r>
            <a:r>
              <a:rPr lang="en-US" sz="1000" dirty="0">
                <a:latin typeface="Helvetica"/>
                <a:cs typeface="Helvetica"/>
              </a:rPr>
              <a:t>.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Converting to other data types	</a:t>
            </a:r>
            <a:r>
              <a:rPr lang="en-US" sz="1000" dirty="0" err="1" smtClean="0">
                <a:latin typeface="Monaco"/>
                <a:cs typeface="Monaco"/>
              </a:rPr>
              <a:t>as.dataype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Check data type of a vector	</a:t>
            </a:r>
            <a:r>
              <a:rPr lang="en-US" sz="1000" dirty="0" err="1" smtClean="0">
                <a:latin typeface="Monaco"/>
                <a:cs typeface="Monaco"/>
              </a:rPr>
              <a:t>is.datatype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err="1" smtClean="0">
                <a:latin typeface="Monaco"/>
                <a:cs typeface="Monaco"/>
              </a:rPr>
              <a:t>vectr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View/set levels of a factor	</a:t>
            </a:r>
            <a:r>
              <a:rPr lang="en-US" sz="1000" dirty="0" smtClean="0">
                <a:latin typeface="Monaco"/>
                <a:cs typeface="Monaco"/>
              </a:rPr>
              <a:t>levels(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r>
              <a:rPr lang="en-US" sz="1000" dirty="0" smtClean="0">
                <a:latin typeface="Monaco"/>
                <a:cs typeface="Monaco"/>
              </a:rPr>
              <a:t>)</a:t>
            </a:r>
          </a:p>
          <a:p>
            <a:pPr>
              <a:tabLst>
                <a:tab pos="3943350" algn="r"/>
              </a:tabLst>
            </a:pPr>
            <a:endParaRPr lang="en-US" sz="1000" b="1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b="1" dirty="0">
                <a:latin typeface="Helvetica"/>
                <a:cs typeface="Helvetica"/>
              </a:rPr>
              <a:t>Selecting and extracting </a:t>
            </a:r>
            <a:r>
              <a:rPr lang="en-US" sz="1000" b="1" dirty="0" smtClean="0">
                <a:latin typeface="Helvetica"/>
                <a:cs typeface="Helvetica"/>
              </a:rPr>
              <a:t>data</a:t>
            </a:r>
            <a:endParaRPr lang="en-US" sz="1000" baseline="30000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View all column names	</a:t>
            </a:r>
            <a:r>
              <a:rPr lang="en-US" sz="1000" dirty="0" smtClean="0">
                <a:latin typeface="Monaco"/>
                <a:cs typeface="Monaco"/>
              </a:rPr>
              <a:t>names(data)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column by name	</a:t>
            </a:r>
            <a:r>
              <a:rPr lang="en-US" sz="1000" dirty="0" err="1" smtClean="0">
                <a:latin typeface="Monaco"/>
                <a:cs typeface="Monaco"/>
              </a:rPr>
              <a:t>data$columnName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</a:t>
            </a:r>
            <a:r>
              <a:rPr lang="en-US" sz="1000" dirty="0" err="1" smtClean="0">
                <a:latin typeface="Helvetica"/>
                <a:cs typeface="Helvetica"/>
              </a:rPr>
              <a:t>i-th</a:t>
            </a:r>
            <a:r>
              <a:rPr lang="en-US" sz="1000" dirty="0" smtClean="0">
                <a:latin typeface="Helvetica"/>
                <a:cs typeface="Helvetica"/>
              </a:rPr>
              <a:t> row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]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Get j-</a:t>
            </a:r>
            <a:r>
              <a:rPr lang="en-US" sz="1000" dirty="0" err="1" smtClean="0">
                <a:latin typeface="Helvetica"/>
                <a:cs typeface="Helvetica"/>
              </a:rPr>
              <a:t>th</a:t>
            </a:r>
            <a:r>
              <a:rPr lang="en-US" sz="1000" dirty="0" smtClean="0">
                <a:latin typeface="Helvetica"/>
                <a:cs typeface="Helvetica"/>
              </a:rPr>
              <a:t> column	</a:t>
            </a:r>
            <a:r>
              <a:rPr lang="en-US" sz="1000" dirty="0" smtClean="0">
                <a:latin typeface="Monaco"/>
                <a:cs typeface="Monaco"/>
              </a:rPr>
              <a:t>data[, j]</a:t>
            </a:r>
          </a:p>
          <a:p>
            <a:pPr>
              <a:tabLst>
                <a:tab pos="3943350" algn="r"/>
              </a:tabLst>
            </a:pPr>
            <a:r>
              <a:rPr lang="en-US" sz="1000" dirty="0">
                <a:latin typeface="Helvetica"/>
                <a:cs typeface="Helvetica"/>
              </a:rPr>
              <a:t>Get element at row </a:t>
            </a:r>
            <a:r>
              <a:rPr lang="en-US" sz="1000" dirty="0" err="1">
                <a:latin typeface="Helvetica"/>
                <a:cs typeface="Helvetica"/>
              </a:rPr>
              <a:t>i</a:t>
            </a:r>
            <a:r>
              <a:rPr lang="en-US" sz="1000" dirty="0">
                <a:latin typeface="Helvetica"/>
                <a:cs typeface="Helvetica"/>
              </a:rPr>
              <a:t>, column j	</a:t>
            </a:r>
            <a:r>
              <a:rPr lang="en-US" sz="1000" dirty="0"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[</a:t>
            </a:r>
            <a:r>
              <a:rPr lang="en-US" sz="1000" dirty="0" err="1" smtClean="0">
                <a:latin typeface="Monaco"/>
                <a:cs typeface="Monaco"/>
              </a:rPr>
              <a:t>i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>
                <a:latin typeface="Monaco"/>
                <a:cs typeface="Monaco"/>
              </a:rPr>
              <a:t>j</a:t>
            </a:r>
            <a:r>
              <a:rPr lang="en-US" sz="1000" dirty="0" smtClean="0">
                <a:latin typeface="Monaco"/>
                <a:cs typeface="Monaco"/>
              </a:rPr>
              <a:t>]</a:t>
            </a:r>
          </a:p>
          <a:p>
            <a:pPr>
              <a:tabLst>
                <a:tab pos="394335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Select rows using logical</a:t>
            </a:r>
            <a:r>
              <a:rPr lang="en-US" sz="1000" baseline="30000" dirty="0" smtClean="0">
                <a:latin typeface="Helvetica"/>
                <a:cs typeface="Helvetica"/>
              </a:rPr>
              <a:t>[3]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Monaco"/>
                <a:cs typeface="Monaco"/>
              </a:rPr>
              <a:t>data[</a:t>
            </a:r>
            <a:r>
              <a:rPr lang="en-US" sz="1000" dirty="0" err="1" smtClean="0">
                <a:latin typeface="Monaco"/>
                <a:cs typeface="Monaco"/>
              </a:rPr>
              <a:t>data$group</a:t>
            </a:r>
            <a:r>
              <a:rPr lang="en-US" sz="1000" dirty="0" smtClean="0">
                <a:latin typeface="Monaco"/>
                <a:cs typeface="Monaco"/>
              </a:rPr>
              <a:t> == ‘A’, ]</a:t>
            </a:r>
          </a:p>
          <a:p>
            <a:pPr>
              <a:tabLst>
                <a:tab pos="3943350" algn="r"/>
              </a:tabLst>
            </a:pP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900" u="sng" dirty="0" smtClean="0">
                <a:latin typeface="Helvetica"/>
                <a:cs typeface="Helvetica"/>
              </a:rPr>
              <a:t>Notes:</a:t>
            </a:r>
            <a:r>
              <a:rPr lang="en-US" sz="900" dirty="0" smtClean="0">
                <a:latin typeface="Helvetica"/>
                <a:cs typeface="Helvetica"/>
              </a:rPr>
              <a:t> </a:t>
            </a: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[1] Make sure you are in the correct working directory!</a:t>
            </a:r>
            <a:endParaRPr lang="en-US" sz="900" dirty="0">
              <a:latin typeface="Helvetica"/>
              <a:cs typeface="Helvetica"/>
            </a:endParaRP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[2] </a:t>
            </a:r>
            <a:r>
              <a:rPr lang="en-US" sz="900" dirty="0" smtClean="0">
                <a:latin typeface="Monaco"/>
                <a:cs typeface="Monaco"/>
              </a:rPr>
              <a:t>summary</a:t>
            </a:r>
            <a:r>
              <a:rPr lang="en-US" sz="900" dirty="0" smtClean="0">
                <a:latin typeface="Helvetica"/>
                <a:cs typeface="Helvetica"/>
              </a:rPr>
              <a:t> returns different results depending on the object you want to summarize. Try it out with data frames, models, statistical tests, etc., to see what information it gives you.</a:t>
            </a:r>
          </a:p>
          <a:p>
            <a:pPr>
              <a:tabLst>
                <a:tab pos="3943350" algn="r"/>
              </a:tabLst>
            </a:pPr>
            <a:r>
              <a:rPr lang="en-US" sz="900" dirty="0" smtClean="0">
                <a:latin typeface="Helvetica"/>
                <a:cs typeface="Helvetica"/>
              </a:rPr>
              <a:t>[3] Don’t forget the comma! This will return all rows that match the condition in the brackets. You can use this syntax to subset your data frame by </a:t>
            </a:r>
            <a:r>
              <a:rPr lang="en-US" sz="900" i="1" dirty="0" smtClean="0">
                <a:latin typeface="Helvetica"/>
                <a:cs typeface="Helvetica"/>
              </a:rPr>
              <a:t>any </a:t>
            </a:r>
            <a:r>
              <a:rPr lang="en-US" sz="900" dirty="0" smtClean="0">
                <a:latin typeface="Helvetica"/>
                <a:cs typeface="Helvetica"/>
              </a:rPr>
              <a:t>criterion, such as subjects that are above a certain age, all measurements taken in a drug trial before treatment,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366" y="1087494"/>
            <a:ext cx="4165347" cy="2492990"/>
          </a:xfrm>
          <a:prstGeom prst="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Install library: </a:t>
            </a:r>
            <a:r>
              <a:rPr lang="en-US" sz="1000" dirty="0" err="1" smtClean="0">
                <a:latin typeface="Monaco"/>
                <a:cs typeface="Monaco"/>
              </a:rPr>
              <a:t>install.packages</a:t>
            </a:r>
            <a:r>
              <a:rPr lang="en-US" sz="1000" dirty="0" smtClean="0">
                <a:latin typeface="Monaco"/>
                <a:cs typeface="Monaco"/>
              </a:rPr>
              <a:t>(‘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’</a:t>
            </a:r>
            <a:r>
              <a:rPr lang="en-US" sz="1000" dirty="0" smtClean="0">
                <a:latin typeface="Helvetica"/>
                <a:cs typeface="Helvetica"/>
              </a:rPr>
              <a:t>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Load library: </a:t>
            </a:r>
            <a:r>
              <a:rPr lang="en-US" sz="1000" dirty="0" smtClean="0">
                <a:latin typeface="Monaco"/>
                <a:cs typeface="Monaco"/>
              </a:rPr>
              <a:t>library(</a:t>
            </a:r>
            <a:r>
              <a:rPr lang="en-US" sz="1000" dirty="0" err="1" smtClean="0">
                <a:latin typeface="Monaco"/>
                <a:cs typeface="Monaco"/>
              </a:rPr>
              <a:t>mylibrary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Useful libraries to start with: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 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Set working directory: </a:t>
            </a:r>
            <a:r>
              <a:rPr lang="en-US" sz="1000" dirty="0" err="1" smtClean="0">
                <a:latin typeface="Monaco"/>
                <a:cs typeface="Monaco"/>
              </a:rPr>
              <a:t>setwd</a:t>
            </a:r>
            <a:r>
              <a:rPr lang="en-US" sz="1000" dirty="0" smtClean="0">
                <a:latin typeface="Monaco"/>
                <a:cs typeface="Monaco"/>
              </a:rPr>
              <a:t>(‘~/path/to/my/data’)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Get current working directory: </a:t>
            </a:r>
            <a:r>
              <a:rPr lang="en-US" sz="1000" dirty="0" err="1" smtClean="0">
                <a:latin typeface="Monaco"/>
                <a:cs typeface="Monaco"/>
              </a:rPr>
              <a:t>getwd</a:t>
            </a:r>
            <a:r>
              <a:rPr lang="en-US" sz="1000" dirty="0" smtClean="0">
                <a:latin typeface="Monaco"/>
                <a:cs typeface="Monaco"/>
              </a:rPr>
              <a:t>()</a:t>
            </a: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Search for a function in the R documentation:</a:t>
            </a: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its exact name: </a:t>
            </a:r>
            <a:r>
              <a:rPr lang="en-US" sz="1000" dirty="0" smtClean="0">
                <a:latin typeface="Monaco"/>
                <a:cs typeface="Monaco"/>
              </a:rPr>
              <a:t>?</a:t>
            </a:r>
            <a:r>
              <a:rPr lang="en-US" sz="1000" dirty="0" err="1" smtClean="0">
                <a:latin typeface="Monaco"/>
                <a:cs typeface="Monaco"/>
              </a:rPr>
              <a:t>functionName</a:t>
            </a:r>
            <a:endParaRPr lang="en-US" sz="1000" dirty="0">
              <a:latin typeface="Monaco"/>
              <a:cs typeface="Monaco"/>
            </a:endParaRPr>
          </a:p>
          <a:p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part of its name: </a:t>
            </a:r>
            <a:r>
              <a:rPr lang="en-US" sz="1000" dirty="0" smtClean="0">
                <a:latin typeface="Monaco"/>
                <a:cs typeface="Monaco"/>
              </a:rPr>
              <a:t>??fun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06791"/>
              </p:ext>
            </p:extLst>
          </p:nvPr>
        </p:nvGraphicFramePr>
        <p:xfrm>
          <a:off x="223957" y="1758377"/>
          <a:ext cx="4055588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897"/>
                <a:gridCol w="1013897"/>
                <a:gridCol w="1013897"/>
                <a:gridCol w="1013897"/>
              </a:tblGrid>
              <a:tr h="1415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Load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Clean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 up data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Statistics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Shar</a:t>
                      </a:r>
                      <a:r>
                        <a:rPr lang="en-US" sz="1000" b="1" baseline="0" dirty="0" smtClean="0">
                          <a:latin typeface="Helvetica"/>
                          <a:cs typeface="Helvetica"/>
                        </a:rPr>
                        <a:t>e </a:t>
                      </a:r>
                      <a:r>
                        <a:rPr lang="en-US" sz="1000" b="1" dirty="0" smtClean="0">
                          <a:latin typeface="Helvetica"/>
                          <a:cs typeface="Helvetica"/>
                        </a:rPr>
                        <a:t>results</a:t>
                      </a:r>
                      <a:endParaRPr lang="en-US" sz="10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xlsx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R.Matlab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jsonlite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dplyr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tidyr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car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nlm</a:t>
                      </a:r>
                      <a:endParaRPr lang="en-US" sz="1000" dirty="0" smtClean="0">
                        <a:latin typeface="Monaco"/>
                        <a:cs typeface="Monaco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lme4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Monaco"/>
                          <a:cs typeface="Monaco"/>
                        </a:rPr>
                        <a:t>ggplot2</a:t>
                      </a:r>
                    </a:p>
                    <a:p>
                      <a:pPr algn="ctr"/>
                      <a:r>
                        <a:rPr lang="en-US" sz="1000" dirty="0" err="1" smtClean="0">
                          <a:latin typeface="Monaco"/>
                          <a:cs typeface="Monaco"/>
                        </a:rPr>
                        <a:t>rmarkdown</a:t>
                      </a:r>
                      <a:endParaRPr lang="en-US" sz="10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5360" y="861199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Getting started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364" y="3736273"/>
            <a:ext cx="4165349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Data frames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0828" y="6140951"/>
            <a:ext cx="1889028" cy="730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ANOVA, </a:t>
            </a:r>
            <a:r>
              <a:rPr lang="en-US" dirty="0" smtClean="0"/>
              <a:t>length, %in%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57774" y="8633703"/>
            <a:ext cx="2151324" cy="1171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 model commands to a different section?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230904"/>
            <a:ext cx="3547872" cy="9644117"/>
          </a:xfrm>
          <a:prstGeom prst="rect">
            <a:avLst/>
          </a:prstGeom>
          <a:ln w="127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2688" y="217050"/>
            <a:ext cx="3538728" cy="9644117"/>
          </a:xfrm>
          <a:prstGeom prst="rect">
            <a:avLst/>
          </a:prstGeom>
          <a:ln w="12700" cmpd="sng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5361" y="230904"/>
            <a:ext cx="3541111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Plotting with ggplot2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0304" y="3310533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More statistics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0304" y="8079526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Useful resources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304" y="230904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Programming basics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5895" y="969626"/>
            <a:ext cx="245525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Defining functions</a:t>
            </a:r>
          </a:p>
          <a:p>
            <a:r>
              <a:rPr lang="en-US" dirty="0" smtClean="0"/>
              <a:t>if, for, while</a:t>
            </a:r>
          </a:p>
          <a:p>
            <a:r>
              <a:rPr lang="en-US" dirty="0" smtClean="0"/>
              <a:t>Other useful commands:</a:t>
            </a:r>
          </a:p>
          <a:p>
            <a:r>
              <a:rPr lang="en-US" dirty="0" smtClean="0"/>
              <a:t>Paste, attach, detach, with, by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0304" y="3536828"/>
            <a:ext cx="354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Helvetica"/>
                <a:cs typeface="Helvetica"/>
              </a:rPr>
              <a:t>Sampling from distributions</a:t>
            </a:r>
          </a:p>
          <a:p>
            <a:endParaRPr lang="en-US" sz="1000" b="1" dirty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Modeling dataset</a:t>
            </a:r>
          </a:p>
          <a:p>
            <a:r>
              <a:rPr lang="en-US" sz="1000" dirty="0" smtClean="0">
                <a:latin typeface="Helvetica"/>
                <a:cs typeface="Helvetica"/>
              </a:rPr>
              <a:t>Simple linear model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Logistic regression</a:t>
            </a:r>
          </a:p>
          <a:p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Mixed-effects model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361" y="457199"/>
            <a:ext cx="3541113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Making any plot with </a:t>
            </a:r>
            <a:r>
              <a:rPr lang="en-US" sz="1000" dirty="0" err="1" smtClean="0">
                <a:latin typeface="Helvetica"/>
                <a:cs typeface="Helvetica"/>
              </a:rPr>
              <a:t>ggplot</a:t>
            </a:r>
            <a:r>
              <a:rPr lang="en-US" sz="1000" dirty="0" smtClean="0">
                <a:latin typeface="Helvetica"/>
                <a:cs typeface="Helvetica"/>
              </a:rPr>
              <a:t> follows the same basic 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Choosing a </a:t>
            </a:r>
            <a:r>
              <a:rPr lang="en-US" sz="1000" b="1" dirty="0" smtClean="0">
                <a:solidFill>
                  <a:srgbClr val="F15E5D"/>
                </a:solidFill>
                <a:latin typeface="Helvetica"/>
                <a:cs typeface="Helvetica"/>
              </a:rPr>
              <a:t>dataset</a:t>
            </a:r>
            <a:r>
              <a:rPr lang="en-US" sz="1000" dirty="0" smtClean="0">
                <a:solidFill>
                  <a:srgbClr val="F15E5D"/>
                </a:solidFill>
                <a:latin typeface="Helvetica"/>
                <a:cs typeface="Helvetica"/>
              </a:rPr>
              <a:t> </a:t>
            </a:r>
            <a:r>
              <a:rPr lang="en-US" sz="1000" dirty="0" smtClean="0">
                <a:latin typeface="Helvetica"/>
                <a:cs typeface="Helvetica"/>
              </a:rPr>
              <a:t>to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err="1" smtClean="0">
                <a:solidFill>
                  <a:srgbClr val="5289FB"/>
                </a:solidFill>
                <a:latin typeface="Helvetica"/>
                <a:cs typeface="Helvetica"/>
              </a:rPr>
              <a:t>geoms</a:t>
            </a:r>
            <a:r>
              <a:rPr lang="en-US" sz="1000" b="1" dirty="0" smtClean="0">
                <a:solidFill>
                  <a:srgbClr val="5289FB"/>
                </a:solidFill>
                <a:latin typeface="Helvetica"/>
                <a:cs typeface="Helvetica"/>
              </a:rPr>
              <a:t> </a:t>
            </a:r>
            <a:r>
              <a:rPr lang="en-US" sz="1000" dirty="0" smtClean="0">
                <a:latin typeface="Helvetica"/>
                <a:cs typeface="Helvetica"/>
              </a:rPr>
              <a:t>to specify what kinds of marks (such as lines, dots, or bars) will appear on the plot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Using </a:t>
            </a:r>
            <a:r>
              <a:rPr lang="en-US" sz="1000" b="1" dirty="0" smtClean="0">
                <a:solidFill>
                  <a:srgbClr val="30AE32"/>
                </a:solidFill>
                <a:latin typeface="Helvetica"/>
                <a:cs typeface="Helvetica"/>
              </a:rPr>
              <a:t>aesthetic mappings </a:t>
            </a:r>
            <a:r>
              <a:rPr lang="en-US" sz="1000" dirty="0" smtClean="0">
                <a:latin typeface="Helvetica"/>
                <a:cs typeface="Helvetica"/>
              </a:rPr>
              <a:t>to specify how different properties of the dataset will appear on the plot. The most basic of these is choosing which variables will appear on the x and y </a:t>
            </a:r>
            <a:r>
              <a:rPr lang="en-US" sz="1000" dirty="0" smtClean="0">
                <a:latin typeface="Helvetica"/>
                <a:cs typeface="Helvetica"/>
              </a:rPr>
              <a:t>axis.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Helvetica"/>
                <a:cs typeface="Helvetica"/>
              </a:rPr>
              <a:t>Changing the look of the plot with </a:t>
            </a:r>
            <a:r>
              <a:rPr lang="en-US" sz="1000" b="1" dirty="0" smtClean="0">
                <a:solidFill>
                  <a:srgbClr val="D78126"/>
                </a:solidFill>
                <a:latin typeface="Helvetica"/>
                <a:cs typeface="Helvetica"/>
              </a:rPr>
              <a:t>custom settings</a:t>
            </a:r>
            <a:r>
              <a:rPr lang="en-US" sz="1000" dirty="0" smtClean="0">
                <a:latin typeface="Helvetica"/>
                <a:cs typeface="Helvetica"/>
              </a:rPr>
              <a:t>.</a:t>
            </a:r>
            <a:endParaRPr lang="en-US" sz="1000" dirty="0" smtClean="0">
              <a:latin typeface="Helvetica"/>
              <a:cs typeface="Helvetica"/>
            </a:endParaRPr>
          </a:p>
          <a:p>
            <a:endParaRPr lang="en-US" sz="1000" b="1" dirty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Basic </a:t>
            </a:r>
            <a:r>
              <a:rPr lang="en-US" sz="1000" b="1" dirty="0" smtClean="0">
                <a:latin typeface="Helvetica"/>
                <a:cs typeface="Helvetica"/>
              </a:rPr>
              <a:t>syntax</a:t>
            </a:r>
            <a:endParaRPr lang="en-US" sz="1000" dirty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Use </a:t>
            </a:r>
            <a:r>
              <a:rPr lang="en-US" sz="1000" dirty="0" smtClean="0">
                <a:latin typeface="Monaco"/>
                <a:cs typeface="Monaco"/>
              </a:rPr>
              <a:t>+</a:t>
            </a:r>
            <a:r>
              <a:rPr lang="en-US" sz="1000" dirty="0" smtClean="0">
                <a:latin typeface="Helvetica"/>
                <a:cs typeface="Helvetica"/>
              </a:rPr>
              <a:t> to add elements, layers, and custom options.</a:t>
            </a:r>
          </a:p>
          <a:p>
            <a:r>
              <a:rPr lang="en-US" sz="1000" b="1" dirty="0" smtClean="0">
                <a:latin typeface="Helvetica"/>
                <a:cs typeface="Helvetica"/>
              </a:rPr>
              <a:t>	</a:t>
            </a:r>
            <a:endParaRPr lang="en-US" sz="1000" b="1" dirty="0" smtClean="0">
              <a:solidFill>
                <a:srgbClr val="F15E5D"/>
              </a:solidFill>
              <a:latin typeface="Helvetica"/>
              <a:cs typeface="Helvetica"/>
            </a:endParaRPr>
          </a:p>
          <a:p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F15E5D"/>
                </a:solidFill>
                <a:latin typeface="Monaco"/>
                <a:cs typeface="Monaco"/>
              </a:rPr>
              <a:t>data</a:t>
            </a:r>
            <a:r>
              <a:rPr lang="en-US" sz="1000" dirty="0" smtClean="0">
                <a:latin typeface="Monaco"/>
                <a:cs typeface="Monaco"/>
              </a:rPr>
              <a:t>, </a:t>
            </a:r>
            <a:r>
              <a:rPr lang="en-US" sz="1000" dirty="0" err="1" smtClean="0">
                <a:solidFill>
                  <a:srgbClr val="30AE32"/>
                </a:solidFill>
                <a:latin typeface="Monaco"/>
                <a:cs typeface="Monaco"/>
              </a:rPr>
              <a:t>aes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(x=IV,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 y=DV, color=</a:t>
            </a:r>
            <a:r>
              <a:rPr lang="en-US" sz="1000" dirty="0" err="1" smtClean="0">
                <a:solidFill>
                  <a:srgbClr val="30AE32"/>
                </a:solidFill>
                <a:latin typeface="Monaco"/>
                <a:cs typeface="Monaco"/>
              </a:rPr>
              <a:t>cond</a:t>
            </a:r>
            <a:r>
              <a:rPr lang="en-US" sz="1000" dirty="0" smtClean="0">
                <a:solidFill>
                  <a:srgbClr val="30AE32"/>
                </a:solidFill>
                <a:latin typeface="Monaco"/>
                <a:cs typeface="Monaco"/>
              </a:rPr>
              <a:t>)</a:t>
            </a:r>
            <a:r>
              <a:rPr lang="en-US" sz="1000" dirty="0" smtClean="0">
                <a:latin typeface="Monaco"/>
                <a:cs typeface="Monaco"/>
              </a:rPr>
              <a:t>)</a:t>
            </a:r>
            <a:r>
              <a:rPr lang="en-US" sz="1000" baseline="30000" dirty="0" smtClean="0">
                <a:latin typeface="Helvetica"/>
                <a:cs typeface="Helvetica"/>
              </a:rPr>
              <a:t>[1]</a:t>
            </a:r>
            <a:r>
              <a:rPr lang="en-US" sz="1000" dirty="0" smtClean="0">
                <a:latin typeface="Monaco"/>
                <a:cs typeface="Monaco"/>
              </a:rPr>
              <a:t>+            </a:t>
            </a:r>
          </a:p>
          <a:p>
            <a:r>
              <a:rPr lang="en-US" sz="1000" dirty="0">
                <a:solidFill>
                  <a:srgbClr val="3366FF"/>
                </a:solidFill>
                <a:latin typeface="Monaco"/>
                <a:cs typeface="Monaco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 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geom_point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</a:p>
          <a:p>
            <a:r>
              <a:rPr lang="en-US" sz="1000" dirty="0">
                <a:latin typeface="Monaco"/>
                <a:cs typeface="Monaco"/>
              </a:rPr>
              <a:t>	 </a:t>
            </a:r>
            <a:r>
              <a:rPr lang="en-US" sz="1000" dirty="0" smtClean="0">
                <a:latin typeface="Monaco"/>
                <a:cs typeface="Monaco"/>
              </a:rPr>
              <a:t>   </a:t>
            </a:r>
            <a:r>
              <a:rPr lang="en-US" sz="1000" dirty="0" err="1" smtClean="0">
                <a:solidFill>
                  <a:srgbClr val="3366FF"/>
                </a:solidFill>
                <a:latin typeface="Monaco"/>
                <a:cs typeface="Monaco"/>
              </a:rPr>
              <a:t>geom_smooth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(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method = ‘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lm’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)</a:t>
            </a:r>
            <a:r>
              <a:rPr lang="en-US" sz="1000" baseline="30000" dirty="0" smtClean="0">
                <a:solidFill>
                  <a:srgbClr val="000000"/>
                </a:solidFill>
                <a:latin typeface="Helvetica"/>
                <a:cs typeface="Helvetica"/>
              </a:rPr>
              <a:t>[2]</a:t>
            </a:r>
            <a:r>
              <a:rPr lang="en-US" sz="1000" dirty="0" smtClean="0">
                <a:solidFill>
                  <a:srgbClr val="3366FF"/>
                </a:solidFill>
                <a:latin typeface="Monaco"/>
                <a:cs typeface="Monaco"/>
              </a:rPr>
              <a:t> </a:t>
            </a:r>
            <a:r>
              <a:rPr lang="en-US" sz="1000" dirty="0" smtClean="0">
                <a:latin typeface="Monaco"/>
                <a:cs typeface="Monaco"/>
              </a:rPr>
              <a:t>+ </a:t>
            </a:r>
            <a:r>
              <a:rPr lang="en-US" sz="1000" b="1" dirty="0">
                <a:solidFill>
                  <a:srgbClr val="CB7E1B"/>
                </a:solidFill>
                <a:latin typeface="Helvetica"/>
                <a:cs typeface="Helvetica"/>
              </a:rPr>
              <a:t>	</a:t>
            </a:r>
            <a:r>
              <a:rPr lang="en-US" sz="1000" b="1" dirty="0" smtClean="0">
                <a:solidFill>
                  <a:srgbClr val="CB7E1B"/>
                </a:solidFill>
                <a:latin typeface="Helvetica"/>
                <a:cs typeface="Helvetica"/>
              </a:rPr>
              <a:t>	         </a:t>
            </a:r>
            <a:r>
              <a:rPr lang="en-US" sz="1000" dirty="0" err="1" smtClean="0">
                <a:solidFill>
                  <a:srgbClr val="CB7E1B"/>
                </a:solidFill>
                <a:latin typeface="Monaco"/>
                <a:cs typeface="Monaco"/>
              </a:rPr>
              <a:t>xlab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(‘Time’) </a:t>
            </a:r>
            <a:r>
              <a:rPr lang="en-US" sz="1000" dirty="0" smtClean="0">
                <a:latin typeface="Monaco"/>
                <a:cs typeface="Monaco"/>
              </a:rPr>
              <a:t>+</a:t>
            </a:r>
          </a:p>
          <a:p>
            <a:r>
              <a:rPr lang="en-US" sz="1000" dirty="0">
                <a:solidFill>
                  <a:srgbClr val="CB7E1B"/>
                </a:solidFill>
                <a:latin typeface="Monaco"/>
                <a:cs typeface="Monaco"/>
              </a:rPr>
              <a:t>	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    </a:t>
            </a:r>
            <a:r>
              <a:rPr lang="en-US" sz="1000" dirty="0" err="1" smtClean="0">
                <a:solidFill>
                  <a:srgbClr val="CB7E1B"/>
                </a:solidFill>
                <a:latin typeface="Monaco"/>
                <a:cs typeface="Monaco"/>
              </a:rPr>
              <a:t>ylab</a:t>
            </a:r>
            <a:r>
              <a:rPr lang="en-US" sz="1000" dirty="0" smtClean="0">
                <a:solidFill>
                  <a:srgbClr val="CB7E1B"/>
                </a:solidFill>
                <a:latin typeface="Monaco"/>
                <a:cs typeface="Monaco"/>
              </a:rPr>
              <a:t>(‘Score’)</a:t>
            </a:r>
            <a:endParaRPr lang="en-US" sz="1000" dirty="0">
              <a:solidFill>
                <a:srgbClr val="CB7E1B"/>
              </a:solidFill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900" dirty="0" smtClean="0">
                <a:latin typeface="Helvetica"/>
                <a:cs typeface="Helvetica"/>
              </a:rPr>
              <a:t>[1] </a:t>
            </a:r>
            <a:r>
              <a:rPr lang="en-US" sz="900" dirty="0" smtClean="0">
                <a:latin typeface="Monaco"/>
                <a:cs typeface="Monaco"/>
              </a:rPr>
              <a:t>color </a:t>
            </a:r>
            <a:r>
              <a:rPr lang="en-US" sz="900" dirty="0" smtClean="0">
                <a:latin typeface="Helvetica"/>
                <a:cs typeface="Helvetica"/>
              </a:rPr>
              <a:t>color-codes lines and points according to the factor of your choice (here, ‘</a:t>
            </a:r>
            <a:r>
              <a:rPr lang="en-US" sz="900" dirty="0" err="1" smtClean="0">
                <a:latin typeface="Monaco"/>
                <a:cs typeface="Monaco"/>
              </a:rPr>
              <a:t>cond</a:t>
            </a:r>
            <a:r>
              <a:rPr lang="en-US" sz="900" dirty="0" smtClean="0">
                <a:latin typeface="Helvetica"/>
                <a:cs typeface="Helvetica"/>
              </a:rPr>
              <a:t>’). </a:t>
            </a:r>
            <a:r>
              <a:rPr lang="en-US" sz="900" dirty="0" smtClean="0">
                <a:latin typeface="Monaco"/>
                <a:cs typeface="Monaco"/>
              </a:rPr>
              <a:t>fill</a:t>
            </a:r>
            <a:r>
              <a:rPr lang="en-US" sz="900" dirty="0" smtClean="0">
                <a:latin typeface="Helvetica"/>
                <a:cs typeface="Helvetica"/>
              </a:rPr>
              <a:t> color-codes bars in bar graphs.</a:t>
            </a:r>
          </a:p>
          <a:p>
            <a:r>
              <a:rPr lang="en-US" sz="900" dirty="0" smtClean="0">
                <a:latin typeface="Helvetica"/>
                <a:cs typeface="Helvetica"/>
              </a:rPr>
              <a:t>[2] Each </a:t>
            </a:r>
            <a:r>
              <a:rPr lang="en-US" sz="900" dirty="0" err="1" smtClean="0">
                <a:latin typeface="Helvetica"/>
                <a:cs typeface="Helvetica"/>
              </a:rPr>
              <a:t>geom</a:t>
            </a:r>
            <a:r>
              <a:rPr lang="en-US" sz="900" dirty="0" smtClean="0">
                <a:latin typeface="Helvetica"/>
                <a:cs typeface="Helvetica"/>
              </a:rPr>
              <a:t> has custom options available that can be specified as arguments to the </a:t>
            </a:r>
            <a:r>
              <a:rPr lang="en-US" sz="900" dirty="0" err="1" smtClean="0">
                <a:latin typeface="Helvetica"/>
                <a:cs typeface="Helvetica"/>
              </a:rPr>
              <a:t>geom</a:t>
            </a:r>
            <a:r>
              <a:rPr lang="en-US" sz="900" dirty="0" smtClean="0">
                <a:latin typeface="Helvetica"/>
                <a:cs typeface="Helvetica"/>
              </a:rPr>
              <a:t> function. Check the documentation!</a:t>
            </a:r>
            <a:endParaRPr lang="en-US" sz="900" dirty="0" smtClean="0">
              <a:latin typeface="Helvetica"/>
              <a:cs typeface="Helvetica"/>
            </a:endParaRPr>
          </a:p>
          <a:p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b="1" dirty="0" err="1" smtClean="0">
                <a:latin typeface="Helvetica"/>
                <a:cs typeface="Helvetica"/>
              </a:rPr>
              <a:t>Geoms</a:t>
            </a:r>
            <a:endParaRPr lang="en-US" sz="1000" b="1" dirty="0" smtClean="0">
              <a:latin typeface="Helvetica"/>
              <a:cs typeface="Helvetica"/>
            </a:endParaRPr>
          </a:p>
          <a:p>
            <a:r>
              <a:rPr lang="en-US" sz="1000" dirty="0" smtClean="0">
                <a:latin typeface="Helvetica"/>
                <a:cs typeface="Helvetica"/>
              </a:rPr>
              <a:t>In the examples below:</a:t>
            </a:r>
          </a:p>
          <a:p>
            <a:pPr algn="ctr"/>
            <a:r>
              <a:rPr lang="en-US" sz="1000" dirty="0" err="1" smtClean="0">
                <a:latin typeface="Monaco"/>
                <a:cs typeface="Monaco"/>
              </a:rPr>
              <a:t>myplot</a:t>
            </a:r>
            <a:r>
              <a:rPr lang="en-US" sz="1000" dirty="0" smtClean="0">
                <a:latin typeface="Monaco"/>
                <a:cs typeface="Monaco"/>
              </a:rPr>
              <a:t> &lt;- </a:t>
            </a:r>
            <a:r>
              <a:rPr lang="en-US" sz="1000" dirty="0" err="1" smtClean="0">
                <a:latin typeface="Monaco"/>
                <a:cs typeface="Monaco"/>
              </a:rPr>
              <a:t>ggplot</a:t>
            </a:r>
            <a:r>
              <a:rPr lang="en-US" sz="1000" dirty="0" smtClean="0">
                <a:latin typeface="Monaco"/>
                <a:cs typeface="Monaco"/>
              </a:rPr>
              <a:t>(data, </a:t>
            </a:r>
            <a:r>
              <a:rPr lang="en-US" sz="1000" dirty="0" err="1" smtClean="0">
                <a:latin typeface="Monaco"/>
                <a:cs typeface="Monaco"/>
              </a:rPr>
              <a:t>aes</a:t>
            </a:r>
            <a:r>
              <a:rPr lang="en-US" sz="1000" dirty="0" smtClean="0">
                <a:latin typeface="Monaco"/>
                <a:cs typeface="Monaco"/>
              </a:rPr>
              <a:t>(x = IV, y  = DV))</a:t>
            </a:r>
            <a:endParaRPr lang="en-US" sz="1000" dirty="0" smtClean="0">
              <a:latin typeface="Monaco"/>
              <a:cs typeface="Monaco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endParaRPr lang="en-US" sz="1000" dirty="0" smtClean="0">
              <a:latin typeface="Helvetica"/>
              <a:cs typeface="Helvetica"/>
            </a:endParaRPr>
          </a:p>
          <a:p>
            <a:r>
              <a:rPr lang="en-US" sz="1000" b="1" dirty="0" smtClean="0">
                <a:latin typeface="Helvetica"/>
                <a:cs typeface="Helvetica"/>
              </a:rPr>
              <a:t>Customization</a:t>
            </a:r>
            <a:endParaRPr lang="en-US" sz="1000" b="1" dirty="0" smtClean="0">
              <a:latin typeface="Helvetica"/>
              <a:cs typeface="Helvetica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Adding a </a:t>
            </a:r>
            <a:r>
              <a:rPr lang="en-US" sz="1000" dirty="0" smtClean="0">
                <a:latin typeface="Helvetica"/>
                <a:cs typeface="Helvetica"/>
              </a:rPr>
              <a:t>title	</a:t>
            </a:r>
            <a:r>
              <a:rPr lang="en-US" sz="1000" dirty="0" err="1" smtClean="0">
                <a:latin typeface="Monaco"/>
                <a:cs typeface="Monaco"/>
              </a:rPr>
              <a:t>ggtitle</a:t>
            </a:r>
            <a:r>
              <a:rPr lang="en-US" sz="1000" dirty="0" smtClean="0">
                <a:latin typeface="Monaco"/>
                <a:cs typeface="Monaco"/>
              </a:rPr>
              <a:t>(‘My Plot’)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Label x-axis	</a:t>
            </a:r>
            <a:r>
              <a:rPr lang="en-US" sz="1000" dirty="0" err="1" smtClean="0">
                <a:latin typeface="Monaco"/>
                <a:cs typeface="Monaco"/>
              </a:rPr>
              <a:t>xlab</a:t>
            </a:r>
            <a:r>
              <a:rPr lang="en-US" sz="1000" dirty="0" smtClean="0">
                <a:latin typeface="Monaco"/>
                <a:cs typeface="Monaco"/>
              </a:rPr>
              <a:t>(‘Condition’)</a:t>
            </a: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Label y-axis	</a:t>
            </a:r>
            <a:r>
              <a:rPr lang="en-US" sz="1000" dirty="0" err="1" smtClean="0">
                <a:latin typeface="Monaco"/>
                <a:cs typeface="Monaco"/>
              </a:rPr>
              <a:t>ylab</a:t>
            </a:r>
            <a:r>
              <a:rPr lang="en-US" sz="1000" dirty="0" smtClean="0">
                <a:latin typeface="Monaco"/>
                <a:cs typeface="Monaco"/>
              </a:rPr>
              <a:t>(‘Response’)</a:t>
            </a:r>
            <a:endParaRPr lang="en-US" sz="1000" dirty="0" smtClean="0">
              <a:latin typeface="Monaco"/>
              <a:cs typeface="Monaco"/>
            </a:endParaRPr>
          </a:p>
          <a:p>
            <a:pPr>
              <a:tabLst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Faceting: splits up plot into many plots based on the values of a factor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By row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(gender ~ .)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By column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(. ~ gender)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 smtClean="0">
                <a:latin typeface="Helvetica"/>
                <a:cs typeface="Helvetica"/>
              </a:rPr>
              <a:t>	By row &amp; column	</a:t>
            </a:r>
            <a:r>
              <a:rPr lang="en-US" sz="1000" dirty="0" err="1" smtClean="0">
                <a:latin typeface="Monaco"/>
                <a:cs typeface="Monaco"/>
              </a:rPr>
              <a:t>facet_grid</a:t>
            </a:r>
            <a:r>
              <a:rPr lang="en-US" sz="1000" dirty="0" smtClean="0">
                <a:latin typeface="Monaco"/>
                <a:cs typeface="Monaco"/>
              </a:rPr>
              <a:t>(age ~ gender)</a:t>
            </a:r>
          </a:p>
          <a:p>
            <a:pPr>
              <a:tabLst>
                <a:tab pos="227013" algn="l"/>
                <a:tab pos="3314700" algn="r"/>
              </a:tabLst>
            </a:pPr>
            <a:r>
              <a:rPr lang="en-US" sz="1000" dirty="0">
                <a:latin typeface="Helvetica"/>
                <a:cs typeface="Helvetica"/>
              </a:rPr>
              <a:t>	</a:t>
            </a:r>
            <a:r>
              <a:rPr lang="en-US" sz="1000" dirty="0" smtClean="0">
                <a:latin typeface="Helvetica"/>
                <a:cs typeface="Helvetica"/>
              </a:rPr>
              <a:t>Wrap facets</a:t>
            </a:r>
            <a:r>
              <a:rPr lang="en-US" sz="1000" dirty="0" smtClean="0">
                <a:latin typeface="Helvetica"/>
                <a:cs typeface="Helvetica"/>
              </a:rPr>
              <a:t>	</a:t>
            </a:r>
            <a:r>
              <a:rPr lang="en-US" sz="1000" dirty="0" err="1" smtClean="0">
                <a:latin typeface="Monaco"/>
                <a:cs typeface="Monaco"/>
              </a:rPr>
              <a:t>facet_wrap</a:t>
            </a:r>
            <a:r>
              <a:rPr lang="en-US" sz="1000" dirty="0" smtClean="0">
                <a:latin typeface="Monaco"/>
                <a:cs typeface="Monaco"/>
              </a:rPr>
              <a:t>(. ~ gender)</a:t>
            </a:r>
            <a:endParaRPr lang="en-US" sz="1000" dirty="0" smtClean="0">
              <a:latin typeface="Monaco"/>
              <a:cs typeface="Monac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8562" y="6324880"/>
            <a:ext cx="3541112" cy="2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elvetica"/>
                <a:cs typeface="Helvetica"/>
              </a:rPr>
              <a:t>Debugging?</a:t>
            </a:r>
            <a:endParaRPr lang="en-US" sz="1200" b="1" dirty="0">
              <a:latin typeface="Helvetica"/>
              <a:cs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3305"/>
              </p:ext>
            </p:extLst>
          </p:nvPr>
        </p:nvGraphicFramePr>
        <p:xfrm>
          <a:off x="302207" y="4581907"/>
          <a:ext cx="3374268" cy="3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590"/>
                <a:gridCol w="2536678"/>
              </a:tblGrid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Plot type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Usage &amp; example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Histogram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Sorts values in x into bins, shows number of elements in each bin on the y-axis.</a:t>
                      </a:r>
                    </a:p>
                    <a:p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ggplot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(data,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aes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(x=age)) +</a:t>
                      </a:r>
                    </a:p>
                    <a:p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geom_histogram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binwidth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=5)</a:t>
                      </a:r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Bar graph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Here, x is a factor, and y is a numeric vector of bar heights.</a:t>
                      </a:r>
                    </a:p>
                    <a:p>
                      <a:endParaRPr lang="en-US" sz="90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geom_bar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(stat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=‘identity’)</a:t>
                      </a:r>
                      <a:endParaRPr lang="en-US" sz="900" dirty="0" smtClean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Scatter plot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geom_jitter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moves points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around to avoid </a:t>
                      </a:r>
                      <a:r>
                        <a:rPr lang="en-US" sz="900" baseline="0" dirty="0" err="1" smtClean="0">
                          <a:latin typeface="Helvetica"/>
                          <a:cs typeface="Helvetica"/>
                        </a:rPr>
                        <a:t>overplotting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.</a:t>
                      </a:r>
                    </a:p>
                    <a:p>
                      <a:endParaRPr lang="en-US" sz="90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geom_point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</a:p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geom_jitter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Line graph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 +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geom_line</a:t>
                      </a:r>
                      <a:r>
                        <a:rPr lang="en-US" sz="900" dirty="0" smtClean="0">
                          <a:latin typeface="Monaco"/>
                          <a:cs typeface="Monaco"/>
                        </a:rPr>
                        <a:t>()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601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Helvetica"/>
                          <a:cs typeface="Helvetica"/>
                        </a:rPr>
                        <a:t>Error bars</a:t>
                      </a:r>
                      <a:endParaRPr lang="en-US" sz="900" b="1" dirty="0"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Helvetica"/>
                          <a:cs typeface="Helvetica"/>
                        </a:rPr>
                        <a:t>Use </a:t>
                      </a:r>
                      <a:r>
                        <a:rPr lang="en-US" sz="900" dirty="0" err="1" smtClean="0">
                          <a:latin typeface="Monaco"/>
                          <a:cs typeface="Monaco"/>
                        </a:rPr>
                        <a:t>ymin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and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ymax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to set the bounds and 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width</a:t>
                      </a:r>
                      <a:r>
                        <a:rPr lang="en-US" sz="900" baseline="0" dirty="0" smtClean="0">
                          <a:latin typeface="Helvetica"/>
                          <a:cs typeface="Helvetica"/>
                        </a:rPr>
                        <a:t> to set the width of the bars.</a:t>
                      </a:r>
                    </a:p>
                    <a:p>
                      <a:endParaRPr lang="en-US" sz="900" baseline="0" dirty="0" smtClean="0">
                        <a:latin typeface="Helvetica"/>
                        <a:cs typeface="Helvetica"/>
                      </a:endParaRPr>
                    </a:p>
                    <a:p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myplot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+ </a:t>
                      </a:r>
                    </a:p>
                    <a:p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geom_errorbar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aes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(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ymin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= lower, </a:t>
                      </a:r>
                    </a:p>
                    <a:p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     </a:t>
                      </a:r>
                      <a:r>
                        <a:rPr lang="en-US" sz="900" baseline="0" dirty="0" err="1" smtClean="0">
                          <a:latin typeface="Monaco"/>
                          <a:cs typeface="Monaco"/>
                        </a:rPr>
                        <a:t>ymax</a:t>
                      </a:r>
                      <a:r>
                        <a:rPr lang="en-US" sz="900" baseline="0" dirty="0" smtClean="0">
                          <a:latin typeface="Monaco"/>
                          <a:cs typeface="Monaco"/>
                        </a:rPr>
                        <a:t> = upper), width = 0.1)</a:t>
                      </a:r>
                      <a:endParaRPr lang="en-US" sz="900" dirty="0">
                        <a:latin typeface="Monaco"/>
                        <a:cs typeface="Monaco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>
            <a:latin typeface="Helvetica"/>
            <a:cs typeface="Helvetic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657</Words>
  <Application>Microsoft Macintosh PowerPoint</Application>
  <PresentationFormat>Custom</PresentationFormat>
  <Paragraphs>243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Vélez</dc:creator>
  <cp:lastModifiedBy>Natalia Vélez</cp:lastModifiedBy>
  <cp:revision>841</cp:revision>
  <dcterms:created xsi:type="dcterms:W3CDTF">2015-09-10T22:20:28Z</dcterms:created>
  <dcterms:modified xsi:type="dcterms:W3CDTF">2015-09-14T23:47:59Z</dcterms:modified>
</cp:coreProperties>
</file>