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78126"/>
    <a:srgbClr val="CB7E1B"/>
    <a:srgbClr val="37B3B6"/>
    <a:srgbClr val="5289FB"/>
    <a:srgbClr val="30AE32"/>
    <a:srgbClr val="F15E5D"/>
    <a:srgbClr val="2CA3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6" autoAdjust="0"/>
    <p:restoredTop sz="94660"/>
  </p:normalViewPr>
  <p:slideViewPr>
    <p:cSldViewPr snapToGrid="0" snapToObjects="1">
      <p:cViewPr>
        <p:scale>
          <a:sx n="95" d="100"/>
          <a:sy n="95" d="100"/>
        </p:scale>
        <p:origin x="-3992" y="-128"/>
      </p:cViewPr>
      <p:guideLst>
        <p:guide orient="horz" pos="3168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4"/>
            <a:ext cx="6606540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A652-8B87-9745-9901-908EB5D446C7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762-32AD-CF4E-9FDD-E03E78E5C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9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A652-8B87-9745-9901-908EB5D446C7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762-32AD-CF4E-9FDD-E03E78E5C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26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90281" y="591397"/>
            <a:ext cx="1485662" cy="125869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598" y="591397"/>
            <a:ext cx="4330144" cy="125869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A652-8B87-9745-9901-908EB5D446C7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762-32AD-CF4E-9FDD-E03E78E5C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A652-8B87-9745-9901-908EB5D446C7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762-32AD-CF4E-9FDD-E03E78E5C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6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A652-8B87-9745-9901-908EB5D446C7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762-32AD-CF4E-9FDD-E03E78E5C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3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597" y="3441277"/>
            <a:ext cx="2907903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8040" y="3441277"/>
            <a:ext cx="2907904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A652-8B87-9745-9901-908EB5D446C7}" type="datetimeFigureOut">
              <a:rPr lang="en-US" smtClean="0"/>
              <a:t>9/14/15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762-32AD-CF4E-9FDD-E03E78E5C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80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9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9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A652-8B87-9745-9901-908EB5D446C7}" type="datetimeFigureOut">
              <a:rPr lang="en-US" smtClean="0"/>
              <a:t>9/14/15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762-32AD-CF4E-9FDD-E03E78E5C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5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A652-8B87-9745-9901-908EB5D446C7}" type="datetimeFigureOut">
              <a:rPr lang="en-US" smtClean="0"/>
              <a:t>9/14/15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762-32AD-CF4E-9FDD-E03E78E5C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9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A652-8B87-9745-9901-908EB5D446C7}" type="datetimeFigureOut">
              <a:rPr lang="en-US" smtClean="0"/>
              <a:t>9/14/15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762-32AD-CF4E-9FDD-E03E78E5C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8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0473"/>
            <a:ext cx="2557066" cy="17043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400474"/>
            <a:ext cx="4344988" cy="85845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2104814"/>
            <a:ext cx="2557066" cy="68802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A652-8B87-9745-9901-908EB5D446C7}" type="datetimeFigureOut">
              <a:rPr lang="en-US" smtClean="0"/>
              <a:t>9/14/15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762-32AD-CF4E-9FDD-E03E78E5C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87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0"/>
            <a:ext cx="4663440" cy="831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7"/>
            <a:ext cx="4663440" cy="6035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6"/>
            <a:ext cx="4663440" cy="1180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A652-8B87-9745-9901-908EB5D446C7}" type="datetimeFigureOut">
              <a:rPr lang="en-US" smtClean="0"/>
              <a:t>9/14/15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762-32AD-CF4E-9FDD-E03E78E5C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7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1"/>
            <a:ext cx="6995160" cy="663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4A652-8B87-9745-9901-908EB5D446C7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7"/>
            <a:ext cx="24612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F3762-32AD-CF4E-9FDD-E03E78E5C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9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68288" y="232849"/>
            <a:ext cx="2971568" cy="2262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Helvetica"/>
                <a:cs typeface="Helvetica"/>
              </a:rPr>
              <a:t>Basic math &amp; statistics</a:t>
            </a:r>
            <a:endParaRPr lang="en-US" sz="1200" b="1" dirty="0">
              <a:latin typeface="Helvetica"/>
              <a:cs typeface="Helvetica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193430"/>
              </p:ext>
            </p:extLst>
          </p:nvPr>
        </p:nvGraphicFramePr>
        <p:xfrm>
          <a:off x="4814509" y="583963"/>
          <a:ext cx="2676288" cy="911436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14831"/>
                <a:gridCol w="1561457"/>
              </a:tblGrid>
              <a:tr h="29040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Example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04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Variable assignment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x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 &lt;- 10 </a:t>
                      </a:r>
                    </a:p>
                    <a:p>
                      <a:pPr algn="l"/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x = 10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Addition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x + y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Subtraction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x - y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Multiplication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x * y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0404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Exponent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x ** y </a:t>
                      </a:r>
                    </a:p>
                    <a:p>
                      <a:pPr algn="l"/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x^y</a:t>
                      </a:r>
                      <a:endParaRPr lang="en-US" sz="900" baseline="0" dirty="0" smtClean="0">
                        <a:solidFill>
                          <a:schemeClr val="tx1"/>
                        </a:solidFill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Modulus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x %% y</a:t>
                      </a:r>
                      <a:endParaRPr lang="en-US" sz="900" dirty="0" smtClean="0">
                        <a:solidFill>
                          <a:schemeClr val="tx1"/>
                        </a:solidFill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Less than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x &lt; y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Less or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 equal to</a:t>
                      </a:r>
                      <a:endParaRPr lang="en-US" sz="900" b="0" dirty="0" smtClean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x &lt;=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 y</a:t>
                      </a:r>
                      <a:endParaRPr lang="en-US" sz="900" dirty="0" smtClean="0">
                        <a:solidFill>
                          <a:schemeClr val="tx1"/>
                        </a:solidFill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Greater than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x &gt;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 y</a:t>
                      </a:r>
                      <a:endParaRPr lang="en-US" sz="900" dirty="0" smtClean="0">
                        <a:solidFill>
                          <a:schemeClr val="tx1"/>
                        </a:solidFill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Greater or equal to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x &gt;=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 y</a:t>
                      </a:r>
                      <a:endParaRPr lang="en-US" sz="900" dirty="0" smtClean="0">
                        <a:solidFill>
                          <a:schemeClr val="tx1"/>
                        </a:solidFill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Equal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 to</a:t>
                      </a:r>
                      <a:endParaRPr lang="en-US" sz="900" b="0" dirty="0" smtClean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x == y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Not equal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 to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x != y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NOT x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!x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x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 OR y</a:t>
                      </a:r>
                      <a:endParaRPr lang="en-US" sz="900" b="0" dirty="0" smtClean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x | y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x </a:t>
                      </a: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AND y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x &amp; y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x IN y</a:t>
                      </a:r>
                      <a:endParaRPr lang="en-US" sz="900" b="0" dirty="0" smtClean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x %in% y</a:t>
                      </a:r>
                      <a:endParaRPr lang="en-US" sz="900" dirty="0" smtClean="0">
                        <a:solidFill>
                          <a:schemeClr val="tx1"/>
                        </a:solidFill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Exponential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exp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(x)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Logarithm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log(x)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Square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 root</a:t>
                      </a:r>
                      <a:endParaRPr lang="en-US" sz="900" b="0" dirty="0" smtClean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sqrt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(x)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Round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round(x)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Absolute value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abs(x)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Sum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sum(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vectr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Scale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 &amp; center</a:t>
                      </a:r>
                      <a:endParaRPr lang="en-US" sz="900" b="0" dirty="0" smtClean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scale(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vectr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Length of vector</a:t>
                      </a:r>
                      <a:endParaRPr lang="en-US" sz="900" b="0" dirty="0" smtClean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Length(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vectr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)</a:t>
                      </a:r>
                      <a:endParaRPr lang="en-US" sz="900" baseline="0" dirty="0" smtClean="0">
                        <a:solidFill>
                          <a:schemeClr val="tx1"/>
                        </a:solidFill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Maximum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max(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vectr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Minimum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min(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vectr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mean(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vectr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Median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median(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vectr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Std.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 dev.</a:t>
                      </a:r>
                      <a:endParaRPr lang="en-US" sz="900" b="0" dirty="0" smtClean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sd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(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vectr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Variance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var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(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vectr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Correlation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cor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(vectr1, vectr2)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Covariance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cov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(vectr1,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 vectr2)</a:t>
                      </a:r>
                      <a:endParaRPr lang="en-US" sz="900" dirty="0" smtClean="0">
                        <a:solidFill>
                          <a:schemeClr val="tx1"/>
                        </a:solidFill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T-Test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t.test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(y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 ~ x ,data)</a:t>
                      </a:r>
                    </a:p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t.test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(vectr1, vectr2)</a:t>
                      </a:r>
                      <a:endParaRPr lang="en-US" sz="900" dirty="0" smtClean="0">
                        <a:solidFill>
                          <a:schemeClr val="tx1"/>
                        </a:solidFill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Chi-squared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 test</a:t>
                      </a:r>
                      <a:endParaRPr lang="en-US" sz="900" b="0" dirty="0" smtClean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chisq.test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(table)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ANOVA</a:t>
                      </a:r>
                      <a:endParaRPr lang="en-US" sz="900" b="0" dirty="0" smtClean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aov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(y ~ x, data = d)</a:t>
                      </a:r>
                    </a:p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lm(y ~ x, data)</a:t>
                      </a:r>
                      <a:endParaRPr lang="en-US" sz="900" dirty="0" smtClean="0">
                        <a:solidFill>
                          <a:schemeClr val="tx1"/>
                        </a:solidFill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 rot="16200000">
            <a:off x="4418230" y="4364315"/>
            <a:ext cx="5266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5289FB"/>
                </a:solidFill>
                <a:latin typeface="Helvetica"/>
                <a:cs typeface="Helvetica"/>
              </a:rPr>
              <a:t>Logic</a:t>
            </a:r>
            <a:endParaRPr lang="en-US" sz="1000" b="1" dirty="0">
              <a:solidFill>
                <a:srgbClr val="5289FB"/>
              </a:solidFill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4215129" y="3120068"/>
            <a:ext cx="9328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20B031"/>
                </a:solidFill>
                <a:latin typeface="Helvetica"/>
                <a:cs typeface="Helvetica"/>
              </a:rPr>
              <a:t>Comparison</a:t>
            </a:r>
            <a:endParaRPr lang="en-US" sz="1000" b="1" dirty="0">
              <a:solidFill>
                <a:srgbClr val="20B031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4272108" y="1796693"/>
            <a:ext cx="8188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05E5D"/>
                </a:solidFill>
                <a:latin typeface="Helvetica"/>
                <a:cs typeface="Helvetica"/>
              </a:rPr>
              <a:t>Arithmetic</a:t>
            </a:r>
            <a:endParaRPr lang="en-US" sz="1000" b="1" dirty="0">
              <a:solidFill>
                <a:srgbClr val="F05E5D"/>
              </a:solidFill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4072614" y="5689664"/>
            <a:ext cx="12178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B863FB"/>
                </a:solidFill>
                <a:latin typeface="Helvetica"/>
                <a:cs typeface="Helvetica"/>
              </a:rPr>
              <a:t>Other operations</a:t>
            </a:r>
            <a:endParaRPr lang="en-US" sz="1000" b="1" dirty="0">
              <a:solidFill>
                <a:srgbClr val="B863FB"/>
              </a:solidFill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4313969" y="7958857"/>
            <a:ext cx="754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E29420"/>
                </a:solidFill>
                <a:latin typeface="Helvetica"/>
                <a:cs typeface="Helvetica"/>
              </a:rPr>
              <a:t>Statistics</a:t>
            </a:r>
            <a:endParaRPr lang="en-US" sz="1000" b="1" dirty="0">
              <a:solidFill>
                <a:srgbClr val="E29420"/>
              </a:solidFill>
              <a:latin typeface="Helvetica"/>
              <a:cs typeface="Helvetic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5362" y="232849"/>
            <a:ext cx="38862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atin typeface="Helvetica"/>
                <a:cs typeface="Helvetica"/>
              </a:rPr>
              <a:t>R at a Glance:</a:t>
            </a:r>
          </a:p>
          <a:p>
            <a:r>
              <a:rPr lang="en-US" sz="1200" dirty="0" smtClean="0">
                <a:latin typeface="Helvetica"/>
                <a:cs typeface="Helvetica"/>
              </a:rPr>
              <a:t>Useful functions and syntax for Psych 252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5364" y="3962568"/>
            <a:ext cx="4165348" cy="5842624"/>
          </a:xfrm>
          <a:prstGeom prst="rect">
            <a:avLst/>
          </a:prstGeom>
          <a:noFill/>
          <a:ln>
            <a:solidFill>
              <a:srgbClr val="A6A6A6"/>
            </a:solidFill>
          </a:ln>
        </p:spPr>
        <p:txBody>
          <a:bodyPr wrap="square" lIns="91440" tIns="91440" rIns="91440" bIns="91440" rtlCol="0">
            <a:spAutoFit/>
          </a:bodyPr>
          <a:lstStyle/>
          <a:p>
            <a:pPr>
              <a:tabLst>
                <a:tab pos="3943350" algn="r"/>
              </a:tabLst>
            </a:pPr>
            <a:r>
              <a:rPr lang="en-US" sz="1000" b="1" dirty="0" smtClean="0">
                <a:latin typeface="Helvetica"/>
                <a:cs typeface="Helvetica"/>
              </a:rPr>
              <a:t>Reading and writing data</a:t>
            </a:r>
          </a:p>
          <a:p>
            <a:pPr>
              <a:tabLst>
                <a:tab pos="39433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Combine elements into a vector	</a:t>
            </a:r>
            <a:r>
              <a:rPr lang="en-US" sz="1000" dirty="0" smtClean="0">
                <a:latin typeface="Monaco"/>
                <a:cs typeface="Monaco"/>
              </a:rPr>
              <a:t>c(1,2,3,4)</a:t>
            </a:r>
          </a:p>
          <a:p>
            <a:pPr>
              <a:tabLst>
                <a:tab pos="39433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Create  number sequence	</a:t>
            </a:r>
            <a:r>
              <a:rPr lang="en-US" sz="1000" dirty="0" err="1" smtClean="0">
                <a:latin typeface="Monaco"/>
                <a:cs typeface="Monaco"/>
              </a:rPr>
              <a:t>seq</a:t>
            </a:r>
            <a:r>
              <a:rPr lang="en-US" sz="1000" dirty="0" smtClean="0">
                <a:latin typeface="Monaco"/>
                <a:cs typeface="Monaco"/>
              </a:rPr>
              <a:t>(start, end)</a:t>
            </a:r>
          </a:p>
          <a:p>
            <a:pPr>
              <a:tabLst>
                <a:tab pos="39433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Combine vectors by rows	</a:t>
            </a:r>
            <a:r>
              <a:rPr lang="en-US" sz="1000" dirty="0" err="1" smtClean="0">
                <a:latin typeface="Monaco"/>
                <a:cs typeface="Monaco"/>
              </a:rPr>
              <a:t>rbind</a:t>
            </a:r>
            <a:r>
              <a:rPr lang="en-US" sz="1000" dirty="0" smtClean="0">
                <a:latin typeface="Monaco"/>
                <a:cs typeface="Monaco"/>
              </a:rPr>
              <a:t>(vectr1, vectr2</a:t>
            </a:r>
            <a:r>
              <a:rPr lang="en-US" sz="1000" dirty="0" smtClean="0">
                <a:latin typeface="Helvetica"/>
                <a:cs typeface="Helvetica"/>
              </a:rPr>
              <a:t>)</a:t>
            </a:r>
          </a:p>
          <a:p>
            <a:pPr>
              <a:tabLst>
                <a:tab pos="39433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Combine vectors by columns	</a:t>
            </a:r>
            <a:r>
              <a:rPr lang="en-US" sz="1000" dirty="0" err="1" smtClean="0">
                <a:latin typeface="Monaco"/>
                <a:cs typeface="Monaco"/>
              </a:rPr>
              <a:t>cbind</a:t>
            </a:r>
            <a:r>
              <a:rPr lang="en-US" sz="1000" dirty="0" smtClean="0">
                <a:latin typeface="Monaco"/>
                <a:cs typeface="Monaco"/>
              </a:rPr>
              <a:t>(vectr1, vectr2)</a:t>
            </a:r>
          </a:p>
          <a:p>
            <a:pPr>
              <a:tabLst>
                <a:tab pos="39433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Create data frame from vectors	</a:t>
            </a:r>
            <a:r>
              <a:rPr lang="en-US" sz="1000" dirty="0" err="1" smtClean="0">
                <a:latin typeface="Monaco"/>
                <a:cs typeface="Monaco"/>
              </a:rPr>
              <a:t>data.frame</a:t>
            </a:r>
            <a:r>
              <a:rPr lang="en-US" sz="1000" dirty="0" smtClean="0">
                <a:latin typeface="Monaco"/>
                <a:cs typeface="Monaco"/>
              </a:rPr>
              <a:t>(tag = value)</a:t>
            </a:r>
            <a:endParaRPr lang="en-US" sz="1000" dirty="0" smtClean="0">
              <a:latin typeface="Helvetica"/>
              <a:cs typeface="Helvetica"/>
            </a:endParaRPr>
          </a:p>
          <a:p>
            <a:pPr>
              <a:tabLst>
                <a:tab pos="39433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Load an existing data set</a:t>
            </a:r>
            <a:r>
              <a:rPr lang="en-US" sz="1000" baseline="30000" dirty="0" smtClean="0">
                <a:latin typeface="Helvetica"/>
                <a:cs typeface="Helvetica"/>
              </a:rPr>
              <a:t>[1]</a:t>
            </a:r>
            <a:r>
              <a:rPr lang="en-US" sz="1000" dirty="0" smtClean="0">
                <a:latin typeface="Helvetica"/>
                <a:cs typeface="Helvetica"/>
              </a:rPr>
              <a:t>	</a:t>
            </a:r>
            <a:r>
              <a:rPr lang="en-US" sz="1000" dirty="0" err="1" smtClean="0">
                <a:latin typeface="Monaco"/>
                <a:cs typeface="Monaco"/>
              </a:rPr>
              <a:t>read.csv</a:t>
            </a:r>
            <a:r>
              <a:rPr lang="en-US" sz="1000" dirty="0" smtClean="0">
                <a:latin typeface="Monaco"/>
                <a:cs typeface="Monaco"/>
              </a:rPr>
              <a:t>(‘</a:t>
            </a:r>
            <a:r>
              <a:rPr lang="en-US" sz="1000" dirty="0" err="1" smtClean="0">
                <a:latin typeface="Monaco"/>
                <a:cs typeface="Monaco"/>
              </a:rPr>
              <a:t>mydata.csv</a:t>
            </a:r>
            <a:r>
              <a:rPr lang="en-US" sz="1000" dirty="0" smtClean="0">
                <a:latin typeface="Monaco"/>
                <a:cs typeface="Monaco"/>
              </a:rPr>
              <a:t>’)</a:t>
            </a:r>
            <a:endParaRPr lang="en-US" sz="1000" dirty="0" smtClean="0">
              <a:latin typeface="Helvetica"/>
              <a:cs typeface="Helvetica"/>
            </a:endParaRPr>
          </a:p>
          <a:p>
            <a:pPr>
              <a:tabLst>
                <a:tab pos="39433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	</a:t>
            </a:r>
            <a:r>
              <a:rPr lang="en-US" sz="1000" dirty="0" err="1" smtClean="0">
                <a:latin typeface="Monaco"/>
                <a:cs typeface="Monaco"/>
              </a:rPr>
              <a:t>read.xlsx</a:t>
            </a:r>
            <a:r>
              <a:rPr lang="en-US" sz="1000" dirty="0" smtClean="0">
                <a:latin typeface="Monaco"/>
                <a:cs typeface="Monaco"/>
              </a:rPr>
              <a:t>(‘</a:t>
            </a:r>
            <a:r>
              <a:rPr lang="en-US" sz="1000" dirty="0" err="1" smtClean="0">
                <a:latin typeface="Monaco"/>
                <a:cs typeface="Monaco"/>
              </a:rPr>
              <a:t>mydata.xls</a:t>
            </a:r>
            <a:r>
              <a:rPr lang="en-US" sz="1000" dirty="0" smtClean="0">
                <a:latin typeface="Monaco"/>
                <a:cs typeface="Monaco"/>
              </a:rPr>
              <a:t>’)</a:t>
            </a:r>
          </a:p>
          <a:p>
            <a:pPr>
              <a:tabLst>
                <a:tab pos="3943350" algn="r"/>
              </a:tabLst>
            </a:pPr>
            <a:endParaRPr lang="en-US" sz="1000" dirty="0" smtClean="0">
              <a:latin typeface="Helvetica"/>
              <a:cs typeface="Helvetica"/>
            </a:endParaRPr>
          </a:p>
          <a:p>
            <a:pPr>
              <a:tabLst>
                <a:tab pos="3943350" algn="r"/>
              </a:tabLst>
            </a:pPr>
            <a:r>
              <a:rPr lang="en-US" sz="1000" b="1" dirty="0" smtClean="0">
                <a:latin typeface="Helvetica"/>
                <a:cs typeface="Helvetica"/>
              </a:rPr>
              <a:t>Exploring datasets</a:t>
            </a:r>
          </a:p>
          <a:p>
            <a:pPr>
              <a:tabLst>
                <a:tab pos="39433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View topmost rows	</a:t>
            </a:r>
            <a:r>
              <a:rPr lang="en-US" sz="1000" dirty="0" smtClean="0">
                <a:latin typeface="Monaco"/>
                <a:cs typeface="Monaco"/>
              </a:rPr>
              <a:t>head(data)</a:t>
            </a:r>
          </a:p>
          <a:p>
            <a:pPr>
              <a:tabLst>
                <a:tab pos="39433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View structure of data	</a:t>
            </a:r>
            <a:r>
              <a:rPr lang="en-US" sz="1000" dirty="0" err="1" smtClean="0">
                <a:latin typeface="Monaco"/>
                <a:cs typeface="Monaco"/>
              </a:rPr>
              <a:t>str</a:t>
            </a:r>
            <a:r>
              <a:rPr lang="en-US" sz="1000" dirty="0" smtClean="0">
                <a:latin typeface="Monaco"/>
                <a:cs typeface="Monaco"/>
              </a:rPr>
              <a:t>(data)</a:t>
            </a:r>
          </a:p>
          <a:p>
            <a:pPr>
              <a:tabLst>
                <a:tab pos="39433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View summary of data</a:t>
            </a:r>
            <a:r>
              <a:rPr lang="en-US" sz="1000" baseline="30000" dirty="0" smtClean="0">
                <a:latin typeface="Helvetica"/>
                <a:cs typeface="Helvetica"/>
              </a:rPr>
              <a:t>[2]	</a:t>
            </a:r>
            <a:r>
              <a:rPr lang="en-US" sz="1000" dirty="0" smtClean="0">
                <a:latin typeface="Monaco"/>
                <a:cs typeface="Monaco"/>
              </a:rPr>
              <a:t>summary(data)</a:t>
            </a:r>
            <a:endParaRPr lang="en-US" sz="1000" baseline="30000" dirty="0" smtClean="0">
              <a:latin typeface="Monaco"/>
              <a:cs typeface="Monaco"/>
            </a:endParaRPr>
          </a:p>
          <a:p>
            <a:pPr>
              <a:tabLst>
                <a:tab pos="3943350" algn="r"/>
              </a:tabLst>
            </a:pPr>
            <a:endParaRPr lang="en-US" sz="1000" baseline="30000" dirty="0" smtClean="0">
              <a:latin typeface="Helvetica"/>
              <a:cs typeface="Helvetica"/>
            </a:endParaRPr>
          </a:p>
          <a:p>
            <a:pPr>
              <a:tabLst>
                <a:tab pos="3943350" algn="r"/>
              </a:tabLst>
            </a:pPr>
            <a:r>
              <a:rPr lang="en-US" sz="1000" b="1" dirty="0" smtClean="0">
                <a:latin typeface="Helvetica"/>
                <a:cs typeface="Helvetica"/>
              </a:rPr>
              <a:t>Data types</a:t>
            </a:r>
          </a:p>
          <a:p>
            <a:pPr>
              <a:tabLst>
                <a:tab pos="39433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(In the examples below, fill in </a:t>
            </a:r>
            <a:r>
              <a:rPr lang="en-US" sz="1000" dirty="0" err="1">
                <a:latin typeface="Monaco"/>
                <a:cs typeface="Monaco"/>
              </a:rPr>
              <a:t>datatype</a:t>
            </a:r>
            <a:r>
              <a:rPr lang="en-US" sz="1000" dirty="0">
                <a:latin typeface="Helvetica"/>
                <a:cs typeface="Helvetica"/>
              </a:rPr>
              <a:t> with the type of data you want, such as </a:t>
            </a:r>
            <a:r>
              <a:rPr lang="en-US" sz="1000" dirty="0">
                <a:latin typeface="Monaco"/>
                <a:cs typeface="Monaco"/>
              </a:rPr>
              <a:t>factor</a:t>
            </a:r>
            <a:r>
              <a:rPr lang="en-US" sz="1000" dirty="0">
                <a:latin typeface="Helvetica"/>
                <a:cs typeface="Helvetica"/>
              </a:rPr>
              <a:t>, </a:t>
            </a:r>
            <a:r>
              <a:rPr lang="en-US" sz="1000" dirty="0">
                <a:latin typeface="Monaco"/>
                <a:cs typeface="Monaco"/>
              </a:rPr>
              <a:t>character</a:t>
            </a:r>
            <a:r>
              <a:rPr lang="en-US" sz="1000" dirty="0">
                <a:latin typeface="Helvetica"/>
                <a:cs typeface="Helvetica"/>
              </a:rPr>
              <a:t>, </a:t>
            </a:r>
            <a:r>
              <a:rPr lang="en-US" sz="1000" dirty="0">
                <a:latin typeface="Monaco"/>
                <a:cs typeface="Monaco"/>
              </a:rPr>
              <a:t>numeric</a:t>
            </a:r>
            <a:r>
              <a:rPr lang="en-US" sz="1000" dirty="0">
                <a:latin typeface="Helvetica"/>
                <a:cs typeface="Helvetica"/>
              </a:rPr>
              <a:t>, or </a:t>
            </a:r>
            <a:r>
              <a:rPr lang="en-US" sz="1000" dirty="0">
                <a:latin typeface="Monaco"/>
                <a:cs typeface="Monaco"/>
              </a:rPr>
              <a:t>logical</a:t>
            </a:r>
            <a:r>
              <a:rPr lang="en-US" sz="1000" dirty="0">
                <a:latin typeface="Helvetica"/>
                <a:cs typeface="Helvetica"/>
              </a:rPr>
              <a:t>.</a:t>
            </a:r>
            <a:r>
              <a:rPr lang="en-US" sz="1000" dirty="0" smtClean="0">
                <a:latin typeface="Helvetica"/>
                <a:cs typeface="Helvetica"/>
              </a:rPr>
              <a:t>)</a:t>
            </a:r>
            <a:endParaRPr lang="en-US" sz="1000" b="1" dirty="0" smtClean="0">
              <a:latin typeface="Helvetica"/>
              <a:cs typeface="Helvetica"/>
            </a:endParaRPr>
          </a:p>
          <a:p>
            <a:pPr>
              <a:tabLst>
                <a:tab pos="39433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Converting to other data types	</a:t>
            </a:r>
            <a:r>
              <a:rPr lang="en-US" sz="1000" dirty="0" err="1" smtClean="0">
                <a:latin typeface="Monaco"/>
                <a:cs typeface="Monaco"/>
              </a:rPr>
              <a:t>as.dataype</a:t>
            </a:r>
            <a:r>
              <a:rPr lang="en-US" sz="1000" dirty="0" smtClean="0">
                <a:latin typeface="Monaco"/>
                <a:cs typeface="Monaco"/>
              </a:rPr>
              <a:t>(</a:t>
            </a:r>
            <a:r>
              <a:rPr lang="en-US" sz="1000" dirty="0" err="1" smtClean="0">
                <a:latin typeface="Monaco"/>
                <a:cs typeface="Monaco"/>
              </a:rPr>
              <a:t>vectr</a:t>
            </a:r>
            <a:r>
              <a:rPr lang="en-US" sz="1000" dirty="0" smtClean="0">
                <a:latin typeface="Monaco"/>
                <a:cs typeface="Monaco"/>
              </a:rPr>
              <a:t>)</a:t>
            </a:r>
          </a:p>
          <a:p>
            <a:pPr>
              <a:tabLst>
                <a:tab pos="39433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Check data type of a vector	</a:t>
            </a:r>
            <a:r>
              <a:rPr lang="en-US" sz="1000" dirty="0" err="1" smtClean="0">
                <a:latin typeface="Monaco"/>
                <a:cs typeface="Monaco"/>
              </a:rPr>
              <a:t>is.datatype</a:t>
            </a:r>
            <a:r>
              <a:rPr lang="en-US" sz="1000" dirty="0" smtClean="0">
                <a:latin typeface="Monaco"/>
                <a:cs typeface="Monaco"/>
              </a:rPr>
              <a:t>(</a:t>
            </a:r>
            <a:r>
              <a:rPr lang="en-US" sz="1000" dirty="0" err="1" smtClean="0">
                <a:latin typeface="Monaco"/>
                <a:cs typeface="Monaco"/>
              </a:rPr>
              <a:t>vectr</a:t>
            </a:r>
            <a:r>
              <a:rPr lang="en-US" sz="1000" dirty="0" smtClean="0">
                <a:latin typeface="Monaco"/>
                <a:cs typeface="Monaco"/>
              </a:rPr>
              <a:t>)</a:t>
            </a:r>
          </a:p>
          <a:p>
            <a:pPr>
              <a:tabLst>
                <a:tab pos="39433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View/set levels of a factor	</a:t>
            </a:r>
            <a:r>
              <a:rPr lang="en-US" sz="1000" dirty="0" smtClean="0">
                <a:latin typeface="Monaco"/>
                <a:cs typeface="Monaco"/>
              </a:rPr>
              <a:t>levels(</a:t>
            </a:r>
            <a:r>
              <a:rPr lang="en-US" sz="1000" dirty="0" err="1" smtClean="0">
                <a:latin typeface="Monaco"/>
                <a:cs typeface="Monaco"/>
              </a:rPr>
              <a:t>data$columnName</a:t>
            </a:r>
            <a:r>
              <a:rPr lang="en-US" sz="1000" dirty="0" smtClean="0">
                <a:latin typeface="Monaco"/>
                <a:cs typeface="Monaco"/>
              </a:rPr>
              <a:t>)</a:t>
            </a:r>
          </a:p>
          <a:p>
            <a:pPr>
              <a:tabLst>
                <a:tab pos="3943350" algn="r"/>
              </a:tabLst>
            </a:pPr>
            <a:endParaRPr lang="en-US" sz="1000" b="1" dirty="0">
              <a:latin typeface="Helvetica"/>
              <a:cs typeface="Helvetica"/>
            </a:endParaRPr>
          </a:p>
          <a:p>
            <a:pPr>
              <a:tabLst>
                <a:tab pos="3943350" algn="r"/>
              </a:tabLst>
            </a:pPr>
            <a:r>
              <a:rPr lang="en-US" sz="1000" b="1" dirty="0">
                <a:latin typeface="Helvetica"/>
                <a:cs typeface="Helvetica"/>
              </a:rPr>
              <a:t>Selecting and extracting </a:t>
            </a:r>
            <a:r>
              <a:rPr lang="en-US" sz="1000" b="1" dirty="0" smtClean="0">
                <a:latin typeface="Helvetica"/>
                <a:cs typeface="Helvetica"/>
              </a:rPr>
              <a:t>data</a:t>
            </a:r>
            <a:endParaRPr lang="en-US" sz="1000" baseline="30000" dirty="0">
              <a:latin typeface="Helvetica"/>
              <a:cs typeface="Helvetica"/>
            </a:endParaRPr>
          </a:p>
          <a:p>
            <a:pPr>
              <a:tabLst>
                <a:tab pos="39433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View all column names	</a:t>
            </a:r>
            <a:r>
              <a:rPr lang="en-US" sz="1000" dirty="0" smtClean="0">
                <a:latin typeface="Monaco"/>
                <a:cs typeface="Monaco"/>
              </a:rPr>
              <a:t>names(data)</a:t>
            </a:r>
          </a:p>
          <a:p>
            <a:pPr>
              <a:tabLst>
                <a:tab pos="39433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Get column by name	</a:t>
            </a:r>
            <a:r>
              <a:rPr lang="en-US" sz="1000" dirty="0" err="1" smtClean="0">
                <a:latin typeface="Monaco"/>
                <a:cs typeface="Monaco"/>
              </a:rPr>
              <a:t>data$columnName</a:t>
            </a:r>
            <a:endParaRPr lang="en-US" sz="1000" dirty="0" smtClean="0">
              <a:latin typeface="Monaco"/>
              <a:cs typeface="Monaco"/>
            </a:endParaRPr>
          </a:p>
          <a:p>
            <a:pPr>
              <a:tabLst>
                <a:tab pos="39433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Get </a:t>
            </a:r>
            <a:r>
              <a:rPr lang="en-US" sz="1000" dirty="0" err="1" smtClean="0">
                <a:latin typeface="Helvetica"/>
                <a:cs typeface="Helvetica"/>
              </a:rPr>
              <a:t>i-th</a:t>
            </a:r>
            <a:r>
              <a:rPr lang="en-US" sz="1000" dirty="0" smtClean="0">
                <a:latin typeface="Helvetica"/>
                <a:cs typeface="Helvetica"/>
              </a:rPr>
              <a:t> row	</a:t>
            </a:r>
            <a:r>
              <a:rPr lang="en-US" sz="1000" dirty="0" smtClean="0">
                <a:latin typeface="Monaco"/>
                <a:cs typeface="Monaco"/>
              </a:rPr>
              <a:t>data[</a:t>
            </a:r>
            <a:r>
              <a:rPr lang="en-US" sz="1000" dirty="0" err="1" smtClean="0">
                <a:latin typeface="Monaco"/>
                <a:cs typeface="Monaco"/>
              </a:rPr>
              <a:t>i</a:t>
            </a:r>
            <a:r>
              <a:rPr lang="en-US" sz="1000" dirty="0" smtClean="0">
                <a:latin typeface="Monaco"/>
                <a:cs typeface="Monaco"/>
              </a:rPr>
              <a:t>, ]</a:t>
            </a:r>
          </a:p>
          <a:p>
            <a:pPr>
              <a:tabLst>
                <a:tab pos="39433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Get j-</a:t>
            </a:r>
            <a:r>
              <a:rPr lang="en-US" sz="1000" dirty="0" err="1" smtClean="0">
                <a:latin typeface="Helvetica"/>
                <a:cs typeface="Helvetica"/>
              </a:rPr>
              <a:t>th</a:t>
            </a:r>
            <a:r>
              <a:rPr lang="en-US" sz="1000" dirty="0" smtClean="0">
                <a:latin typeface="Helvetica"/>
                <a:cs typeface="Helvetica"/>
              </a:rPr>
              <a:t> column	</a:t>
            </a:r>
            <a:r>
              <a:rPr lang="en-US" sz="1000" dirty="0" smtClean="0">
                <a:latin typeface="Monaco"/>
                <a:cs typeface="Monaco"/>
              </a:rPr>
              <a:t>data[, j]</a:t>
            </a:r>
          </a:p>
          <a:p>
            <a:pPr>
              <a:tabLst>
                <a:tab pos="3943350" algn="r"/>
              </a:tabLst>
            </a:pPr>
            <a:r>
              <a:rPr lang="en-US" sz="1000" dirty="0">
                <a:latin typeface="Helvetica"/>
                <a:cs typeface="Helvetica"/>
              </a:rPr>
              <a:t>Get element at row </a:t>
            </a:r>
            <a:r>
              <a:rPr lang="en-US" sz="1000" dirty="0" err="1">
                <a:latin typeface="Helvetica"/>
                <a:cs typeface="Helvetica"/>
              </a:rPr>
              <a:t>i</a:t>
            </a:r>
            <a:r>
              <a:rPr lang="en-US" sz="1000" dirty="0">
                <a:latin typeface="Helvetica"/>
                <a:cs typeface="Helvetica"/>
              </a:rPr>
              <a:t>, column j	</a:t>
            </a:r>
            <a:r>
              <a:rPr lang="en-US" sz="1000" dirty="0">
                <a:latin typeface="Monaco"/>
                <a:cs typeface="Monaco"/>
              </a:rPr>
              <a:t>data</a:t>
            </a:r>
            <a:r>
              <a:rPr lang="en-US" sz="1000" dirty="0" smtClean="0">
                <a:latin typeface="Monaco"/>
                <a:cs typeface="Monaco"/>
              </a:rPr>
              <a:t>[</a:t>
            </a:r>
            <a:r>
              <a:rPr lang="en-US" sz="1000" dirty="0" err="1" smtClean="0">
                <a:latin typeface="Monaco"/>
                <a:cs typeface="Monaco"/>
              </a:rPr>
              <a:t>i</a:t>
            </a:r>
            <a:r>
              <a:rPr lang="en-US" sz="1000" dirty="0" smtClean="0">
                <a:latin typeface="Monaco"/>
                <a:cs typeface="Monaco"/>
              </a:rPr>
              <a:t>, </a:t>
            </a:r>
            <a:r>
              <a:rPr lang="en-US" sz="1000" dirty="0">
                <a:latin typeface="Monaco"/>
                <a:cs typeface="Monaco"/>
              </a:rPr>
              <a:t>j</a:t>
            </a:r>
            <a:r>
              <a:rPr lang="en-US" sz="1000" dirty="0" smtClean="0">
                <a:latin typeface="Monaco"/>
                <a:cs typeface="Monaco"/>
              </a:rPr>
              <a:t>]</a:t>
            </a:r>
          </a:p>
          <a:p>
            <a:pPr>
              <a:tabLst>
                <a:tab pos="39433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Select rows using logical</a:t>
            </a:r>
            <a:r>
              <a:rPr lang="en-US" sz="1000" baseline="30000" dirty="0" smtClean="0">
                <a:latin typeface="Helvetica"/>
                <a:cs typeface="Helvetica"/>
              </a:rPr>
              <a:t>[3]</a:t>
            </a:r>
            <a:r>
              <a:rPr lang="en-US" sz="1000" dirty="0" smtClean="0">
                <a:latin typeface="Helvetica"/>
                <a:cs typeface="Helvetica"/>
              </a:rPr>
              <a:t>	</a:t>
            </a:r>
            <a:r>
              <a:rPr lang="en-US" sz="1000" dirty="0" smtClean="0">
                <a:latin typeface="Monaco"/>
                <a:cs typeface="Monaco"/>
              </a:rPr>
              <a:t>data[</a:t>
            </a:r>
            <a:r>
              <a:rPr lang="en-US" sz="1000" dirty="0" err="1" smtClean="0">
                <a:latin typeface="Monaco"/>
                <a:cs typeface="Monaco"/>
              </a:rPr>
              <a:t>data$group</a:t>
            </a:r>
            <a:r>
              <a:rPr lang="en-US" sz="1000" dirty="0" smtClean="0">
                <a:latin typeface="Monaco"/>
                <a:cs typeface="Monaco"/>
              </a:rPr>
              <a:t> == ‘A’, ]</a:t>
            </a:r>
          </a:p>
          <a:p>
            <a:pPr>
              <a:tabLst>
                <a:tab pos="3943350" algn="r"/>
              </a:tabLst>
            </a:pPr>
            <a:endParaRPr lang="en-US" sz="1000" b="1" dirty="0" smtClean="0">
              <a:latin typeface="Helvetica"/>
              <a:cs typeface="Helvetica"/>
            </a:endParaRPr>
          </a:p>
          <a:p>
            <a:pPr>
              <a:tabLst>
                <a:tab pos="3943350" algn="r"/>
              </a:tabLst>
            </a:pPr>
            <a:r>
              <a:rPr lang="en-US" sz="900" u="sng" dirty="0" smtClean="0">
                <a:latin typeface="Helvetica"/>
                <a:cs typeface="Helvetica"/>
              </a:rPr>
              <a:t>Notes:</a:t>
            </a:r>
            <a:r>
              <a:rPr lang="en-US" sz="900" dirty="0" smtClean="0">
                <a:latin typeface="Helvetica"/>
                <a:cs typeface="Helvetica"/>
              </a:rPr>
              <a:t> </a:t>
            </a:r>
          </a:p>
          <a:p>
            <a:pPr>
              <a:tabLst>
                <a:tab pos="3943350" algn="r"/>
              </a:tabLst>
            </a:pPr>
            <a:r>
              <a:rPr lang="en-US" sz="900" dirty="0" smtClean="0">
                <a:latin typeface="Helvetica"/>
                <a:cs typeface="Helvetica"/>
              </a:rPr>
              <a:t>[1] Make sure you are in the correct working directory!</a:t>
            </a:r>
            <a:endParaRPr lang="en-US" sz="900" dirty="0">
              <a:latin typeface="Helvetica"/>
              <a:cs typeface="Helvetica"/>
            </a:endParaRPr>
          </a:p>
          <a:p>
            <a:pPr>
              <a:tabLst>
                <a:tab pos="3943350" algn="r"/>
              </a:tabLst>
            </a:pPr>
            <a:r>
              <a:rPr lang="en-US" sz="900" dirty="0" smtClean="0">
                <a:latin typeface="Helvetica"/>
                <a:cs typeface="Helvetica"/>
              </a:rPr>
              <a:t>[2] </a:t>
            </a:r>
            <a:r>
              <a:rPr lang="en-US" sz="900" dirty="0" smtClean="0">
                <a:latin typeface="Monaco"/>
                <a:cs typeface="Monaco"/>
              </a:rPr>
              <a:t>summary</a:t>
            </a:r>
            <a:r>
              <a:rPr lang="en-US" sz="900" dirty="0" smtClean="0">
                <a:latin typeface="Helvetica"/>
                <a:cs typeface="Helvetica"/>
              </a:rPr>
              <a:t> returns different results depending on the object you want to summarize. Try it out with data frames, models, statistical tests, etc., to see what information it gives you.</a:t>
            </a:r>
          </a:p>
          <a:p>
            <a:pPr>
              <a:tabLst>
                <a:tab pos="3943350" algn="r"/>
              </a:tabLst>
            </a:pPr>
            <a:r>
              <a:rPr lang="en-US" sz="900" dirty="0" smtClean="0">
                <a:latin typeface="Helvetica"/>
                <a:cs typeface="Helvetica"/>
              </a:rPr>
              <a:t>[3] Don’t forget the comma! This will return all rows that match the condition in the brackets. You can use this syntax to subset your data frame by </a:t>
            </a:r>
            <a:r>
              <a:rPr lang="en-US" sz="900" i="1" dirty="0" smtClean="0">
                <a:latin typeface="Helvetica"/>
                <a:cs typeface="Helvetica"/>
              </a:rPr>
              <a:t>any </a:t>
            </a:r>
            <a:r>
              <a:rPr lang="en-US" sz="900" dirty="0" smtClean="0">
                <a:latin typeface="Helvetica"/>
                <a:cs typeface="Helvetica"/>
              </a:rPr>
              <a:t>criterion, such as subjects that are above a certain age, all measurements taken in a drug trial before treatment, etc.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5366" y="1087494"/>
            <a:ext cx="4165347" cy="2492990"/>
          </a:xfrm>
          <a:prstGeom prst="rect">
            <a:avLst/>
          </a:prstGeom>
          <a:noFill/>
          <a:ln w="12700" cmpd="sng">
            <a:solidFill>
              <a:schemeClr val="bg1">
                <a:lumMod val="65000"/>
              </a:schemeClr>
            </a:solidFill>
          </a:ln>
        </p:spPr>
        <p:txBody>
          <a:bodyPr wrap="square" lIns="91440" tIns="91440" rIns="91440" bIns="91440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Install library: </a:t>
            </a:r>
            <a:r>
              <a:rPr lang="en-US" sz="1000" dirty="0" err="1" smtClean="0">
                <a:latin typeface="Monaco"/>
                <a:cs typeface="Monaco"/>
              </a:rPr>
              <a:t>install.packages</a:t>
            </a:r>
            <a:r>
              <a:rPr lang="en-US" sz="1000" dirty="0" smtClean="0">
                <a:latin typeface="Monaco"/>
                <a:cs typeface="Monaco"/>
              </a:rPr>
              <a:t>(‘</a:t>
            </a:r>
            <a:r>
              <a:rPr lang="en-US" sz="1000" dirty="0" err="1" smtClean="0">
                <a:latin typeface="Monaco"/>
                <a:cs typeface="Monaco"/>
              </a:rPr>
              <a:t>mylibrary</a:t>
            </a:r>
            <a:r>
              <a:rPr lang="en-US" sz="1000" dirty="0" smtClean="0">
                <a:latin typeface="Monaco"/>
                <a:cs typeface="Monaco"/>
              </a:rPr>
              <a:t>’</a:t>
            </a:r>
            <a:r>
              <a:rPr lang="en-US" sz="1000" dirty="0" smtClean="0">
                <a:latin typeface="Helvetica"/>
                <a:cs typeface="Helvetica"/>
              </a:rPr>
              <a:t>)</a:t>
            </a:r>
          </a:p>
          <a:p>
            <a:r>
              <a:rPr lang="en-US" sz="1000" dirty="0" smtClean="0">
                <a:latin typeface="Helvetica"/>
                <a:cs typeface="Helvetica"/>
              </a:rPr>
              <a:t>Load library: </a:t>
            </a:r>
            <a:r>
              <a:rPr lang="en-US" sz="1000" dirty="0" smtClean="0">
                <a:latin typeface="Monaco"/>
                <a:cs typeface="Monaco"/>
              </a:rPr>
              <a:t>library(</a:t>
            </a:r>
            <a:r>
              <a:rPr lang="en-US" sz="1000" dirty="0" err="1" smtClean="0">
                <a:latin typeface="Monaco"/>
                <a:cs typeface="Monaco"/>
              </a:rPr>
              <a:t>mylibrary</a:t>
            </a:r>
            <a:r>
              <a:rPr lang="en-US" sz="1000" dirty="0" smtClean="0">
                <a:latin typeface="Monaco"/>
                <a:cs typeface="Monaco"/>
              </a:rPr>
              <a:t>)</a:t>
            </a:r>
            <a:endParaRPr lang="en-US" sz="1000" dirty="0" smtClean="0">
              <a:latin typeface="Helvetica"/>
              <a:cs typeface="Helvetica"/>
            </a:endParaRPr>
          </a:p>
          <a:p>
            <a:r>
              <a:rPr lang="en-US" sz="1000" dirty="0" smtClean="0">
                <a:latin typeface="Helvetica"/>
                <a:cs typeface="Helvetica"/>
              </a:rPr>
              <a:t>Useful libraries to start with:</a:t>
            </a:r>
          </a:p>
          <a:p>
            <a:r>
              <a:rPr lang="en-US" sz="1000" dirty="0" smtClean="0">
                <a:latin typeface="Helvetica"/>
                <a:cs typeface="Helvetica"/>
              </a:rPr>
              <a:t> </a:t>
            </a:r>
          </a:p>
          <a:p>
            <a:endParaRPr lang="en-US" sz="1000" dirty="0">
              <a:latin typeface="Helvetica"/>
              <a:cs typeface="Helvetica"/>
            </a:endParaRPr>
          </a:p>
          <a:p>
            <a:endParaRPr lang="en-US" sz="1000" dirty="0" smtClean="0">
              <a:latin typeface="Helvetica"/>
              <a:cs typeface="Helvetica"/>
            </a:endParaRPr>
          </a:p>
          <a:p>
            <a:endParaRPr lang="en-US" sz="1000" dirty="0">
              <a:latin typeface="Helvetica"/>
              <a:cs typeface="Helvetica"/>
            </a:endParaRPr>
          </a:p>
          <a:p>
            <a:endParaRPr lang="en-US" sz="1000" dirty="0" smtClean="0">
              <a:latin typeface="Helvetica"/>
              <a:cs typeface="Helvetica"/>
            </a:endParaRPr>
          </a:p>
          <a:p>
            <a:endParaRPr lang="en-US" sz="1000" dirty="0">
              <a:latin typeface="Helvetica"/>
              <a:cs typeface="Helvetica"/>
            </a:endParaRPr>
          </a:p>
          <a:p>
            <a:r>
              <a:rPr lang="en-US" sz="1000" dirty="0" smtClean="0">
                <a:latin typeface="Helvetica"/>
                <a:cs typeface="Helvetica"/>
              </a:rPr>
              <a:t>Set working directory: </a:t>
            </a:r>
            <a:r>
              <a:rPr lang="en-US" sz="1000" dirty="0" err="1" smtClean="0">
                <a:latin typeface="Monaco"/>
                <a:cs typeface="Monaco"/>
              </a:rPr>
              <a:t>setwd</a:t>
            </a:r>
            <a:r>
              <a:rPr lang="en-US" sz="1000" dirty="0" smtClean="0">
                <a:latin typeface="Monaco"/>
                <a:cs typeface="Monaco"/>
              </a:rPr>
              <a:t>(‘~/path/to/my/data’)</a:t>
            </a:r>
          </a:p>
          <a:p>
            <a:r>
              <a:rPr lang="en-US" sz="1000" dirty="0" smtClean="0">
                <a:latin typeface="Helvetica"/>
                <a:cs typeface="Helvetica"/>
              </a:rPr>
              <a:t>Get current working directory: </a:t>
            </a:r>
            <a:r>
              <a:rPr lang="en-US" sz="1000" dirty="0" err="1" smtClean="0">
                <a:latin typeface="Monaco"/>
                <a:cs typeface="Monaco"/>
              </a:rPr>
              <a:t>getwd</a:t>
            </a:r>
            <a:r>
              <a:rPr lang="en-US" sz="1000" dirty="0" smtClean="0">
                <a:latin typeface="Monaco"/>
                <a:cs typeface="Monaco"/>
              </a:rPr>
              <a:t>()</a:t>
            </a:r>
          </a:p>
          <a:p>
            <a:endParaRPr lang="en-US" sz="1000" dirty="0" smtClean="0">
              <a:latin typeface="Helvetica"/>
              <a:cs typeface="Helvetica"/>
            </a:endParaRPr>
          </a:p>
          <a:p>
            <a:r>
              <a:rPr lang="en-US" sz="1000" dirty="0" smtClean="0">
                <a:latin typeface="Helvetica"/>
                <a:cs typeface="Helvetica"/>
              </a:rPr>
              <a:t>Search for a function in the R documentation:</a:t>
            </a:r>
          </a:p>
          <a:p>
            <a:r>
              <a:rPr lang="en-US" sz="1000" dirty="0">
                <a:latin typeface="Helvetica"/>
                <a:cs typeface="Helvetica"/>
              </a:rPr>
              <a:t>	</a:t>
            </a:r>
            <a:r>
              <a:rPr lang="en-US" sz="1000" dirty="0" smtClean="0">
                <a:latin typeface="Helvetica"/>
                <a:cs typeface="Helvetica"/>
              </a:rPr>
              <a:t>By its exact name: </a:t>
            </a:r>
            <a:r>
              <a:rPr lang="en-US" sz="1000" dirty="0" smtClean="0">
                <a:latin typeface="Monaco"/>
                <a:cs typeface="Monaco"/>
              </a:rPr>
              <a:t>?</a:t>
            </a:r>
            <a:r>
              <a:rPr lang="en-US" sz="1000" dirty="0" err="1" smtClean="0">
                <a:latin typeface="Monaco"/>
                <a:cs typeface="Monaco"/>
              </a:rPr>
              <a:t>functionName</a:t>
            </a:r>
            <a:endParaRPr lang="en-US" sz="1000" dirty="0">
              <a:latin typeface="Monaco"/>
              <a:cs typeface="Monaco"/>
            </a:endParaRPr>
          </a:p>
          <a:p>
            <a:r>
              <a:rPr lang="en-US" sz="1000" dirty="0">
                <a:latin typeface="Helvetica"/>
                <a:cs typeface="Helvetica"/>
              </a:rPr>
              <a:t>	</a:t>
            </a:r>
            <a:r>
              <a:rPr lang="en-US" sz="1000" dirty="0" smtClean="0">
                <a:latin typeface="Helvetica"/>
                <a:cs typeface="Helvetica"/>
              </a:rPr>
              <a:t>By part of its name: </a:t>
            </a:r>
            <a:r>
              <a:rPr lang="en-US" sz="1000" dirty="0" smtClean="0">
                <a:latin typeface="Monaco"/>
                <a:cs typeface="Monaco"/>
              </a:rPr>
              <a:t>??fun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406791"/>
              </p:ext>
            </p:extLst>
          </p:nvPr>
        </p:nvGraphicFramePr>
        <p:xfrm>
          <a:off x="223957" y="1758377"/>
          <a:ext cx="4055588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3897"/>
                <a:gridCol w="1013897"/>
                <a:gridCol w="1013897"/>
                <a:gridCol w="1013897"/>
              </a:tblGrid>
              <a:tr h="14159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Helvetica"/>
                          <a:cs typeface="Helvetica"/>
                        </a:rPr>
                        <a:t>Load data</a:t>
                      </a:r>
                      <a:endParaRPr lang="en-US" sz="1000" b="1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Helvetica"/>
                          <a:cs typeface="Helvetica"/>
                        </a:rPr>
                        <a:t>Clean</a:t>
                      </a:r>
                      <a:r>
                        <a:rPr lang="en-US" sz="1000" b="1" baseline="0" dirty="0" smtClean="0">
                          <a:latin typeface="Helvetica"/>
                          <a:cs typeface="Helvetica"/>
                        </a:rPr>
                        <a:t> up data</a:t>
                      </a:r>
                      <a:endParaRPr lang="en-US" sz="1000" b="1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Helvetica"/>
                          <a:cs typeface="Helvetica"/>
                        </a:rPr>
                        <a:t>Statistics</a:t>
                      </a:r>
                      <a:endParaRPr lang="en-US" sz="1000" b="1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Helvetica"/>
                          <a:cs typeface="Helvetica"/>
                        </a:rPr>
                        <a:t>Shar</a:t>
                      </a:r>
                      <a:r>
                        <a:rPr lang="en-US" sz="1000" b="1" baseline="0" dirty="0" smtClean="0">
                          <a:latin typeface="Helvetica"/>
                          <a:cs typeface="Helvetica"/>
                        </a:rPr>
                        <a:t>e </a:t>
                      </a:r>
                      <a:r>
                        <a:rPr lang="en-US" sz="1000" b="1" dirty="0" smtClean="0">
                          <a:latin typeface="Helvetica"/>
                          <a:cs typeface="Helvetica"/>
                        </a:rPr>
                        <a:t>results</a:t>
                      </a:r>
                      <a:endParaRPr lang="en-US" sz="1000" b="1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59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Monaco"/>
                          <a:cs typeface="Monaco"/>
                        </a:rPr>
                        <a:t>xlsx</a:t>
                      </a:r>
                      <a:endParaRPr lang="en-US" sz="1000" dirty="0" smtClean="0">
                        <a:latin typeface="Monaco"/>
                        <a:cs typeface="Monaco"/>
                      </a:endParaRPr>
                    </a:p>
                    <a:p>
                      <a:pPr algn="ctr"/>
                      <a:r>
                        <a:rPr lang="en-US" sz="1000" dirty="0" err="1" smtClean="0">
                          <a:latin typeface="Monaco"/>
                          <a:cs typeface="Monaco"/>
                        </a:rPr>
                        <a:t>R.Matlab</a:t>
                      </a:r>
                      <a:endParaRPr lang="en-US" sz="1000" dirty="0" smtClean="0">
                        <a:latin typeface="Monaco"/>
                        <a:cs typeface="Monaco"/>
                      </a:endParaRPr>
                    </a:p>
                    <a:p>
                      <a:pPr algn="ctr"/>
                      <a:r>
                        <a:rPr lang="en-US" sz="1000" dirty="0" err="1" smtClean="0">
                          <a:latin typeface="Monaco"/>
                          <a:cs typeface="Monaco"/>
                        </a:rPr>
                        <a:t>jsonlite</a:t>
                      </a:r>
                      <a:endParaRPr lang="en-US" sz="1000" dirty="0"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Monaco"/>
                          <a:cs typeface="Monaco"/>
                        </a:rPr>
                        <a:t>plyr</a:t>
                      </a:r>
                      <a:endParaRPr lang="en-US" sz="1000" dirty="0" smtClean="0">
                        <a:latin typeface="Monaco"/>
                        <a:cs typeface="Monaco"/>
                      </a:endParaRPr>
                    </a:p>
                    <a:p>
                      <a:pPr algn="ctr"/>
                      <a:r>
                        <a:rPr lang="en-US" sz="1000" dirty="0" err="1" smtClean="0">
                          <a:latin typeface="Monaco"/>
                          <a:cs typeface="Monaco"/>
                        </a:rPr>
                        <a:t>dplyr</a:t>
                      </a:r>
                      <a:endParaRPr lang="en-US" sz="1000" dirty="0" smtClean="0">
                        <a:latin typeface="Monaco"/>
                        <a:cs typeface="Monaco"/>
                      </a:endParaRPr>
                    </a:p>
                    <a:p>
                      <a:pPr algn="ctr"/>
                      <a:r>
                        <a:rPr lang="en-US" sz="1000" dirty="0" err="1" smtClean="0">
                          <a:latin typeface="Monaco"/>
                          <a:cs typeface="Monaco"/>
                        </a:rPr>
                        <a:t>tidyr</a:t>
                      </a:r>
                      <a:endParaRPr lang="en-US" sz="1000" dirty="0"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Monaco"/>
                          <a:cs typeface="Monaco"/>
                        </a:rPr>
                        <a:t>car</a:t>
                      </a:r>
                    </a:p>
                    <a:p>
                      <a:pPr algn="ctr"/>
                      <a:r>
                        <a:rPr lang="en-US" sz="1000" dirty="0" err="1" smtClean="0">
                          <a:latin typeface="Monaco"/>
                          <a:cs typeface="Monaco"/>
                        </a:rPr>
                        <a:t>nlm</a:t>
                      </a:r>
                      <a:endParaRPr lang="en-US" sz="1000" dirty="0" smtClean="0">
                        <a:latin typeface="Monaco"/>
                        <a:cs typeface="Monaco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Monaco"/>
                          <a:cs typeface="Monaco"/>
                        </a:rPr>
                        <a:t>lme4</a:t>
                      </a:r>
                      <a:endParaRPr lang="en-US" sz="1000" dirty="0"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Monaco"/>
                          <a:cs typeface="Monaco"/>
                        </a:rPr>
                        <a:t>ggplot2</a:t>
                      </a:r>
                    </a:p>
                    <a:p>
                      <a:pPr algn="ctr"/>
                      <a:r>
                        <a:rPr lang="en-US" sz="1000" dirty="0" err="1" smtClean="0">
                          <a:latin typeface="Monaco"/>
                          <a:cs typeface="Monaco"/>
                        </a:rPr>
                        <a:t>rmarkdown</a:t>
                      </a:r>
                      <a:endParaRPr lang="en-US" sz="1000" dirty="0"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235360" y="861199"/>
            <a:ext cx="4165349" cy="2262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Helvetica"/>
                <a:cs typeface="Helvetica"/>
              </a:rPr>
              <a:t>Getting started</a:t>
            </a:r>
            <a:endParaRPr lang="en-US" sz="1200" b="1" dirty="0">
              <a:latin typeface="Helvetica"/>
              <a:cs typeface="Helvetic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5364" y="3736273"/>
            <a:ext cx="4165349" cy="2262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Helvetica"/>
                <a:cs typeface="Helvetica"/>
              </a:rPr>
              <a:t>Data frames</a:t>
            </a:r>
            <a:endParaRPr lang="en-US" sz="1200" b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39886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70354" y="230904"/>
            <a:ext cx="3541112" cy="2262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Helvetica"/>
                <a:cs typeface="Helvetica"/>
              </a:rPr>
              <a:t>More statistics</a:t>
            </a:r>
            <a:endParaRPr lang="en-US" sz="1200" b="1" dirty="0"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354" y="457199"/>
            <a:ext cx="3541112" cy="376256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Helvetica"/>
                <a:cs typeface="Helvetica"/>
              </a:rPr>
              <a:t>Sampling from distributions</a:t>
            </a:r>
          </a:p>
          <a:p>
            <a:r>
              <a:rPr lang="en-US" sz="1000" dirty="0" smtClean="0">
                <a:latin typeface="Helvetica"/>
                <a:cs typeface="Helvetica"/>
              </a:rPr>
              <a:t>For the commands below, use </a:t>
            </a:r>
            <a:r>
              <a:rPr lang="en-US" sz="1000" dirty="0" smtClean="0">
                <a:latin typeface="Monaco"/>
                <a:cs typeface="Monaco"/>
              </a:rPr>
              <a:t>norm</a:t>
            </a:r>
            <a:r>
              <a:rPr lang="en-US" sz="1000" dirty="0" smtClean="0">
                <a:latin typeface="Helvetica"/>
                <a:cs typeface="Helvetica"/>
              </a:rPr>
              <a:t> to sample from the normal distribution with mean 0 and </a:t>
            </a:r>
            <a:r>
              <a:rPr lang="en-US" sz="1000" dirty="0" err="1" smtClean="0">
                <a:latin typeface="Helvetica"/>
                <a:cs typeface="Helvetica"/>
              </a:rPr>
              <a:t>s.d.</a:t>
            </a:r>
            <a:r>
              <a:rPr lang="en-US" sz="1000" dirty="0" smtClean="0">
                <a:latin typeface="Helvetica"/>
                <a:cs typeface="Helvetica"/>
              </a:rPr>
              <a:t> 1, or substitute </a:t>
            </a:r>
            <a:r>
              <a:rPr lang="en-US" sz="1000" dirty="0" smtClean="0">
                <a:latin typeface="Monaco"/>
                <a:cs typeface="Monaco"/>
              </a:rPr>
              <a:t>norm</a:t>
            </a:r>
            <a:r>
              <a:rPr lang="en-US" sz="1000" dirty="0" smtClean="0">
                <a:latin typeface="Helvetica"/>
                <a:cs typeface="Helvetica"/>
              </a:rPr>
              <a:t> with the name of another distribution.</a:t>
            </a:r>
          </a:p>
          <a:p>
            <a:endParaRPr lang="en-US" sz="1000" dirty="0" smtClean="0">
              <a:latin typeface="Helvetica"/>
              <a:cs typeface="Helvetica"/>
            </a:endParaRPr>
          </a:p>
          <a:p>
            <a:pPr>
              <a:tabLst>
                <a:tab pos="331470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View all available distributions 	</a:t>
            </a:r>
            <a:r>
              <a:rPr lang="en-US" sz="1000" dirty="0" smtClean="0">
                <a:latin typeface="Monaco"/>
                <a:cs typeface="Monaco"/>
              </a:rPr>
              <a:t>?Distributions</a:t>
            </a:r>
          </a:p>
          <a:p>
            <a:pPr>
              <a:tabLst>
                <a:tab pos="331470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Get probability of </a:t>
            </a:r>
            <a:r>
              <a:rPr lang="en-US" sz="1000" dirty="0" err="1" smtClean="0">
                <a:latin typeface="Helvetica"/>
                <a:cs typeface="Helvetica"/>
              </a:rPr>
              <a:t>quantile</a:t>
            </a:r>
            <a:r>
              <a:rPr lang="en-US" sz="1000" dirty="0" smtClean="0">
                <a:latin typeface="Helvetica"/>
                <a:cs typeface="Helvetica"/>
              </a:rPr>
              <a:t> x</a:t>
            </a:r>
            <a:r>
              <a:rPr lang="en-US" sz="1000" baseline="30000" dirty="0" smtClean="0">
                <a:latin typeface="Helvetica"/>
                <a:cs typeface="Helvetica"/>
              </a:rPr>
              <a:t>[1] </a:t>
            </a:r>
            <a:r>
              <a:rPr lang="en-US" sz="1000" dirty="0" smtClean="0">
                <a:latin typeface="Helvetica"/>
                <a:cs typeface="Helvetica"/>
              </a:rPr>
              <a:t>	</a:t>
            </a:r>
            <a:r>
              <a:rPr lang="en-US" sz="1000" dirty="0" err="1" smtClean="0">
                <a:latin typeface="Monaco"/>
                <a:cs typeface="Monaco"/>
              </a:rPr>
              <a:t>pnorm</a:t>
            </a:r>
            <a:r>
              <a:rPr lang="en-US" sz="1000" dirty="0" smtClean="0">
                <a:latin typeface="Monaco"/>
                <a:cs typeface="Monaco"/>
              </a:rPr>
              <a:t>(x)</a:t>
            </a:r>
            <a:endParaRPr lang="en-US" sz="1000" dirty="0">
              <a:latin typeface="Monaco"/>
              <a:cs typeface="Monaco"/>
            </a:endParaRPr>
          </a:p>
          <a:p>
            <a:pPr>
              <a:tabLst>
                <a:tab pos="331470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Get </a:t>
            </a:r>
            <a:r>
              <a:rPr lang="en-US" sz="1000" dirty="0" err="1" smtClean="0">
                <a:latin typeface="Helvetica"/>
                <a:cs typeface="Helvetica"/>
              </a:rPr>
              <a:t>quantile</a:t>
            </a:r>
            <a:r>
              <a:rPr lang="en-US" sz="1000" dirty="0" smtClean="0">
                <a:latin typeface="Helvetica"/>
                <a:cs typeface="Helvetica"/>
              </a:rPr>
              <a:t> with probability </a:t>
            </a:r>
            <a:r>
              <a:rPr lang="en-US" sz="1000" dirty="0" smtClean="0">
                <a:latin typeface="Monaco"/>
                <a:cs typeface="Monaco"/>
              </a:rPr>
              <a:t>p</a:t>
            </a:r>
            <a:r>
              <a:rPr lang="en-US" sz="1000" baseline="30000" dirty="0" smtClean="0">
                <a:latin typeface="Helvetica"/>
                <a:cs typeface="Helvetica"/>
              </a:rPr>
              <a:t>[1]</a:t>
            </a:r>
            <a:r>
              <a:rPr lang="en-US" sz="1000" dirty="0" smtClean="0">
                <a:latin typeface="Helvetica"/>
                <a:cs typeface="Helvetica"/>
              </a:rPr>
              <a:t>	</a:t>
            </a:r>
            <a:r>
              <a:rPr lang="en-US" sz="1000" dirty="0" err="1" smtClean="0">
                <a:latin typeface="Monaco"/>
                <a:cs typeface="Monaco"/>
              </a:rPr>
              <a:t>qnorm</a:t>
            </a:r>
            <a:r>
              <a:rPr lang="en-US" sz="1000" dirty="0" smtClean="0">
                <a:latin typeface="Monaco"/>
                <a:cs typeface="Monaco"/>
              </a:rPr>
              <a:t>(p)</a:t>
            </a:r>
          </a:p>
          <a:p>
            <a:pPr>
              <a:tabLst>
                <a:tab pos="331470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Get </a:t>
            </a:r>
            <a:r>
              <a:rPr lang="en-US" sz="1000" dirty="0" smtClean="0">
                <a:latin typeface="Monaco"/>
                <a:cs typeface="Monaco"/>
              </a:rPr>
              <a:t>n</a:t>
            </a:r>
            <a:r>
              <a:rPr lang="en-US" sz="1000" dirty="0" smtClean="0">
                <a:latin typeface="Helvetica"/>
                <a:cs typeface="Helvetica"/>
              </a:rPr>
              <a:t> samples from distribution	</a:t>
            </a:r>
            <a:r>
              <a:rPr lang="en-US" sz="1000" dirty="0" err="1" smtClean="0">
                <a:latin typeface="Monaco"/>
                <a:cs typeface="Monaco"/>
              </a:rPr>
              <a:t>rnorm</a:t>
            </a:r>
            <a:r>
              <a:rPr lang="en-US" sz="1000" dirty="0" smtClean="0">
                <a:latin typeface="Monaco"/>
                <a:cs typeface="Monaco"/>
              </a:rPr>
              <a:t>(n)</a:t>
            </a:r>
          </a:p>
          <a:p>
            <a:pPr>
              <a:tabLst>
                <a:tab pos="3314700" algn="r"/>
              </a:tabLst>
            </a:pPr>
            <a:endParaRPr lang="en-US" sz="1000" b="1" dirty="0" smtClean="0">
              <a:latin typeface="Helvetica"/>
              <a:cs typeface="Helvetica"/>
            </a:endParaRPr>
          </a:p>
          <a:p>
            <a:pPr>
              <a:tabLst>
                <a:tab pos="3314700" algn="r"/>
              </a:tabLst>
            </a:pPr>
            <a:r>
              <a:rPr lang="en-US" sz="900" dirty="0" smtClean="0">
                <a:latin typeface="Helvetica"/>
                <a:cs typeface="Helvetica"/>
              </a:rPr>
              <a:t>[1] By default, </a:t>
            </a:r>
            <a:r>
              <a:rPr lang="en-US" sz="900" dirty="0" err="1" smtClean="0">
                <a:latin typeface="Monaco"/>
                <a:cs typeface="Monaco"/>
              </a:rPr>
              <a:t>pnorm</a:t>
            </a:r>
            <a:r>
              <a:rPr lang="en-US" sz="900" dirty="0" smtClean="0">
                <a:latin typeface="Monaco"/>
                <a:cs typeface="Monaco"/>
              </a:rPr>
              <a:t>(x)</a:t>
            </a:r>
            <a:r>
              <a:rPr lang="en-US" sz="900" dirty="0" smtClean="0">
                <a:latin typeface="Helvetica"/>
                <a:cs typeface="Helvetica"/>
              </a:rPr>
              <a:t> will return P(X ≤ x), the probability of drawing values that are less than or equal to </a:t>
            </a:r>
            <a:r>
              <a:rPr lang="en-US" sz="900" dirty="0" smtClean="0">
                <a:latin typeface="Monaco"/>
                <a:cs typeface="Monaco"/>
              </a:rPr>
              <a:t>x</a:t>
            </a:r>
            <a:r>
              <a:rPr lang="en-US" sz="900" dirty="0" smtClean="0">
                <a:latin typeface="Helvetica"/>
                <a:cs typeface="Helvetica"/>
              </a:rPr>
              <a:t>, and </a:t>
            </a:r>
            <a:r>
              <a:rPr lang="en-US" sz="900" dirty="0" err="1" smtClean="0">
                <a:latin typeface="Monaco"/>
                <a:cs typeface="Monaco"/>
              </a:rPr>
              <a:t>qnorm</a:t>
            </a:r>
            <a:r>
              <a:rPr lang="en-US" sz="900" dirty="0" smtClean="0">
                <a:latin typeface="Monaco"/>
                <a:cs typeface="Monaco"/>
              </a:rPr>
              <a:t>(p)</a:t>
            </a:r>
            <a:r>
              <a:rPr lang="en-US" sz="900" dirty="0" smtClean="0">
                <a:latin typeface="Helvetica"/>
                <a:cs typeface="Helvetica"/>
              </a:rPr>
              <a:t> will return some x that satisfies P(X </a:t>
            </a:r>
            <a:r>
              <a:rPr lang="en-US" sz="900" dirty="0">
                <a:latin typeface="Helvetica"/>
                <a:cs typeface="Helvetica"/>
              </a:rPr>
              <a:t>≤ </a:t>
            </a:r>
            <a:r>
              <a:rPr lang="en-US" sz="900" dirty="0" smtClean="0">
                <a:latin typeface="Helvetica"/>
                <a:cs typeface="Helvetica"/>
              </a:rPr>
              <a:t> x) = p . To instead compute P(X &gt; x), use </a:t>
            </a:r>
            <a:r>
              <a:rPr lang="en-US" sz="900" dirty="0" err="1" smtClean="0">
                <a:latin typeface="Monaco"/>
                <a:cs typeface="Monaco"/>
              </a:rPr>
              <a:t>pnorm</a:t>
            </a:r>
            <a:r>
              <a:rPr lang="en-US" sz="900" dirty="0" smtClean="0">
                <a:latin typeface="Monaco"/>
                <a:cs typeface="Monaco"/>
              </a:rPr>
              <a:t>(x, </a:t>
            </a:r>
            <a:r>
              <a:rPr lang="en-US" sz="900" dirty="0" err="1" smtClean="0">
                <a:latin typeface="Monaco"/>
                <a:cs typeface="Monaco"/>
              </a:rPr>
              <a:t>lower.tail</a:t>
            </a:r>
            <a:r>
              <a:rPr lang="en-US" sz="900" dirty="0" smtClean="0">
                <a:latin typeface="Monaco"/>
                <a:cs typeface="Monaco"/>
              </a:rPr>
              <a:t> = FALSE)</a:t>
            </a:r>
            <a:r>
              <a:rPr lang="en-US" sz="900" dirty="0" smtClean="0">
                <a:latin typeface="Helvetica"/>
                <a:cs typeface="Helvetica"/>
              </a:rPr>
              <a:t>.</a:t>
            </a:r>
            <a:endParaRPr lang="en-US" sz="900" dirty="0">
              <a:latin typeface="Helvetica"/>
              <a:cs typeface="Helvetica"/>
            </a:endParaRPr>
          </a:p>
          <a:p>
            <a:pPr>
              <a:tabLst>
                <a:tab pos="3314700" algn="r"/>
              </a:tabLst>
            </a:pPr>
            <a:endParaRPr lang="en-US" sz="1000" b="1" dirty="0">
              <a:latin typeface="Helvetica"/>
              <a:cs typeface="Helvetica"/>
            </a:endParaRPr>
          </a:p>
          <a:p>
            <a:pPr>
              <a:tabLst>
                <a:tab pos="3314700" algn="r"/>
              </a:tabLst>
            </a:pPr>
            <a:r>
              <a:rPr lang="en-US" sz="1000" b="1" dirty="0" smtClean="0">
                <a:latin typeface="Helvetica"/>
                <a:cs typeface="Helvetica"/>
              </a:rPr>
              <a:t>Modeling datasets</a:t>
            </a:r>
          </a:p>
          <a:p>
            <a:pPr>
              <a:spcAft>
                <a:spcPts val="300"/>
              </a:spcAft>
              <a:tabLst>
                <a:tab pos="331470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Simple linear model	</a:t>
            </a:r>
            <a:r>
              <a:rPr lang="en-US" sz="1000" dirty="0" smtClean="0">
                <a:latin typeface="Monaco"/>
                <a:cs typeface="Monaco"/>
              </a:rPr>
              <a:t>lm</a:t>
            </a:r>
            <a:r>
              <a:rPr lang="en-US" sz="1000" dirty="0">
                <a:latin typeface="Monaco"/>
                <a:cs typeface="Monaco"/>
              </a:rPr>
              <a:t>(y ~ x, data</a:t>
            </a:r>
            <a:r>
              <a:rPr lang="en-US" sz="1000" dirty="0" smtClean="0">
                <a:latin typeface="Monaco"/>
                <a:cs typeface="Monaco"/>
              </a:rPr>
              <a:t>)</a:t>
            </a:r>
            <a:endParaRPr lang="en-US" sz="1000" dirty="0" smtClean="0">
              <a:latin typeface="Helvetica"/>
              <a:cs typeface="Helvetica"/>
            </a:endParaRPr>
          </a:p>
          <a:p>
            <a:pPr>
              <a:spcAft>
                <a:spcPts val="300"/>
              </a:spcAft>
              <a:tabLst>
                <a:tab pos="331470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Logistic regression	</a:t>
            </a:r>
            <a:r>
              <a:rPr lang="en-US" sz="1000" dirty="0" err="1" smtClean="0">
                <a:latin typeface="Monaco"/>
                <a:cs typeface="Monaco"/>
              </a:rPr>
              <a:t>glm</a:t>
            </a:r>
            <a:r>
              <a:rPr lang="en-US" sz="1000" dirty="0">
                <a:latin typeface="Monaco"/>
                <a:cs typeface="Monaco"/>
              </a:rPr>
              <a:t>(y ~ x, </a:t>
            </a:r>
            <a:r>
              <a:rPr lang="en-US" sz="1000" dirty="0" smtClean="0">
                <a:latin typeface="Monaco"/>
                <a:cs typeface="Monaco"/>
              </a:rPr>
              <a:t>data,</a:t>
            </a:r>
          </a:p>
          <a:p>
            <a:pPr>
              <a:spcAft>
                <a:spcPts val="300"/>
              </a:spcAft>
              <a:tabLst>
                <a:tab pos="3314700" algn="r"/>
              </a:tabLst>
            </a:pPr>
            <a:r>
              <a:rPr lang="en-US" sz="1000" dirty="0">
                <a:latin typeface="Monaco"/>
                <a:cs typeface="Monaco"/>
              </a:rPr>
              <a:t>	</a:t>
            </a:r>
            <a:r>
              <a:rPr lang="en-US" sz="1000" dirty="0" smtClean="0">
                <a:latin typeface="Monaco"/>
                <a:cs typeface="Monaco"/>
              </a:rPr>
              <a:t>family </a:t>
            </a:r>
            <a:r>
              <a:rPr lang="en-US" sz="1000" dirty="0">
                <a:latin typeface="Monaco"/>
                <a:cs typeface="Monaco"/>
              </a:rPr>
              <a:t>= “binomial”</a:t>
            </a:r>
            <a:r>
              <a:rPr lang="en-US" sz="1000" dirty="0" smtClean="0">
                <a:latin typeface="Monaco"/>
                <a:cs typeface="Monaco"/>
              </a:rPr>
              <a:t>)</a:t>
            </a:r>
            <a:endParaRPr lang="en-US" sz="1000" dirty="0" smtClean="0">
              <a:latin typeface="Helvetica"/>
              <a:cs typeface="Helvetica"/>
            </a:endParaRPr>
          </a:p>
          <a:p>
            <a:pPr>
              <a:spcAft>
                <a:spcPts val="300"/>
              </a:spcAft>
              <a:tabLst>
                <a:tab pos="331470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Mixed-effects model	</a:t>
            </a:r>
            <a:r>
              <a:rPr lang="en-US" sz="1000" dirty="0" err="1" smtClean="0">
                <a:latin typeface="Monaco"/>
                <a:cs typeface="Monaco"/>
              </a:rPr>
              <a:t>lmer</a:t>
            </a:r>
            <a:r>
              <a:rPr lang="en-US" sz="1000" dirty="0">
                <a:latin typeface="Monaco"/>
                <a:cs typeface="Monaco"/>
              </a:rPr>
              <a:t>(y ~ x + (</a:t>
            </a:r>
            <a:r>
              <a:rPr lang="en-US" sz="1000" dirty="0" err="1">
                <a:latin typeface="Monaco"/>
                <a:cs typeface="Monaco"/>
              </a:rPr>
              <a:t>int|slope</a:t>
            </a:r>
            <a:r>
              <a:rPr lang="en-US" sz="1000" dirty="0">
                <a:latin typeface="Monaco"/>
                <a:cs typeface="Monaco"/>
              </a:rPr>
              <a:t>), </a:t>
            </a:r>
            <a:r>
              <a:rPr lang="en-US" sz="1000" dirty="0" smtClean="0">
                <a:latin typeface="Monaco"/>
                <a:cs typeface="Monaco"/>
              </a:rPr>
              <a:t>	data </a:t>
            </a:r>
            <a:r>
              <a:rPr lang="en-US" sz="1000" dirty="0">
                <a:latin typeface="Monaco"/>
                <a:cs typeface="Monaco"/>
              </a:rPr>
              <a:t>= </a:t>
            </a:r>
            <a:r>
              <a:rPr lang="en-US" sz="1000" dirty="0" err="1">
                <a:latin typeface="Monaco"/>
                <a:cs typeface="Monaco"/>
              </a:rPr>
              <a:t>mydata</a:t>
            </a:r>
            <a:r>
              <a:rPr lang="en-US" sz="1000" dirty="0" smtClean="0">
                <a:latin typeface="Monaco"/>
                <a:cs typeface="Monaco"/>
              </a:rPr>
              <a:t>)</a:t>
            </a:r>
          </a:p>
          <a:p>
            <a:pPr>
              <a:spcAft>
                <a:spcPts val="300"/>
              </a:spcAft>
              <a:tabLst>
                <a:tab pos="331470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Summary of model	</a:t>
            </a:r>
            <a:r>
              <a:rPr lang="en-US" sz="1000" dirty="0" smtClean="0">
                <a:latin typeface="Monaco"/>
                <a:cs typeface="Monaco"/>
              </a:rPr>
              <a:t>summary</a:t>
            </a:r>
            <a:r>
              <a:rPr lang="en-US" sz="1000" dirty="0">
                <a:latin typeface="Monaco"/>
                <a:cs typeface="Monaco"/>
              </a:rPr>
              <a:t>(</a:t>
            </a:r>
            <a:r>
              <a:rPr lang="en-US" sz="1000" dirty="0" err="1">
                <a:latin typeface="Monaco"/>
                <a:cs typeface="Monaco"/>
              </a:rPr>
              <a:t>mymodel</a:t>
            </a:r>
            <a:r>
              <a:rPr lang="en-US" sz="1000" dirty="0" smtClean="0">
                <a:latin typeface="Monaco"/>
                <a:cs typeface="Monaco"/>
              </a:rPr>
              <a:t>)</a:t>
            </a:r>
          </a:p>
          <a:p>
            <a:pPr>
              <a:spcAft>
                <a:spcPts val="300"/>
              </a:spcAft>
              <a:tabLst>
                <a:tab pos="331470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Compare model fits	</a:t>
            </a:r>
            <a:r>
              <a:rPr lang="en-US" sz="1000" dirty="0" err="1" smtClean="0">
                <a:latin typeface="Monaco"/>
                <a:cs typeface="Monaco"/>
              </a:rPr>
              <a:t>anova</a:t>
            </a:r>
            <a:r>
              <a:rPr lang="en-US" sz="1000" dirty="0" smtClean="0">
                <a:latin typeface="Monaco"/>
                <a:cs typeface="Monaco"/>
              </a:rPr>
              <a:t>(model1, model2)</a:t>
            </a:r>
            <a:endParaRPr lang="en-US" sz="1000" dirty="0">
              <a:latin typeface="Monaco"/>
              <a:cs typeface="Monac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0354" y="4617575"/>
            <a:ext cx="3541112" cy="5170646"/>
          </a:xfrm>
          <a:prstGeom prst="rect">
            <a:avLst/>
          </a:prstGeom>
          <a:noFill/>
          <a:ln>
            <a:solidFill>
              <a:srgbClr val="A6A6A6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Helvetica"/>
                <a:cs typeface="Helvetica"/>
              </a:rPr>
              <a:t>Comments</a:t>
            </a:r>
          </a:p>
          <a:p>
            <a:r>
              <a:rPr lang="en-US" sz="1000" dirty="0" smtClean="0">
                <a:solidFill>
                  <a:srgbClr val="7F7F7F"/>
                </a:solidFill>
                <a:latin typeface="Monaco"/>
                <a:cs typeface="Monaco"/>
              </a:rPr>
              <a:t>  # this is a comment! the computer will</a:t>
            </a:r>
          </a:p>
          <a:p>
            <a:r>
              <a:rPr lang="en-US" sz="1000" dirty="0" smtClean="0">
                <a:solidFill>
                  <a:srgbClr val="7F7F7F"/>
                </a:solidFill>
                <a:latin typeface="Monaco"/>
                <a:cs typeface="Monaco"/>
              </a:rPr>
              <a:t>  # ignore it, but the humans reading your </a:t>
            </a:r>
          </a:p>
          <a:p>
            <a:r>
              <a:rPr lang="en-US" sz="1000" dirty="0" smtClean="0">
                <a:solidFill>
                  <a:srgbClr val="7F7F7F"/>
                </a:solidFill>
                <a:latin typeface="Monaco"/>
                <a:cs typeface="Monaco"/>
              </a:rPr>
              <a:t>  # code will appreciate it. </a:t>
            </a:r>
            <a:endParaRPr lang="en-US" sz="1000" dirty="0">
              <a:solidFill>
                <a:srgbClr val="7F7F7F"/>
              </a:solidFill>
              <a:latin typeface="Helvetica"/>
              <a:cs typeface="Helvetica"/>
            </a:endParaRPr>
          </a:p>
          <a:p>
            <a:endParaRPr lang="en-US" sz="1000" dirty="0">
              <a:latin typeface="Helvetica"/>
              <a:cs typeface="Helvetica"/>
            </a:endParaRPr>
          </a:p>
          <a:p>
            <a:r>
              <a:rPr lang="en-US" sz="1000" b="1" dirty="0" smtClean="0">
                <a:latin typeface="Helvetica"/>
                <a:cs typeface="Helvetica"/>
              </a:rPr>
              <a:t>Defining functions</a:t>
            </a:r>
          </a:p>
          <a:p>
            <a:r>
              <a:rPr lang="en-US" sz="1000" dirty="0" err="1" smtClean="0">
                <a:latin typeface="Monaco"/>
                <a:cs typeface="Monaco"/>
              </a:rPr>
              <a:t>myfunction</a:t>
            </a:r>
            <a:r>
              <a:rPr lang="en-US" sz="1000" dirty="0" smtClean="0">
                <a:latin typeface="Monaco"/>
                <a:cs typeface="Monaco"/>
              </a:rPr>
              <a:t> &lt;- function(input1, input2, … ) {</a:t>
            </a:r>
          </a:p>
          <a:p>
            <a:pPr>
              <a:tabLst>
                <a:tab pos="227013" algn="l"/>
              </a:tabLst>
            </a:pPr>
            <a:r>
              <a:rPr lang="en-US" sz="1000" dirty="0" smtClean="0">
                <a:latin typeface="Monaco"/>
                <a:cs typeface="Monaco"/>
              </a:rPr>
              <a:t>	</a:t>
            </a:r>
            <a:r>
              <a:rPr lang="en-US" sz="1000" i="1" dirty="0" smtClean="0">
                <a:latin typeface="Monaco"/>
                <a:cs typeface="Monaco"/>
              </a:rPr>
              <a:t>statements </a:t>
            </a:r>
            <a:endParaRPr lang="en-US" sz="1000" dirty="0">
              <a:latin typeface="Monaco"/>
              <a:cs typeface="Monaco"/>
            </a:endParaRPr>
          </a:p>
          <a:p>
            <a:pPr>
              <a:tabLst>
                <a:tab pos="227013" algn="l"/>
              </a:tabLst>
            </a:pPr>
            <a:r>
              <a:rPr lang="en-US" sz="1000" dirty="0" smtClean="0">
                <a:latin typeface="Monaco"/>
                <a:cs typeface="Monaco"/>
              </a:rPr>
              <a:t>	return(</a:t>
            </a:r>
            <a:r>
              <a:rPr lang="en-US" sz="1000" i="1" dirty="0" smtClean="0">
                <a:latin typeface="Monaco"/>
                <a:cs typeface="Monaco"/>
              </a:rPr>
              <a:t>output</a:t>
            </a:r>
            <a:r>
              <a:rPr lang="en-US" sz="1000" dirty="0" smtClean="0">
                <a:latin typeface="Monaco"/>
                <a:cs typeface="Monaco"/>
              </a:rPr>
              <a:t>)</a:t>
            </a:r>
          </a:p>
          <a:p>
            <a:r>
              <a:rPr lang="en-US" sz="1000" dirty="0" smtClean="0">
                <a:latin typeface="Monaco"/>
                <a:cs typeface="Monaco"/>
              </a:rPr>
              <a:t>}</a:t>
            </a:r>
          </a:p>
          <a:p>
            <a:endParaRPr lang="en-US" sz="1000" dirty="0" smtClean="0">
              <a:latin typeface="Helvetica"/>
              <a:cs typeface="Helvetica"/>
            </a:endParaRPr>
          </a:p>
          <a:p>
            <a:r>
              <a:rPr lang="en-US" sz="1000" b="1" dirty="0" smtClean="0">
                <a:latin typeface="Helvetica"/>
                <a:cs typeface="Helvetica"/>
              </a:rPr>
              <a:t>Control statements</a:t>
            </a:r>
          </a:p>
          <a:p>
            <a:r>
              <a:rPr lang="en-US" sz="1000" dirty="0" smtClean="0">
                <a:latin typeface="Helvetica"/>
                <a:cs typeface="Helvetica"/>
              </a:rPr>
              <a:t>If-else statements:</a:t>
            </a:r>
          </a:p>
          <a:p>
            <a:r>
              <a:rPr lang="en-US" sz="1000" dirty="0" smtClean="0">
                <a:latin typeface="Monaco"/>
                <a:cs typeface="Monaco"/>
              </a:rPr>
              <a:t>if (chk1) {</a:t>
            </a:r>
          </a:p>
          <a:p>
            <a:pPr>
              <a:tabLst>
                <a:tab pos="227013" algn="l"/>
              </a:tabLst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# run this if chk1 is true</a:t>
            </a:r>
          </a:p>
          <a:p>
            <a:r>
              <a:rPr lang="en-US" sz="1000" dirty="0" smtClean="0">
                <a:latin typeface="Monaco"/>
                <a:cs typeface="Monaco"/>
              </a:rPr>
              <a:t>} </a:t>
            </a:r>
            <a:r>
              <a:rPr lang="en-US" sz="1000" dirty="0" err="1" smtClean="0">
                <a:latin typeface="Monaco"/>
                <a:cs typeface="Monaco"/>
              </a:rPr>
              <a:t>ifelse</a:t>
            </a:r>
            <a:r>
              <a:rPr lang="en-US" sz="1000" dirty="0" smtClean="0">
                <a:latin typeface="Monaco"/>
                <a:cs typeface="Monaco"/>
              </a:rPr>
              <a:t> (chk2) {</a:t>
            </a:r>
          </a:p>
          <a:p>
            <a:pPr>
              <a:tabLst>
                <a:tab pos="227013" algn="l"/>
              </a:tabLst>
            </a:pPr>
            <a:r>
              <a:rPr lang="en-US" sz="1000" dirty="0">
                <a:solidFill>
                  <a:srgbClr val="7F7F7F"/>
                </a:solidFill>
                <a:latin typeface="Monaco"/>
                <a:cs typeface="Monaco"/>
              </a:rPr>
              <a:t> </a:t>
            </a:r>
            <a:r>
              <a:rPr lang="en-US" sz="1000" dirty="0" smtClean="0">
                <a:solidFill>
                  <a:srgbClr val="7F7F7F"/>
                </a:solidFill>
                <a:latin typeface="Monaco"/>
                <a:cs typeface="Monaco"/>
              </a:rPr>
              <a:t> </a:t>
            </a:r>
            <a:r>
              <a:rPr lang="en-US" sz="1000" dirty="0" smtClean="0">
                <a:solidFill>
                  <a:srgbClr val="7F7F7F"/>
                </a:solidFill>
                <a:latin typeface="Monaco"/>
                <a:cs typeface="Monaco"/>
              </a:rPr>
              <a:t># run this if chk2, but not chk1, is true</a:t>
            </a:r>
          </a:p>
          <a:p>
            <a:r>
              <a:rPr lang="en-US" sz="1000" dirty="0" smtClean="0">
                <a:latin typeface="Monaco"/>
                <a:cs typeface="Monaco"/>
              </a:rPr>
              <a:t>} else {</a:t>
            </a:r>
          </a:p>
          <a:p>
            <a:r>
              <a:rPr lang="en-US" sz="1000" dirty="0">
                <a:solidFill>
                  <a:srgbClr val="7F7F7F"/>
                </a:solidFill>
                <a:latin typeface="Monaco"/>
                <a:cs typeface="Monaco"/>
              </a:rPr>
              <a:t> </a:t>
            </a:r>
            <a:r>
              <a:rPr lang="en-US" sz="1000" dirty="0" smtClean="0">
                <a:solidFill>
                  <a:srgbClr val="7F7F7F"/>
                </a:solidFill>
                <a:latin typeface="Monaco"/>
                <a:cs typeface="Monaco"/>
              </a:rPr>
              <a:t> # if all else fails, run this</a:t>
            </a:r>
          </a:p>
          <a:p>
            <a:r>
              <a:rPr lang="en-US" sz="1000" dirty="0">
                <a:latin typeface="Monaco"/>
                <a:cs typeface="Monaco"/>
              </a:rPr>
              <a:t>}</a:t>
            </a:r>
          </a:p>
          <a:p>
            <a:endParaRPr lang="en-US" sz="1000" b="1" dirty="0" smtClean="0">
              <a:latin typeface="Helvetica"/>
              <a:cs typeface="Helvetica"/>
            </a:endParaRPr>
          </a:p>
          <a:p>
            <a:r>
              <a:rPr lang="en-US" sz="1000" dirty="0" smtClean="0">
                <a:latin typeface="Helvetica"/>
                <a:cs typeface="Helvetica"/>
              </a:rPr>
              <a:t>For loops:</a:t>
            </a:r>
          </a:p>
          <a:p>
            <a:r>
              <a:rPr lang="en-US" sz="1000" dirty="0" smtClean="0">
                <a:latin typeface="Monaco"/>
                <a:cs typeface="Monaco"/>
              </a:rPr>
              <a:t>for (</a:t>
            </a:r>
            <a:r>
              <a:rPr lang="en-US" sz="1000" i="1" dirty="0" smtClean="0">
                <a:latin typeface="Monaco"/>
                <a:cs typeface="Monaco"/>
              </a:rPr>
              <a:t>item </a:t>
            </a:r>
            <a:r>
              <a:rPr lang="en-US" sz="1000" dirty="0" smtClean="0">
                <a:latin typeface="Monaco"/>
                <a:cs typeface="Monaco"/>
              </a:rPr>
              <a:t>in </a:t>
            </a:r>
            <a:r>
              <a:rPr lang="en-US" sz="1000" i="1" dirty="0" smtClean="0">
                <a:latin typeface="Monaco"/>
                <a:cs typeface="Monaco"/>
              </a:rPr>
              <a:t>sequence</a:t>
            </a:r>
            <a:r>
              <a:rPr lang="en-US" sz="1000" dirty="0" smtClean="0">
                <a:latin typeface="Monaco"/>
                <a:cs typeface="Monaco"/>
              </a:rPr>
              <a:t>) {</a:t>
            </a:r>
          </a:p>
          <a:p>
            <a:pPr>
              <a:tabLst>
                <a:tab pos="173038" algn="l"/>
              </a:tabLst>
            </a:pPr>
            <a:r>
              <a:rPr lang="en-US" sz="1000" dirty="0" smtClean="0">
                <a:solidFill>
                  <a:srgbClr val="7F7F7F"/>
                </a:solidFill>
                <a:latin typeface="Monaco"/>
                <a:cs typeface="Monaco"/>
              </a:rPr>
              <a:t>	# carry out these same instructions for </a:t>
            </a:r>
          </a:p>
          <a:p>
            <a:pPr>
              <a:tabLst>
                <a:tab pos="173038" algn="l"/>
              </a:tabLst>
            </a:pPr>
            <a:r>
              <a:rPr lang="en-US" sz="1000" dirty="0">
                <a:solidFill>
                  <a:srgbClr val="7F7F7F"/>
                </a:solidFill>
                <a:latin typeface="Monaco"/>
                <a:cs typeface="Monaco"/>
              </a:rPr>
              <a:t>	</a:t>
            </a:r>
            <a:r>
              <a:rPr lang="en-US" sz="1000" dirty="0" smtClean="0">
                <a:solidFill>
                  <a:srgbClr val="7F7F7F"/>
                </a:solidFill>
                <a:latin typeface="Monaco"/>
                <a:cs typeface="Monaco"/>
              </a:rPr>
              <a:t># each </a:t>
            </a:r>
            <a:r>
              <a:rPr lang="en-US" sz="1000" i="1" dirty="0" smtClean="0">
                <a:solidFill>
                  <a:srgbClr val="7F7F7F"/>
                </a:solidFill>
                <a:latin typeface="Monaco"/>
                <a:cs typeface="Monaco"/>
              </a:rPr>
              <a:t>item </a:t>
            </a:r>
            <a:r>
              <a:rPr lang="en-US" sz="1000" dirty="0" smtClean="0">
                <a:solidFill>
                  <a:srgbClr val="7F7F7F"/>
                </a:solidFill>
                <a:latin typeface="Monaco"/>
                <a:cs typeface="Monaco"/>
              </a:rPr>
              <a:t>in the vector </a:t>
            </a:r>
            <a:r>
              <a:rPr lang="en-US" sz="1000" i="1" dirty="0" smtClean="0">
                <a:solidFill>
                  <a:srgbClr val="7F7F7F"/>
                </a:solidFill>
                <a:latin typeface="Monaco"/>
                <a:cs typeface="Monaco"/>
              </a:rPr>
              <a:t>sequence</a:t>
            </a:r>
          </a:p>
          <a:p>
            <a:r>
              <a:rPr lang="en-US" sz="1000" dirty="0">
                <a:latin typeface="Monaco"/>
                <a:cs typeface="Monaco"/>
              </a:rPr>
              <a:t>}</a:t>
            </a:r>
          </a:p>
          <a:p>
            <a:endParaRPr lang="en-US" sz="1000" b="1" dirty="0" smtClean="0">
              <a:latin typeface="Helvetica"/>
              <a:cs typeface="Helvetica"/>
            </a:endParaRPr>
          </a:p>
          <a:p>
            <a:r>
              <a:rPr lang="en-US" sz="1000" b="1" dirty="0" smtClean="0">
                <a:latin typeface="Helvetica"/>
                <a:cs typeface="Helvetica"/>
              </a:rPr>
              <a:t>Useful commands</a:t>
            </a:r>
          </a:p>
          <a:p>
            <a:pPr>
              <a:tabLst>
                <a:tab pos="331470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Combine strings of text	</a:t>
            </a:r>
            <a:r>
              <a:rPr lang="en-US" sz="1000" dirty="0" smtClean="0">
                <a:latin typeface="Monaco"/>
                <a:cs typeface="Monaco"/>
              </a:rPr>
              <a:t>paste(str1, str2)</a:t>
            </a:r>
          </a:p>
          <a:p>
            <a:pPr>
              <a:tabLst>
                <a:tab pos="331470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‘Attach’ dat</a:t>
            </a:r>
            <a:r>
              <a:rPr lang="en-US" sz="1000" dirty="0" smtClean="0">
                <a:latin typeface="Helvetica"/>
                <a:cs typeface="Helvetica"/>
              </a:rPr>
              <a:t>a frame to environment	</a:t>
            </a:r>
            <a:r>
              <a:rPr lang="en-US" sz="1000" dirty="0" smtClean="0">
                <a:latin typeface="Monaco"/>
                <a:cs typeface="Monaco"/>
              </a:rPr>
              <a:t>attach(</a:t>
            </a:r>
            <a:r>
              <a:rPr lang="en-US" sz="1000" dirty="0" err="1" smtClean="0">
                <a:latin typeface="Monaco"/>
                <a:cs typeface="Monaco"/>
              </a:rPr>
              <a:t>mydata</a:t>
            </a:r>
            <a:r>
              <a:rPr lang="en-US" sz="1000" dirty="0" smtClean="0">
                <a:latin typeface="Monaco"/>
                <a:cs typeface="Monaco"/>
              </a:rPr>
              <a:t>)</a:t>
            </a:r>
          </a:p>
          <a:p>
            <a:pPr>
              <a:tabLst>
                <a:tab pos="331470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‘Detach’ data frame</a:t>
            </a:r>
            <a:r>
              <a:rPr lang="en-US" sz="1000" baseline="30000" dirty="0" smtClean="0">
                <a:latin typeface="Helvetica"/>
                <a:cs typeface="Helvetica"/>
              </a:rPr>
              <a:t>[</a:t>
            </a:r>
            <a:r>
              <a:rPr lang="en-US" sz="1000" dirty="0" smtClean="0">
                <a:latin typeface="Helvetica"/>
                <a:cs typeface="Helvetica"/>
              </a:rPr>
              <a:t>	</a:t>
            </a:r>
            <a:r>
              <a:rPr lang="en-US" sz="1000" dirty="0" smtClean="0">
                <a:latin typeface="Monaco"/>
                <a:cs typeface="Monaco"/>
              </a:rPr>
              <a:t>detach(</a:t>
            </a:r>
            <a:r>
              <a:rPr lang="en-US" sz="1000" dirty="0" err="1" smtClean="0">
                <a:latin typeface="Monaco"/>
                <a:cs typeface="Monaco"/>
              </a:rPr>
              <a:t>mydata</a:t>
            </a:r>
            <a:r>
              <a:rPr lang="en-US" sz="1000" dirty="0" smtClean="0">
                <a:latin typeface="Monaco"/>
                <a:cs typeface="Monaco"/>
              </a:rPr>
              <a:t>)</a:t>
            </a:r>
          </a:p>
          <a:p>
            <a:pPr>
              <a:tabLst>
                <a:tab pos="331470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Evaluate expression using	</a:t>
            </a:r>
            <a:r>
              <a:rPr lang="en-US" sz="1000" dirty="0" smtClean="0">
                <a:latin typeface="Monaco"/>
                <a:cs typeface="Monaco"/>
              </a:rPr>
              <a:t>with(</a:t>
            </a:r>
            <a:r>
              <a:rPr lang="en-US" sz="1000" dirty="0" err="1" smtClean="0">
                <a:latin typeface="Monaco"/>
                <a:cs typeface="Monaco"/>
              </a:rPr>
              <a:t>mydata</a:t>
            </a:r>
            <a:r>
              <a:rPr lang="en-US" sz="1000" dirty="0" smtClean="0">
                <a:latin typeface="Monaco"/>
                <a:cs typeface="Monaco"/>
              </a:rPr>
              <a:t>, </a:t>
            </a:r>
            <a:r>
              <a:rPr lang="en-US" sz="1000" dirty="0" err="1" smtClean="0">
                <a:latin typeface="Monaco"/>
                <a:cs typeface="Monaco"/>
              </a:rPr>
              <a:t>expr</a:t>
            </a:r>
            <a:r>
              <a:rPr lang="en-US" sz="1000" dirty="0" smtClean="0">
                <a:latin typeface="Monaco"/>
                <a:cs typeface="Monaco"/>
              </a:rPr>
              <a:t>, …)</a:t>
            </a:r>
          </a:p>
          <a:p>
            <a:pPr>
              <a:tabLst>
                <a:tab pos="331470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contents of data frame</a:t>
            </a:r>
            <a:endParaRPr lang="en-US" sz="1000" baseline="30000" dirty="0" smtClean="0">
              <a:latin typeface="Helvetica"/>
              <a:cs typeface="Helvetic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0354" y="4391280"/>
            <a:ext cx="3541112" cy="2262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Helvetica"/>
                <a:cs typeface="Helvetica"/>
              </a:rPr>
              <a:t>Programming basics</a:t>
            </a:r>
            <a:endParaRPr lang="en-US" sz="1200" b="1" dirty="0">
              <a:latin typeface="Helvetica"/>
              <a:cs typeface="Helvetic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98657" y="230904"/>
            <a:ext cx="3547872" cy="9557317"/>
          </a:xfrm>
          <a:prstGeom prst="rect">
            <a:avLst/>
          </a:prstGeom>
          <a:ln w="12700" cmpd="sng">
            <a:solidFill>
              <a:srgbClr val="A6A6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05418" y="230904"/>
            <a:ext cx="3541111" cy="2262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Helvetica"/>
                <a:cs typeface="Helvetica"/>
              </a:rPr>
              <a:t>Plotting with ggplot2</a:t>
            </a:r>
            <a:endParaRPr lang="en-US" sz="1200" b="1" dirty="0">
              <a:latin typeface="Helvetica"/>
              <a:cs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05418" y="457199"/>
            <a:ext cx="3541113" cy="9571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Making any plot with </a:t>
            </a:r>
            <a:r>
              <a:rPr lang="en-US" sz="1000" dirty="0" err="1" smtClean="0">
                <a:latin typeface="Helvetica"/>
                <a:cs typeface="Helvetica"/>
              </a:rPr>
              <a:t>ggplot</a:t>
            </a:r>
            <a:r>
              <a:rPr lang="en-US" sz="1000" dirty="0" smtClean="0">
                <a:latin typeface="Helvetica"/>
                <a:cs typeface="Helvetica"/>
              </a:rPr>
              <a:t> follows the same basic steps: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latin typeface="Helvetica"/>
                <a:cs typeface="Helvetica"/>
              </a:rPr>
              <a:t>Choosing a </a:t>
            </a:r>
            <a:r>
              <a:rPr lang="en-US" sz="1000" b="1" dirty="0" smtClean="0">
                <a:solidFill>
                  <a:srgbClr val="F15E5D"/>
                </a:solidFill>
                <a:latin typeface="Helvetica"/>
                <a:cs typeface="Helvetica"/>
              </a:rPr>
              <a:t>dataset</a:t>
            </a:r>
            <a:r>
              <a:rPr lang="en-US" sz="1000" dirty="0" smtClean="0">
                <a:solidFill>
                  <a:srgbClr val="F15E5D"/>
                </a:solidFill>
                <a:latin typeface="Helvetica"/>
                <a:cs typeface="Helvetica"/>
              </a:rPr>
              <a:t> </a:t>
            </a:r>
            <a:r>
              <a:rPr lang="en-US" sz="1000" dirty="0" smtClean="0">
                <a:latin typeface="Helvetica"/>
                <a:cs typeface="Helvetica"/>
              </a:rPr>
              <a:t>to plot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latin typeface="Helvetica"/>
                <a:cs typeface="Helvetica"/>
              </a:rPr>
              <a:t>Using </a:t>
            </a:r>
            <a:r>
              <a:rPr lang="en-US" sz="1000" b="1" dirty="0" err="1" smtClean="0">
                <a:solidFill>
                  <a:srgbClr val="5289FB"/>
                </a:solidFill>
                <a:latin typeface="Helvetica"/>
                <a:cs typeface="Helvetica"/>
              </a:rPr>
              <a:t>geoms</a:t>
            </a:r>
            <a:r>
              <a:rPr lang="en-US" sz="1000" b="1" dirty="0" smtClean="0">
                <a:solidFill>
                  <a:srgbClr val="5289FB"/>
                </a:solidFill>
                <a:latin typeface="Helvetica"/>
                <a:cs typeface="Helvetica"/>
              </a:rPr>
              <a:t> </a:t>
            </a:r>
            <a:r>
              <a:rPr lang="en-US" sz="1000" dirty="0" smtClean="0">
                <a:latin typeface="Helvetica"/>
                <a:cs typeface="Helvetica"/>
              </a:rPr>
              <a:t>to specify what kinds of marks (such as lines, dots, or bars) will appear on the plot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latin typeface="Helvetica"/>
                <a:cs typeface="Helvetica"/>
              </a:rPr>
              <a:t>Using </a:t>
            </a:r>
            <a:r>
              <a:rPr lang="en-US" sz="1000" b="1" dirty="0" smtClean="0">
                <a:solidFill>
                  <a:srgbClr val="30AE32"/>
                </a:solidFill>
                <a:latin typeface="Helvetica"/>
                <a:cs typeface="Helvetica"/>
              </a:rPr>
              <a:t>aesthetic mappings </a:t>
            </a:r>
            <a:r>
              <a:rPr lang="en-US" sz="1000" dirty="0" smtClean="0">
                <a:latin typeface="Helvetica"/>
                <a:cs typeface="Helvetica"/>
              </a:rPr>
              <a:t>to specify how different properties of the dataset will appear on the plot. The most basic of these is choosing which variables will appear on the x and y </a:t>
            </a:r>
            <a:r>
              <a:rPr lang="en-US" sz="1000" dirty="0" smtClean="0">
                <a:latin typeface="Helvetica"/>
                <a:cs typeface="Helvetica"/>
              </a:rPr>
              <a:t>axis.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latin typeface="Helvetica"/>
                <a:cs typeface="Helvetica"/>
              </a:rPr>
              <a:t>Changing the look of the plot with </a:t>
            </a:r>
            <a:r>
              <a:rPr lang="en-US" sz="1000" b="1" dirty="0" smtClean="0">
                <a:solidFill>
                  <a:srgbClr val="D78126"/>
                </a:solidFill>
                <a:latin typeface="Helvetica"/>
                <a:cs typeface="Helvetica"/>
              </a:rPr>
              <a:t>custom settings</a:t>
            </a:r>
            <a:r>
              <a:rPr lang="en-US" sz="1000" dirty="0" smtClean="0">
                <a:latin typeface="Helvetica"/>
                <a:cs typeface="Helvetica"/>
              </a:rPr>
              <a:t>.</a:t>
            </a:r>
            <a:endParaRPr lang="en-US" sz="1000" dirty="0" smtClean="0">
              <a:latin typeface="Helvetica"/>
              <a:cs typeface="Helvetica"/>
            </a:endParaRPr>
          </a:p>
          <a:p>
            <a:endParaRPr lang="en-US" sz="1000" b="1" dirty="0">
              <a:latin typeface="Helvetica"/>
              <a:cs typeface="Helvetica"/>
            </a:endParaRPr>
          </a:p>
          <a:p>
            <a:r>
              <a:rPr lang="en-US" sz="1000" b="1" dirty="0" smtClean="0">
                <a:latin typeface="Helvetica"/>
                <a:cs typeface="Helvetica"/>
              </a:rPr>
              <a:t>Basic </a:t>
            </a:r>
            <a:r>
              <a:rPr lang="en-US" sz="1000" b="1" dirty="0" smtClean="0">
                <a:latin typeface="Helvetica"/>
                <a:cs typeface="Helvetica"/>
              </a:rPr>
              <a:t>syntax</a:t>
            </a:r>
            <a:endParaRPr lang="en-US" sz="1000" dirty="0">
              <a:latin typeface="Helvetica"/>
              <a:cs typeface="Helvetica"/>
            </a:endParaRPr>
          </a:p>
          <a:p>
            <a:r>
              <a:rPr lang="en-US" sz="1000" dirty="0" smtClean="0">
                <a:latin typeface="Helvetica"/>
                <a:cs typeface="Helvetica"/>
              </a:rPr>
              <a:t>Use </a:t>
            </a:r>
            <a:r>
              <a:rPr lang="en-US" sz="1000" dirty="0" smtClean="0">
                <a:latin typeface="Monaco"/>
                <a:cs typeface="Monaco"/>
              </a:rPr>
              <a:t>+</a:t>
            </a:r>
            <a:r>
              <a:rPr lang="en-US" sz="1000" dirty="0" smtClean="0">
                <a:latin typeface="Helvetica"/>
                <a:cs typeface="Helvetica"/>
              </a:rPr>
              <a:t> to add elements, layers, and custom options.</a:t>
            </a:r>
          </a:p>
          <a:p>
            <a:r>
              <a:rPr lang="en-US" sz="1000" b="1" dirty="0" smtClean="0">
                <a:latin typeface="Helvetica"/>
                <a:cs typeface="Helvetica"/>
              </a:rPr>
              <a:t>	</a:t>
            </a:r>
            <a:endParaRPr lang="en-US" sz="1000" b="1" dirty="0" smtClean="0">
              <a:solidFill>
                <a:srgbClr val="F15E5D"/>
              </a:solidFill>
              <a:latin typeface="Helvetica"/>
              <a:cs typeface="Helvetica"/>
            </a:endParaRPr>
          </a:p>
          <a:p>
            <a:r>
              <a:rPr lang="en-US" sz="1000" dirty="0" err="1" smtClean="0">
                <a:latin typeface="Monaco"/>
                <a:cs typeface="Monaco"/>
              </a:rPr>
              <a:t>ggplot</a:t>
            </a:r>
            <a:r>
              <a:rPr lang="en-US" sz="1000" dirty="0" smtClean="0">
                <a:latin typeface="Monaco"/>
                <a:cs typeface="Monaco"/>
              </a:rPr>
              <a:t>(</a:t>
            </a:r>
            <a:r>
              <a:rPr lang="en-US" sz="1000" dirty="0" smtClean="0">
                <a:solidFill>
                  <a:srgbClr val="F15E5D"/>
                </a:solidFill>
                <a:latin typeface="Monaco"/>
                <a:cs typeface="Monaco"/>
              </a:rPr>
              <a:t>data</a:t>
            </a:r>
            <a:r>
              <a:rPr lang="en-US" sz="1000" dirty="0" smtClean="0">
                <a:latin typeface="Monaco"/>
                <a:cs typeface="Monaco"/>
              </a:rPr>
              <a:t>, </a:t>
            </a:r>
            <a:r>
              <a:rPr lang="en-US" sz="1000" dirty="0" err="1" smtClean="0">
                <a:solidFill>
                  <a:srgbClr val="30AE32"/>
                </a:solidFill>
                <a:latin typeface="Monaco"/>
                <a:cs typeface="Monaco"/>
              </a:rPr>
              <a:t>aes</a:t>
            </a:r>
            <a:r>
              <a:rPr lang="en-US" sz="1000" dirty="0" smtClean="0">
                <a:solidFill>
                  <a:srgbClr val="30AE32"/>
                </a:solidFill>
                <a:latin typeface="Monaco"/>
                <a:cs typeface="Monaco"/>
              </a:rPr>
              <a:t>(x=IV,</a:t>
            </a:r>
            <a:r>
              <a:rPr lang="en-US" sz="1000" dirty="0" smtClean="0">
                <a:solidFill>
                  <a:srgbClr val="30AE32"/>
                </a:solidFill>
                <a:latin typeface="Monaco"/>
                <a:cs typeface="Monaco"/>
              </a:rPr>
              <a:t> y=DV, color=</a:t>
            </a:r>
            <a:r>
              <a:rPr lang="en-US" sz="1000" dirty="0" err="1" smtClean="0">
                <a:solidFill>
                  <a:srgbClr val="30AE32"/>
                </a:solidFill>
                <a:latin typeface="Monaco"/>
                <a:cs typeface="Monaco"/>
              </a:rPr>
              <a:t>cond</a:t>
            </a:r>
            <a:r>
              <a:rPr lang="en-US" sz="1000" dirty="0" smtClean="0">
                <a:solidFill>
                  <a:srgbClr val="30AE32"/>
                </a:solidFill>
                <a:latin typeface="Monaco"/>
                <a:cs typeface="Monaco"/>
              </a:rPr>
              <a:t>)</a:t>
            </a:r>
            <a:r>
              <a:rPr lang="en-US" sz="1000" dirty="0" smtClean="0">
                <a:latin typeface="Monaco"/>
                <a:cs typeface="Monaco"/>
              </a:rPr>
              <a:t>)</a:t>
            </a:r>
            <a:r>
              <a:rPr lang="en-US" sz="1000" baseline="30000" dirty="0" smtClean="0">
                <a:latin typeface="Helvetica"/>
                <a:cs typeface="Helvetica"/>
              </a:rPr>
              <a:t>[1]</a:t>
            </a:r>
            <a:r>
              <a:rPr lang="en-US" sz="1000" dirty="0" smtClean="0">
                <a:latin typeface="Monaco"/>
                <a:cs typeface="Monaco"/>
              </a:rPr>
              <a:t>+            </a:t>
            </a:r>
          </a:p>
          <a:p>
            <a:r>
              <a:rPr lang="en-US" sz="1000" dirty="0">
                <a:solidFill>
                  <a:srgbClr val="3366FF"/>
                </a:solidFill>
                <a:latin typeface="Monaco"/>
                <a:cs typeface="Monaco"/>
              </a:rPr>
              <a:t>	</a:t>
            </a:r>
            <a:r>
              <a:rPr lang="en-US" sz="1000" dirty="0" smtClean="0">
                <a:solidFill>
                  <a:srgbClr val="3366FF"/>
                </a:solidFill>
                <a:latin typeface="Monaco"/>
                <a:cs typeface="Monaco"/>
              </a:rPr>
              <a:t>    </a:t>
            </a:r>
            <a:r>
              <a:rPr lang="en-US" sz="1000" dirty="0" err="1" smtClean="0">
                <a:solidFill>
                  <a:srgbClr val="3366FF"/>
                </a:solidFill>
                <a:latin typeface="Monaco"/>
                <a:cs typeface="Monaco"/>
              </a:rPr>
              <a:t>geom_point</a:t>
            </a:r>
            <a:r>
              <a:rPr lang="en-US" sz="1000" dirty="0" smtClean="0">
                <a:solidFill>
                  <a:srgbClr val="3366FF"/>
                </a:solidFill>
                <a:latin typeface="Monaco"/>
                <a:cs typeface="Monaco"/>
              </a:rPr>
              <a:t>() </a:t>
            </a:r>
            <a:r>
              <a:rPr lang="en-US" sz="1000" dirty="0" smtClean="0">
                <a:latin typeface="Monaco"/>
                <a:cs typeface="Monaco"/>
              </a:rPr>
              <a:t>+</a:t>
            </a:r>
          </a:p>
          <a:p>
            <a:r>
              <a:rPr lang="en-US" sz="1000" dirty="0">
                <a:latin typeface="Monaco"/>
                <a:cs typeface="Monaco"/>
              </a:rPr>
              <a:t>	 </a:t>
            </a:r>
            <a:r>
              <a:rPr lang="en-US" sz="1000" dirty="0" smtClean="0">
                <a:latin typeface="Monaco"/>
                <a:cs typeface="Monaco"/>
              </a:rPr>
              <a:t>   </a:t>
            </a:r>
            <a:r>
              <a:rPr lang="en-US" sz="1000" dirty="0" err="1" smtClean="0">
                <a:solidFill>
                  <a:srgbClr val="3366FF"/>
                </a:solidFill>
                <a:latin typeface="Monaco"/>
                <a:cs typeface="Monaco"/>
              </a:rPr>
              <a:t>geom_smooth</a:t>
            </a:r>
            <a:r>
              <a:rPr lang="en-US" sz="1000" dirty="0" smtClean="0">
                <a:solidFill>
                  <a:srgbClr val="3366FF"/>
                </a:solidFill>
                <a:latin typeface="Monaco"/>
                <a:cs typeface="Monaco"/>
              </a:rPr>
              <a:t>(</a:t>
            </a:r>
            <a:r>
              <a:rPr lang="en-US" sz="1000" dirty="0" smtClean="0">
                <a:solidFill>
                  <a:srgbClr val="3366FF"/>
                </a:solidFill>
                <a:latin typeface="Monaco"/>
                <a:cs typeface="Monaco"/>
              </a:rPr>
              <a:t>method = ‘</a:t>
            </a:r>
            <a:r>
              <a:rPr lang="en-US" sz="1000" dirty="0" smtClean="0">
                <a:solidFill>
                  <a:srgbClr val="3366FF"/>
                </a:solidFill>
                <a:latin typeface="Monaco"/>
                <a:cs typeface="Monaco"/>
              </a:rPr>
              <a:t>lm’</a:t>
            </a:r>
            <a:r>
              <a:rPr lang="en-US" sz="1000" dirty="0" smtClean="0">
                <a:solidFill>
                  <a:srgbClr val="3366FF"/>
                </a:solidFill>
                <a:latin typeface="Monaco"/>
                <a:cs typeface="Monaco"/>
              </a:rPr>
              <a:t>)</a:t>
            </a:r>
            <a:r>
              <a:rPr lang="en-US" sz="1000" baseline="30000" dirty="0" smtClean="0">
                <a:solidFill>
                  <a:srgbClr val="000000"/>
                </a:solidFill>
                <a:latin typeface="Helvetica"/>
                <a:cs typeface="Helvetica"/>
              </a:rPr>
              <a:t>[2]</a:t>
            </a:r>
            <a:r>
              <a:rPr lang="en-US" sz="1000" dirty="0" smtClean="0">
                <a:solidFill>
                  <a:srgbClr val="3366FF"/>
                </a:solidFill>
                <a:latin typeface="Monaco"/>
                <a:cs typeface="Monaco"/>
              </a:rPr>
              <a:t> </a:t>
            </a:r>
            <a:r>
              <a:rPr lang="en-US" sz="1000" dirty="0" smtClean="0">
                <a:latin typeface="Monaco"/>
                <a:cs typeface="Monaco"/>
              </a:rPr>
              <a:t>+ </a:t>
            </a:r>
            <a:r>
              <a:rPr lang="en-US" sz="1000" b="1" dirty="0">
                <a:solidFill>
                  <a:srgbClr val="CB7E1B"/>
                </a:solidFill>
                <a:latin typeface="Helvetica"/>
                <a:cs typeface="Helvetica"/>
              </a:rPr>
              <a:t>	</a:t>
            </a:r>
            <a:r>
              <a:rPr lang="en-US" sz="1000" b="1" dirty="0" smtClean="0">
                <a:solidFill>
                  <a:srgbClr val="CB7E1B"/>
                </a:solidFill>
                <a:latin typeface="Helvetica"/>
                <a:cs typeface="Helvetica"/>
              </a:rPr>
              <a:t>	         </a:t>
            </a:r>
            <a:r>
              <a:rPr lang="en-US" sz="1000" dirty="0" err="1" smtClean="0">
                <a:solidFill>
                  <a:srgbClr val="CB7E1B"/>
                </a:solidFill>
                <a:latin typeface="Monaco"/>
                <a:cs typeface="Monaco"/>
              </a:rPr>
              <a:t>xlab</a:t>
            </a:r>
            <a:r>
              <a:rPr lang="en-US" sz="1000" dirty="0" smtClean="0">
                <a:solidFill>
                  <a:srgbClr val="CB7E1B"/>
                </a:solidFill>
                <a:latin typeface="Monaco"/>
                <a:cs typeface="Monaco"/>
              </a:rPr>
              <a:t>(‘Time’) </a:t>
            </a:r>
            <a:r>
              <a:rPr lang="en-US" sz="1000" dirty="0" smtClean="0">
                <a:latin typeface="Monaco"/>
                <a:cs typeface="Monaco"/>
              </a:rPr>
              <a:t>+</a:t>
            </a:r>
          </a:p>
          <a:p>
            <a:r>
              <a:rPr lang="en-US" sz="1000" dirty="0">
                <a:solidFill>
                  <a:srgbClr val="CB7E1B"/>
                </a:solidFill>
                <a:latin typeface="Monaco"/>
                <a:cs typeface="Monaco"/>
              </a:rPr>
              <a:t>	</a:t>
            </a:r>
            <a:r>
              <a:rPr lang="en-US" sz="1000" dirty="0" smtClean="0">
                <a:solidFill>
                  <a:srgbClr val="CB7E1B"/>
                </a:solidFill>
                <a:latin typeface="Monaco"/>
                <a:cs typeface="Monaco"/>
              </a:rPr>
              <a:t>    </a:t>
            </a:r>
            <a:r>
              <a:rPr lang="en-US" sz="1000" dirty="0" err="1" smtClean="0">
                <a:solidFill>
                  <a:srgbClr val="CB7E1B"/>
                </a:solidFill>
                <a:latin typeface="Monaco"/>
                <a:cs typeface="Monaco"/>
              </a:rPr>
              <a:t>ylab</a:t>
            </a:r>
            <a:r>
              <a:rPr lang="en-US" sz="1000" dirty="0" smtClean="0">
                <a:solidFill>
                  <a:srgbClr val="CB7E1B"/>
                </a:solidFill>
                <a:latin typeface="Monaco"/>
                <a:cs typeface="Monaco"/>
              </a:rPr>
              <a:t>(‘Score’)</a:t>
            </a:r>
            <a:endParaRPr lang="en-US" sz="1000" dirty="0">
              <a:solidFill>
                <a:srgbClr val="CB7E1B"/>
              </a:solidFill>
              <a:latin typeface="Helvetica"/>
              <a:cs typeface="Helvetica"/>
            </a:endParaRPr>
          </a:p>
          <a:p>
            <a:endParaRPr lang="en-US" sz="1000" b="1" dirty="0" smtClean="0">
              <a:latin typeface="Helvetica"/>
              <a:cs typeface="Helvetica"/>
            </a:endParaRPr>
          </a:p>
          <a:p>
            <a:r>
              <a:rPr lang="en-US" sz="900" dirty="0" smtClean="0">
                <a:latin typeface="Helvetica"/>
                <a:cs typeface="Helvetica"/>
              </a:rPr>
              <a:t>[1] </a:t>
            </a:r>
            <a:r>
              <a:rPr lang="en-US" sz="900" dirty="0" smtClean="0">
                <a:latin typeface="Monaco"/>
                <a:cs typeface="Monaco"/>
              </a:rPr>
              <a:t>color </a:t>
            </a:r>
            <a:r>
              <a:rPr lang="en-US" sz="900" dirty="0" smtClean="0">
                <a:latin typeface="Helvetica"/>
                <a:cs typeface="Helvetica"/>
              </a:rPr>
              <a:t>color-codes lines and points according to the factor of your choice (here, ‘</a:t>
            </a:r>
            <a:r>
              <a:rPr lang="en-US" sz="900" dirty="0" err="1" smtClean="0">
                <a:latin typeface="Monaco"/>
                <a:cs typeface="Monaco"/>
              </a:rPr>
              <a:t>cond</a:t>
            </a:r>
            <a:r>
              <a:rPr lang="en-US" sz="900" dirty="0" smtClean="0">
                <a:latin typeface="Helvetica"/>
                <a:cs typeface="Helvetica"/>
              </a:rPr>
              <a:t>’). </a:t>
            </a:r>
            <a:r>
              <a:rPr lang="en-US" sz="900" dirty="0" smtClean="0">
                <a:latin typeface="Monaco"/>
                <a:cs typeface="Monaco"/>
              </a:rPr>
              <a:t>fill</a:t>
            </a:r>
            <a:r>
              <a:rPr lang="en-US" sz="900" dirty="0" smtClean="0">
                <a:latin typeface="Helvetica"/>
                <a:cs typeface="Helvetica"/>
              </a:rPr>
              <a:t> color-codes bars in bar graphs.</a:t>
            </a:r>
          </a:p>
          <a:p>
            <a:r>
              <a:rPr lang="en-US" sz="900" dirty="0" smtClean="0">
                <a:latin typeface="Helvetica"/>
                <a:cs typeface="Helvetica"/>
              </a:rPr>
              <a:t>[2] Each </a:t>
            </a:r>
            <a:r>
              <a:rPr lang="en-US" sz="900" dirty="0" err="1" smtClean="0">
                <a:latin typeface="Helvetica"/>
                <a:cs typeface="Helvetica"/>
              </a:rPr>
              <a:t>geom</a:t>
            </a:r>
            <a:r>
              <a:rPr lang="en-US" sz="900" dirty="0" smtClean="0">
                <a:latin typeface="Helvetica"/>
                <a:cs typeface="Helvetica"/>
              </a:rPr>
              <a:t> has custom options available that can be specified as arguments to the </a:t>
            </a:r>
            <a:r>
              <a:rPr lang="en-US" sz="900" dirty="0" err="1" smtClean="0">
                <a:latin typeface="Helvetica"/>
                <a:cs typeface="Helvetica"/>
              </a:rPr>
              <a:t>geom</a:t>
            </a:r>
            <a:r>
              <a:rPr lang="en-US" sz="900" dirty="0" smtClean="0">
                <a:latin typeface="Helvetica"/>
                <a:cs typeface="Helvetica"/>
              </a:rPr>
              <a:t> function. Check the documentation!</a:t>
            </a:r>
            <a:endParaRPr lang="en-US" sz="900" dirty="0" smtClean="0">
              <a:latin typeface="Helvetica"/>
              <a:cs typeface="Helvetica"/>
            </a:endParaRPr>
          </a:p>
          <a:p>
            <a:endParaRPr lang="en-US" sz="1000" b="1" dirty="0" smtClean="0">
              <a:latin typeface="Helvetica"/>
              <a:cs typeface="Helvetica"/>
            </a:endParaRPr>
          </a:p>
          <a:p>
            <a:r>
              <a:rPr lang="en-US" sz="1000" b="1" dirty="0" err="1" smtClean="0">
                <a:latin typeface="Helvetica"/>
                <a:cs typeface="Helvetica"/>
              </a:rPr>
              <a:t>Geoms</a:t>
            </a:r>
            <a:endParaRPr lang="en-US" sz="1000" b="1" dirty="0" smtClean="0">
              <a:latin typeface="Helvetica"/>
              <a:cs typeface="Helvetica"/>
            </a:endParaRPr>
          </a:p>
          <a:p>
            <a:r>
              <a:rPr lang="en-US" sz="1000" dirty="0" smtClean="0">
                <a:latin typeface="Helvetica"/>
                <a:cs typeface="Helvetica"/>
              </a:rPr>
              <a:t>In the examples below:</a:t>
            </a:r>
          </a:p>
          <a:p>
            <a:pPr algn="ctr"/>
            <a:r>
              <a:rPr lang="en-US" sz="1000" dirty="0" err="1" smtClean="0">
                <a:latin typeface="Monaco"/>
                <a:cs typeface="Monaco"/>
              </a:rPr>
              <a:t>myplot</a:t>
            </a:r>
            <a:r>
              <a:rPr lang="en-US" sz="1000" dirty="0" smtClean="0">
                <a:latin typeface="Monaco"/>
                <a:cs typeface="Monaco"/>
              </a:rPr>
              <a:t> &lt;- </a:t>
            </a:r>
            <a:r>
              <a:rPr lang="en-US" sz="1000" dirty="0" err="1" smtClean="0">
                <a:latin typeface="Monaco"/>
                <a:cs typeface="Monaco"/>
              </a:rPr>
              <a:t>ggplot</a:t>
            </a:r>
            <a:r>
              <a:rPr lang="en-US" sz="1000" dirty="0" smtClean="0">
                <a:latin typeface="Monaco"/>
                <a:cs typeface="Monaco"/>
              </a:rPr>
              <a:t>(data, </a:t>
            </a:r>
            <a:r>
              <a:rPr lang="en-US" sz="1000" dirty="0" err="1" smtClean="0">
                <a:latin typeface="Monaco"/>
                <a:cs typeface="Monaco"/>
              </a:rPr>
              <a:t>aes</a:t>
            </a:r>
            <a:r>
              <a:rPr lang="en-US" sz="1000" dirty="0" smtClean="0">
                <a:latin typeface="Monaco"/>
                <a:cs typeface="Monaco"/>
              </a:rPr>
              <a:t>(x = IV, y  = DV))</a:t>
            </a:r>
            <a:endParaRPr lang="en-US" sz="1000" dirty="0" smtClean="0">
              <a:latin typeface="Monaco"/>
              <a:cs typeface="Monaco"/>
            </a:endParaRPr>
          </a:p>
          <a:p>
            <a:endParaRPr lang="en-US" sz="1000" dirty="0" smtClean="0">
              <a:latin typeface="Helvetica"/>
              <a:cs typeface="Helvetica"/>
            </a:endParaRPr>
          </a:p>
          <a:p>
            <a:endParaRPr lang="en-US" sz="1000" dirty="0" smtClean="0">
              <a:latin typeface="Helvetica"/>
              <a:cs typeface="Helvetica"/>
            </a:endParaRPr>
          </a:p>
          <a:p>
            <a:endParaRPr lang="en-US" sz="1000" dirty="0">
              <a:latin typeface="Helvetica"/>
              <a:cs typeface="Helvetica"/>
            </a:endParaRPr>
          </a:p>
          <a:p>
            <a:endParaRPr lang="en-US" sz="1000" dirty="0" smtClean="0">
              <a:latin typeface="Helvetica"/>
              <a:cs typeface="Helvetica"/>
            </a:endParaRPr>
          </a:p>
          <a:p>
            <a:endParaRPr lang="en-US" sz="1000" dirty="0">
              <a:latin typeface="Helvetica"/>
              <a:cs typeface="Helvetica"/>
            </a:endParaRPr>
          </a:p>
          <a:p>
            <a:endParaRPr lang="en-US" sz="1000" dirty="0" smtClean="0">
              <a:latin typeface="Helvetica"/>
              <a:cs typeface="Helvetica"/>
            </a:endParaRPr>
          </a:p>
          <a:p>
            <a:endParaRPr lang="en-US" sz="1000" dirty="0">
              <a:latin typeface="Helvetica"/>
              <a:cs typeface="Helvetica"/>
            </a:endParaRPr>
          </a:p>
          <a:p>
            <a:endParaRPr lang="en-US" sz="1000" dirty="0" smtClean="0">
              <a:latin typeface="Helvetica"/>
              <a:cs typeface="Helvetica"/>
            </a:endParaRPr>
          </a:p>
          <a:p>
            <a:endParaRPr lang="en-US" sz="1000" dirty="0">
              <a:latin typeface="Helvetica"/>
              <a:cs typeface="Helvetica"/>
            </a:endParaRPr>
          </a:p>
          <a:p>
            <a:endParaRPr lang="en-US" sz="1000" dirty="0" smtClean="0">
              <a:latin typeface="Helvetica"/>
              <a:cs typeface="Helvetica"/>
            </a:endParaRPr>
          </a:p>
          <a:p>
            <a:endParaRPr lang="en-US" sz="1000" dirty="0">
              <a:latin typeface="Helvetica"/>
              <a:cs typeface="Helvetica"/>
            </a:endParaRPr>
          </a:p>
          <a:p>
            <a:endParaRPr lang="en-US" sz="1000" dirty="0" smtClean="0">
              <a:latin typeface="Helvetica"/>
              <a:cs typeface="Helvetica"/>
            </a:endParaRPr>
          </a:p>
          <a:p>
            <a:endParaRPr lang="en-US" sz="1000" dirty="0">
              <a:latin typeface="Helvetica"/>
              <a:cs typeface="Helvetica"/>
            </a:endParaRPr>
          </a:p>
          <a:p>
            <a:endParaRPr lang="en-US" sz="1000" dirty="0" smtClean="0">
              <a:latin typeface="Helvetica"/>
              <a:cs typeface="Helvetica"/>
            </a:endParaRPr>
          </a:p>
          <a:p>
            <a:endParaRPr lang="en-US" sz="1000" dirty="0">
              <a:latin typeface="Helvetica"/>
              <a:cs typeface="Helvetica"/>
            </a:endParaRPr>
          </a:p>
          <a:p>
            <a:endParaRPr lang="en-US" sz="1000" dirty="0" smtClean="0">
              <a:latin typeface="Helvetica"/>
              <a:cs typeface="Helvetica"/>
            </a:endParaRPr>
          </a:p>
          <a:p>
            <a:endParaRPr lang="en-US" sz="1000" dirty="0">
              <a:latin typeface="Helvetica"/>
              <a:cs typeface="Helvetica"/>
            </a:endParaRPr>
          </a:p>
          <a:p>
            <a:endParaRPr lang="en-US" sz="1000" dirty="0" smtClean="0">
              <a:latin typeface="Helvetica"/>
              <a:cs typeface="Helvetica"/>
            </a:endParaRPr>
          </a:p>
          <a:p>
            <a:endParaRPr lang="en-US" sz="1000" dirty="0" smtClean="0">
              <a:latin typeface="Helvetica"/>
              <a:cs typeface="Helvetica"/>
            </a:endParaRPr>
          </a:p>
          <a:p>
            <a:endParaRPr lang="en-US" sz="1000" dirty="0">
              <a:latin typeface="Helvetica"/>
              <a:cs typeface="Helvetica"/>
            </a:endParaRPr>
          </a:p>
          <a:p>
            <a:endParaRPr lang="en-US" sz="1000" dirty="0" smtClean="0">
              <a:latin typeface="Helvetica"/>
              <a:cs typeface="Helvetica"/>
            </a:endParaRPr>
          </a:p>
          <a:p>
            <a:endParaRPr lang="en-US" sz="1000" dirty="0">
              <a:latin typeface="Helvetica"/>
              <a:cs typeface="Helvetica"/>
            </a:endParaRPr>
          </a:p>
          <a:p>
            <a:endParaRPr lang="en-US" sz="1000" dirty="0" smtClean="0">
              <a:latin typeface="Helvetica"/>
              <a:cs typeface="Helvetica"/>
            </a:endParaRPr>
          </a:p>
          <a:p>
            <a:endParaRPr lang="en-US" sz="1000" dirty="0" smtClean="0">
              <a:latin typeface="Helvetica"/>
              <a:cs typeface="Helvetica"/>
            </a:endParaRPr>
          </a:p>
          <a:p>
            <a:r>
              <a:rPr lang="en-US" sz="1000" b="1" dirty="0" smtClean="0">
                <a:latin typeface="Helvetica"/>
                <a:cs typeface="Helvetica"/>
              </a:rPr>
              <a:t>Customization</a:t>
            </a:r>
            <a:endParaRPr lang="en-US" sz="1000" b="1" dirty="0" smtClean="0">
              <a:latin typeface="Helvetica"/>
              <a:cs typeface="Helvetica"/>
            </a:endParaRPr>
          </a:p>
          <a:p>
            <a:pPr>
              <a:tabLst>
                <a:tab pos="331470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Adding a </a:t>
            </a:r>
            <a:r>
              <a:rPr lang="en-US" sz="1000" dirty="0" smtClean="0">
                <a:latin typeface="Helvetica"/>
                <a:cs typeface="Helvetica"/>
              </a:rPr>
              <a:t>title	</a:t>
            </a:r>
            <a:r>
              <a:rPr lang="en-US" sz="1000" dirty="0" err="1" smtClean="0">
                <a:latin typeface="Monaco"/>
                <a:cs typeface="Monaco"/>
              </a:rPr>
              <a:t>ggtitle</a:t>
            </a:r>
            <a:r>
              <a:rPr lang="en-US" sz="1000" dirty="0" smtClean="0">
                <a:latin typeface="Monaco"/>
                <a:cs typeface="Monaco"/>
              </a:rPr>
              <a:t>(‘My Plot’)</a:t>
            </a:r>
          </a:p>
          <a:p>
            <a:pPr>
              <a:tabLst>
                <a:tab pos="331470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Label x-axis	</a:t>
            </a:r>
            <a:r>
              <a:rPr lang="en-US" sz="1000" dirty="0" err="1" smtClean="0">
                <a:latin typeface="Monaco"/>
                <a:cs typeface="Monaco"/>
              </a:rPr>
              <a:t>xlab</a:t>
            </a:r>
            <a:r>
              <a:rPr lang="en-US" sz="1000" dirty="0" smtClean="0">
                <a:latin typeface="Monaco"/>
                <a:cs typeface="Monaco"/>
              </a:rPr>
              <a:t>(‘Condition’)</a:t>
            </a:r>
          </a:p>
          <a:p>
            <a:pPr>
              <a:tabLst>
                <a:tab pos="331470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Label y-axis	</a:t>
            </a:r>
            <a:r>
              <a:rPr lang="en-US" sz="1000" dirty="0" err="1" smtClean="0">
                <a:latin typeface="Monaco"/>
                <a:cs typeface="Monaco"/>
              </a:rPr>
              <a:t>ylab</a:t>
            </a:r>
            <a:r>
              <a:rPr lang="en-US" sz="1000" dirty="0" smtClean="0">
                <a:latin typeface="Monaco"/>
                <a:cs typeface="Monaco"/>
              </a:rPr>
              <a:t>(‘Response’)</a:t>
            </a:r>
            <a:endParaRPr lang="en-US" sz="1000" dirty="0" smtClean="0">
              <a:latin typeface="Monaco"/>
              <a:cs typeface="Monaco"/>
            </a:endParaRPr>
          </a:p>
          <a:p>
            <a:pPr>
              <a:tabLst>
                <a:tab pos="331470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Faceting</a:t>
            </a:r>
          </a:p>
          <a:p>
            <a:pPr>
              <a:tabLst>
                <a:tab pos="227013" algn="l"/>
                <a:tab pos="331470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	By row	</a:t>
            </a:r>
            <a:r>
              <a:rPr lang="en-US" sz="1000" dirty="0" err="1" smtClean="0">
                <a:latin typeface="Monaco"/>
                <a:cs typeface="Monaco"/>
              </a:rPr>
              <a:t>facet_grid</a:t>
            </a:r>
            <a:r>
              <a:rPr lang="en-US" sz="1000" dirty="0" smtClean="0">
                <a:latin typeface="Monaco"/>
                <a:cs typeface="Monaco"/>
              </a:rPr>
              <a:t>(gender ~ .)</a:t>
            </a:r>
          </a:p>
          <a:p>
            <a:pPr>
              <a:tabLst>
                <a:tab pos="227013" algn="l"/>
                <a:tab pos="3314700" algn="r"/>
              </a:tabLst>
            </a:pPr>
            <a:r>
              <a:rPr lang="en-US" sz="1000" dirty="0">
                <a:latin typeface="Helvetica"/>
                <a:cs typeface="Helvetica"/>
              </a:rPr>
              <a:t>	</a:t>
            </a:r>
            <a:r>
              <a:rPr lang="en-US" sz="1000" dirty="0" smtClean="0">
                <a:latin typeface="Helvetica"/>
                <a:cs typeface="Helvetica"/>
              </a:rPr>
              <a:t>By column	</a:t>
            </a:r>
            <a:r>
              <a:rPr lang="en-US" sz="1000" dirty="0" err="1" smtClean="0">
                <a:latin typeface="Monaco"/>
                <a:cs typeface="Monaco"/>
              </a:rPr>
              <a:t>facet_grid</a:t>
            </a:r>
            <a:r>
              <a:rPr lang="en-US" sz="1000" dirty="0" smtClean="0">
                <a:latin typeface="Monaco"/>
                <a:cs typeface="Monaco"/>
              </a:rPr>
              <a:t>(. ~ gender)</a:t>
            </a:r>
          </a:p>
          <a:p>
            <a:pPr>
              <a:tabLst>
                <a:tab pos="227013" algn="l"/>
                <a:tab pos="331470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	By row &amp; column	</a:t>
            </a:r>
            <a:r>
              <a:rPr lang="en-US" sz="1000" dirty="0" err="1" smtClean="0">
                <a:latin typeface="Monaco"/>
                <a:cs typeface="Monaco"/>
              </a:rPr>
              <a:t>facet_grid</a:t>
            </a:r>
            <a:r>
              <a:rPr lang="en-US" sz="1000" dirty="0" smtClean="0">
                <a:latin typeface="Monaco"/>
                <a:cs typeface="Monaco"/>
              </a:rPr>
              <a:t>(age ~ gender)</a:t>
            </a:r>
          </a:p>
          <a:p>
            <a:pPr>
              <a:tabLst>
                <a:tab pos="227013" algn="l"/>
                <a:tab pos="3314700" algn="r"/>
              </a:tabLst>
            </a:pPr>
            <a:r>
              <a:rPr lang="en-US" sz="1000" dirty="0">
                <a:latin typeface="Helvetica"/>
                <a:cs typeface="Helvetica"/>
              </a:rPr>
              <a:t>	</a:t>
            </a:r>
            <a:r>
              <a:rPr lang="en-US" sz="1000" dirty="0" smtClean="0">
                <a:latin typeface="Helvetica"/>
                <a:cs typeface="Helvetica"/>
              </a:rPr>
              <a:t>Wrap facets to page</a:t>
            </a:r>
            <a:r>
              <a:rPr lang="en-US" sz="1000" dirty="0" smtClean="0">
                <a:latin typeface="Helvetica"/>
                <a:cs typeface="Helvetica"/>
              </a:rPr>
              <a:t>	</a:t>
            </a:r>
            <a:r>
              <a:rPr lang="en-US" sz="1000" dirty="0" err="1" smtClean="0">
                <a:latin typeface="Monaco"/>
                <a:cs typeface="Monaco"/>
              </a:rPr>
              <a:t>facet_wrap</a:t>
            </a:r>
            <a:r>
              <a:rPr lang="en-US" sz="1000" dirty="0" smtClean="0">
                <a:latin typeface="Monaco"/>
                <a:cs typeface="Monaco"/>
              </a:rPr>
              <a:t>(. ~ gender)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944996"/>
              </p:ext>
            </p:extLst>
          </p:nvPr>
        </p:nvGraphicFramePr>
        <p:xfrm>
          <a:off x="4072264" y="4581907"/>
          <a:ext cx="3374268" cy="3566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7590"/>
                <a:gridCol w="2536678"/>
              </a:tblGrid>
              <a:tr h="14360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latin typeface="Helvetica"/>
                          <a:cs typeface="Helvetica"/>
                        </a:rPr>
                        <a:t>Plot type</a:t>
                      </a:r>
                      <a:endParaRPr lang="en-US" sz="900" b="1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latin typeface="Helvetica"/>
                          <a:cs typeface="Helvetica"/>
                        </a:rPr>
                        <a:t>Usage &amp; example</a:t>
                      </a:r>
                      <a:endParaRPr lang="en-US" sz="900" b="1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360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latin typeface="Helvetica"/>
                          <a:cs typeface="Helvetica"/>
                        </a:rPr>
                        <a:t>Histogram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Helvetica"/>
                          <a:cs typeface="Helvetica"/>
                        </a:rPr>
                        <a:t>Sorts values in x into bins, shows number of elements in each bin on the y-axis.</a:t>
                      </a:r>
                    </a:p>
                    <a:p>
                      <a:endParaRPr lang="en-US" sz="900" baseline="0" dirty="0" smtClean="0">
                        <a:latin typeface="Helvetica"/>
                        <a:cs typeface="Helvetica"/>
                      </a:endParaRPr>
                    </a:p>
                    <a:p>
                      <a:r>
                        <a:rPr lang="en-US" sz="900" baseline="0" dirty="0" err="1" smtClean="0">
                          <a:latin typeface="Monaco"/>
                          <a:cs typeface="Monaco"/>
                        </a:rPr>
                        <a:t>ggplot</a:t>
                      </a:r>
                      <a:r>
                        <a:rPr lang="en-US" sz="900" baseline="0" dirty="0" smtClean="0">
                          <a:latin typeface="Monaco"/>
                          <a:cs typeface="Monaco"/>
                        </a:rPr>
                        <a:t>(data, </a:t>
                      </a:r>
                      <a:r>
                        <a:rPr lang="en-US" sz="900" baseline="0" dirty="0" err="1" smtClean="0">
                          <a:latin typeface="Monaco"/>
                          <a:cs typeface="Monaco"/>
                        </a:rPr>
                        <a:t>aes</a:t>
                      </a:r>
                      <a:r>
                        <a:rPr lang="en-US" sz="900" baseline="0" dirty="0" smtClean="0">
                          <a:latin typeface="Monaco"/>
                          <a:cs typeface="Monaco"/>
                        </a:rPr>
                        <a:t>(x=age)) +</a:t>
                      </a:r>
                    </a:p>
                    <a:p>
                      <a:r>
                        <a:rPr lang="en-US" sz="900" baseline="0" dirty="0" smtClean="0">
                          <a:latin typeface="Monaco"/>
                          <a:cs typeface="Monaco"/>
                        </a:rPr>
                        <a:t>  </a:t>
                      </a:r>
                      <a:r>
                        <a:rPr lang="en-US" sz="900" baseline="0" dirty="0" err="1" smtClean="0">
                          <a:latin typeface="Monaco"/>
                          <a:cs typeface="Monaco"/>
                        </a:rPr>
                        <a:t>geom_histogram</a:t>
                      </a:r>
                      <a:r>
                        <a:rPr lang="en-US" sz="900" baseline="0" dirty="0" smtClean="0">
                          <a:latin typeface="Monaco"/>
                          <a:cs typeface="Monaco"/>
                        </a:rPr>
                        <a:t>(</a:t>
                      </a:r>
                      <a:r>
                        <a:rPr lang="en-US" sz="900" baseline="0" dirty="0" err="1" smtClean="0">
                          <a:latin typeface="Monaco"/>
                          <a:cs typeface="Monaco"/>
                        </a:rPr>
                        <a:t>binwidth</a:t>
                      </a:r>
                      <a:r>
                        <a:rPr lang="en-US" sz="900" baseline="0" dirty="0" smtClean="0">
                          <a:latin typeface="Monaco"/>
                          <a:cs typeface="Monaco"/>
                        </a:rPr>
                        <a:t>=5)</a:t>
                      </a:r>
                      <a:endParaRPr lang="en-US" sz="900" baseline="0" dirty="0" smtClean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360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latin typeface="Helvetica"/>
                          <a:cs typeface="Helvetica"/>
                        </a:rPr>
                        <a:t>Bar graph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Helvetica"/>
                          <a:cs typeface="Helvetica"/>
                        </a:rPr>
                        <a:t>Here, x is a factor, and y is a numeric vector of bar heights.</a:t>
                      </a:r>
                    </a:p>
                    <a:p>
                      <a:endParaRPr lang="en-US" sz="900" dirty="0" smtClean="0">
                        <a:latin typeface="Helvetica"/>
                        <a:cs typeface="Helvetica"/>
                      </a:endParaRPr>
                    </a:p>
                    <a:p>
                      <a:r>
                        <a:rPr lang="en-US" sz="900" dirty="0" err="1" smtClean="0">
                          <a:latin typeface="Monaco"/>
                          <a:cs typeface="Monaco"/>
                        </a:rPr>
                        <a:t>myplot</a:t>
                      </a:r>
                      <a:r>
                        <a:rPr lang="en-US" sz="900" baseline="0" dirty="0" smtClean="0">
                          <a:latin typeface="Monaco"/>
                          <a:cs typeface="Monaco"/>
                        </a:rPr>
                        <a:t> + </a:t>
                      </a:r>
                      <a:r>
                        <a:rPr lang="en-US" sz="900" dirty="0" err="1" smtClean="0">
                          <a:latin typeface="Monaco"/>
                          <a:cs typeface="Monaco"/>
                        </a:rPr>
                        <a:t>geom_bar</a:t>
                      </a:r>
                      <a:r>
                        <a:rPr lang="en-US" sz="900" dirty="0" smtClean="0">
                          <a:latin typeface="Monaco"/>
                          <a:cs typeface="Monaco"/>
                        </a:rPr>
                        <a:t>(stat</a:t>
                      </a:r>
                      <a:r>
                        <a:rPr lang="en-US" sz="900" baseline="0" dirty="0" smtClean="0">
                          <a:latin typeface="Monaco"/>
                          <a:cs typeface="Monaco"/>
                        </a:rPr>
                        <a:t>=‘identity’)</a:t>
                      </a:r>
                      <a:endParaRPr lang="en-US" sz="900" dirty="0" smtClean="0"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360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latin typeface="Helvetica"/>
                          <a:cs typeface="Helvetica"/>
                        </a:rPr>
                        <a:t>Scatter plot</a:t>
                      </a:r>
                      <a:endParaRPr lang="en-US" sz="900" b="1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Monaco"/>
                          <a:cs typeface="Monaco"/>
                        </a:rPr>
                        <a:t>geom_jitter</a:t>
                      </a:r>
                      <a:r>
                        <a:rPr lang="en-US" sz="900" baseline="0" dirty="0" smtClean="0">
                          <a:latin typeface="Monaco"/>
                          <a:cs typeface="Monaco"/>
                        </a:rPr>
                        <a:t> </a:t>
                      </a:r>
                      <a:r>
                        <a:rPr lang="en-US" sz="900" dirty="0" smtClean="0">
                          <a:latin typeface="Helvetica"/>
                          <a:cs typeface="Helvetica"/>
                        </a:rPr>
                        <a:t>moves points</a:t>
                      </a:r>
                      <a:r>
                        <a:rPr lang="en-US" sz="900" baseline="0" dirty="0" smtClean="0">
                          <a:latin typeface="Helvetica"/>
                          <a:cs typeface="Helvetica"/>
                        </a:rPr>
                        <a:t> around to avoid </a:t>
                      </a:r>
                      <a:r>
                        <a:rPr lang="en-US" sz="900" baseline="0" dirty="0" err="1" smtClean="0">
                          <a:latin typeface="Helvetica"/>
                          <a:cs typeface="Helvetica"/>
                        </a:rPr>
                        <a:t>overplotting</a:t>
                      </a:r>
                      <a:r>
                        <a:rPr lang="en-US" sz="900" baseline="0" dirty="0" smtClean="0">
                          <a:latin typeface="Helvetica"/>
                          <a:cs typeface="Helvetica"/>
                        </a:rPr>
                        <a:t>.</a:t>
                      </a:r>
                    </a:p>
                    <a:p>
                      <a:endParaRPr lang="en-US" sz="900" dirty="0" smtClean="0">
                        <a:latin typeface="Helvetica"/>
                        <a:cs typeface="Helvetica"/>
                      </a:endParaRPr>
                    </a:p>
                    <a:p>
                      <a:r>
                        <a:rPr lang="en-US" sz="900" dirty="0" err="1" smtClean="0">
                          <a:latin typeface="Monaco"/>
                          <a:cs typeface="Monaco"/>
                        </a:rPr>
                        <a:t>myplot</a:t>
                      </a:r>
                      <a:r>
                        <a:rPr lang="en-US" sz="900" baseline="0" dirty="0" smtClean="0">
                          <a:latin typeface="Monaco"/>
                          <a:cs typeface="Monaco"/>
                        </a:rPr>
                        <a:t> + </a:t>
                      </a:r>
                      <a:r>
                        <a:rPr lang="en-US" sz="900" dirty="0" err="1" smtClean="0">
                          <a:latin typeface="Monaco"/>
                          <a:cs typeface="Monaco"/>
                        </a:rPr>
                        <a:t>geom_point</a:t>
                      </a:r>
                      <a:r>
                        <a:rPr lang="en-US" sz="900" dirty="0" smtClean="0">
                          <a:latin typeface="Monaco"/>
                          <a:cs typeface="Monaco"/>
                        </a:rPr>
                        <a:t>()</a:t>
                      </a:r>
                    </a:p>
                    <a:p>
                      <a:r>
                        <a:rPr lang="en-US" sz="900" dirty="0" err="1" smtClean="0">
                          <a:latin typeface="Monaco"/>
                          <a:cs typeface="Monaco"/>
                        </a:rPr>
                        <a:t>myplot</a:t>
                      </a:r>
                      <a:r>
                        <a:rPr lang="en-US" sz="900" dirty="0" smtClean="0">
                          <a:latin typeface="Monaco"/>
                          <a:cs typeface="Monaco"/>
                        </a:rPr>
                        <a:t> + </a:t>
                      </a:r>
                      <a:r>
                        <a:rPr lang="en-US" sz="900" dirty="0" err="1" smtClean="0">
                          <a:latin typeface="Monaco"/>
                          <a:cs typeface="Monaco"/>
                        </a:rPr>
                        <a:t>geom_jitter</a:t>
                      </a:r>
                      <a:r>
                        <a:rPr lang="en-US" sz="900" dirty="0" smtClean="0">
                          <a:latin typeface="Monaco"/>
                          <a:cs typeface="Monaco"/>
                        </a:rPr>
                        <a:t>()</a:t>
                      </a:r>
                      <a:endParaRPr lang="en-US" sz="900" dirty="0"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360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latin typeface="Helvetica"/>
                          <a:cs typeface="Helvetica"/>
                        </a:rPr>
                        <a:t>Line graph</a:t>
                      </a:r>
                      <a:endParaRPr lang="en-US" sz="900" b="1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Monaco"/>
                          <a:cs typeface="Monaco"/>
                        </a:rPr>
                        <a:t>myplot</a:t>
                      </a:r>
                      <a:r>
                        <a:rPr lang="en-US" sz="900" dirty="0" smtClean="0">
                          <a:latin typeface="Monaco"/>
                          <a:cs typeface="Monaco"/>
                        </a:rPr>
                        <a:t> + </a:t>
                      </a:r>
                      <a:r>
                        <a:rPr lang="en-US" sz="900" dirty="0" err="1" smtClean="0">
                          <a:latin typeface="Monaco"/>
                          <a:cs typeface="Monaco"/>
                        </a:rPr>
                        <a:t>geom_line</a:t>
                      </a:r>
                      <a:r>
                        <a:rPr lang="en-US" sz="900" dirty="0" smtClean="0">
                          <a:latin typeface="Monaco"/>
                          <a:cs typeface="Monaco"/>
                        </a:rPr>
                        <a:t>()</a:t>
                      </a:r>
                      <a:endParaRPr lang="en-US" sz="900" dirty="0"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360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latin typeface="Helvetica"/>
                          <a:cs typeface="Helvetica"/>
                        </a:rPr>
                        <a:t>Error bars</a:t>
                      </a:r>
                      <a:endParaRPr lang="en-US" sz="900" b="1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Helvetica"/>
                          <a:cs typeface="Helvetica"/>
                        </a:rPr>
                        <a:t>Use </a:t>
                      </a:r>
                      <a:r>
                        <a:rPr lang="en-US" sz="900" dirty="0" err="1" smtClean="0">
                          <a:latin typeface="Monaco"/>
                          <a:cs typeface="Monaco"/>
                        </a:rPr>
                        <a:t>ymin</a:t>
                      </a:r>
                      <a:r>
                        <a:rPr lang="en-US" sz="900" baseline="0" dirty="0" smtClean="0">
                          <a:latin typeface="Helvetica"/>
                          <a:cs typeface="Helvetica"/>
                        </a:rPr>
                        <a:t> and </a:t>
                      </a:r>
                      <a:r>
                        <a:rPr lang="en-US" sz="900" baseline="0" dirty="0" err="1" smtClean="0">
                          <a:latin typeface="Monaco"/>
                          <a:cs typeface="Monaco"/>
                        </a:rPr>
                        <a:t>ymax</a:t>
                      </a:r>
                      <a:r>
                        <a:rPr lang="en-US" sz="900" baseline="0" dirty="0" smtClean="0">
                          <a:latin typeface="Helvetica"/>
                          <a:cs typeface="Helvetica"/>
                        </a:rPr>
                        <a:t> to set the bounds and </a:t>
                      </a:r>
                      <a:r>
                        <a:rPr lang="en-US" sz="900" baseline="0" dirty="0" smtClean="0">
                          <a:latin typeface="Monaco"/>
                          <a:cs typeface="Monaco"/>
                        </a:rPr>
                        <a:t>width</a:t>
                      </a:r>
                      <a:r>
                        <a:rPr lang="en-US" sz="900" baseline="0" dirty="0" smtClean="0">
                          <a:latin typeface="Helvetica"/>
                          <a:cs typeface="Helvetica"/>
                        </a:rPr>
                        <a:t> to set the width of the bars.</a:t>
                      </a:r>
                    </a:p>
                    <a:p>
                      <a:endParaRPr lang="en-US" sz="900" baseline="0" dirty="0" smtClean="0">
                        <a:latin typeface="Helvetica"/>
                        <a:cs typeface="Helvetica"/>
                      </a:endParaRPr>
                    </a:p>
                    <a:p>
                      <a:r>
                        <a:rPr lang="en-US" sz="900" baseline="0" dirty="0" err="1" smtClean="0">
                          <a:latin typeface="Monaco"/>
                          <a:cs typeface="Monaco"/>
                        </a:rPr>
                        <a:t>myplot</a:t>
                      </a:r>
                      <a:r>
                        <a:rPr lang="en-US" sz="900" baseline="0" dirty="0" smtClean="0">
                          <a:latin typeface="Monaco"/>
                          <a:cs typeface="Monaco"/>
                        </a:rPr>
                        <a:t> + </a:t>
                      </a:r>
                    </a:p>
                    <a:p>
                      <a:pPr algn="l"/>
                      <a:r>
                        <a:rPr lang="en-US" sz="900" baseline="0" dirty="0" smtClean="0">
                          <a:latin typeface="Monaco"/>
                          <a:cs typeface="Monaco"/>
                        </a:rPr>
                        <a:t>   </a:t>
                      </a:r>
                      <a:r>
                        <a:rPr lang="en-US" sz="900" baseline="0" dirty="0" err="1" smtClean="0">
                          <a:latin typeface="Monaco"/>
                          <a:cs typeface="Monaco"/>
                        </a:rPr>
                        <a:t>geom_errorbar</a:t>
                      </a:r>
                      <a:r>
                        <a:rPr lang="en-US" sz="900" baseline="0" dirty="0" smtClean="0">
                          <a:latin typeface="Monaco"/>
                          <a:cs typeface="Monaco"/>
                        </a:rPr>
                        <a:t>(</a:t>
                      </a:r>
                      <a:r>
                        <a:rPr lang="en-US" sz="900" baseline="0" dirty="0" err="1" smtClean="0">
                          <a:latin typeface="Monaco"/>
                          <a:cs typeface="Monaco"/>
                        </a:rPr>
                        <a:t>aes</a:t>
                      </a:r>
                      <a:r>
                        <a:rPr lang="en-US" sz="900" baseline="0" dirty="0" smtClean="0">
                          <a:latin typeface="Monaco"/>
                          <a:cs typeface="Monaco"/>
                        </a:rPr>
                        <a:t>(</a:t>
                      </a:r>
                      <a:r>
                        <a:rPr lang="en-US" sz="900" baseline="0" dirty="0" err="1" smtClean="0">
                          <a:latin typeface="Monaco"/>
                          <a:cs typeface="Monaco"/>
                        </a:rPr>
                        <a:t>ymin</a:t>
                      </a:r>
                      <a:r>
                        <a:rPr lang="en-US" sz="900" baseline="0" dirty="0" smtClean="0">
                          <a:latin typeface="Monaco"/>
                          <a:cs typeface="Monaco"/>
                        </a:rPr>
                        <a:t> = lower, </a:t>
                      </a:r>
                    </a:p>
                    <a:p>
                      <a:pPr algn="l"/>
                      <a:r>
                        <a:rPr lang="en-US" sz="900" baseline="0" dirty="0" smtClean="0">
                          <a:latin typeface="Monaco"/>
                          <a:cs typeface="Monaco"/>
                        </a:rPr>
                        <a:t>      </a:t>
                      </a:r>
                      <a:r>
                        <a:rPr lang="en-US" sz="900" baseline="0" dirty="0" err="1" smtClean="0">
                          <a:latin typeface="Monaco"/>
                          <a:cs typeface="Monaco"/>
                        </a:rPr>
                        <a:t>ymax</a:t>
                      </a:r>
                      <a:r>
                        <a:rPr lang="en-US" sz="900" baseline="0" dirty="0" smtClean="0">
                          <a:latin typeface="Monaco"/>
                          <a:cs typeface="Monaco"/>
                        </a:rPr>
                        <a:t> = upper), width = 0.1)</a:t>
                      </a:r>
                      <a:endParaRPr lang="en-US" sz="900" dirty="0"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161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000" dirty="0" smtClean="0">
            <a:latin typeface="Helvetica"/>
            <a:cs typeface="Helvetica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675</Words>
  <Application>Microsoft Macintosh PowerPoint</Application>
  <PresentationFormat>Custom</PresentationFormat>
  <Paragraphs>278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Natalia Vélez</dc:creator>
  <cp:lastModifiedBy>Natalia Vélez</cp:lastModifiedBy>
  <cp:revision>1113</cp:revision>
  <dcterms:created xsi:type="dcterms:W3CDTF">2015-09-10T22:20:28Z</dcterms:created>
  <dcterms:modified xsi:type="dcterms:W3CDTF">2015-09-15T01:26:11Z</dcterms:modified>
</cp:coreProperties>
</file>