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289FB"/>
    <a:srgbClr val="30AE32"/>
    <a:srgbClr val="F15E5D"/>
    <a:srgbClr val="2CA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8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2176" y="92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8288" y="232849"/>
            <a:ext cx="2971568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Basic math &amp; statistics</a:t>
            </a:r>
            <a:endParaRPr lang="en-US" sz="1200" b="1" dirty="0">
              <a:latin typeface="Helvetica"/>
              <a:cs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17612"/>
              </p:ext>
            </p:extLst>
          </p:nvPr>
        </p:nvGraphicFramePr>
        <p:xfrm>
          <a:off x="4814509" y="583963"/>
          <a:ext cx="2676288" cy="92515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4831"/>
                <a:gridCol w="1561457"/>
              </a:tblGrid>
              <a:tr h="2904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0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Variable assignment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&lt;- 10 </a:t>
                      </a:r>
                    </a:p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= 10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+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-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*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40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** y </a:t>
                      </a:r>
                    </a:p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x^y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Modulus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%%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Less or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equal to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&lt;=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&gt;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Greater or equal to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&gt;=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Equal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to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Not equal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to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!=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NOT x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!x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OR y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|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 AND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&amp;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Exponential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exp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(x)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Logarithm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log(x)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Square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root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sqrt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round(x)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Absolute value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abs(x)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sum(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Scale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&amp; center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scale(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max(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min(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mean(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median(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Std.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dev.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var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 vectr2)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Covariance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cov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vectr2)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T-Test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t.test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~ x ,data)</a:t>
                      </a:r>
                    </a:p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t.test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 vectr2)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Chi-squared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test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chisq.test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(table)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Linear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model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lm(y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~ x, data)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Logistic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regression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glm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 ~ x, family = “binomial”)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Mixed-effects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model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lmer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 ~ x +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int|slope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), data)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4418230" y="4270732"/>
            <a:ext cx="526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5289FB"/>
                </a:solidFill>
                <a:latin typeface="Helvetica"/>
                <a:cs typeface="Helvetica"/>
              </a:rPr>
              <a:t>Logic</a:t>
            </a:r>
            <a:endParaRPr lang="en-US" sz="1000" b="1" dirty="0">
              <a:solidFill>
                <a:srgbClr val="5289FB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215129" y="3120068"/>
            <a:ext cx="93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20B031"/>
                </a:solidFill>
                <a:latin typeface="Helvetica"/>
                <a:cs typeface="Helvetica"/>
              </a:rPr>
              <a:t>Comparison</a:t>
            </a:r>
            <a:endParaRPr lang="en-US" sz="1000" b="1" dirty="0">
              <a:solidFill>
                <a:srgbClr val="20B03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272108" y="1796693"/>
            <a:ext cx="818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05E5D"/>
                </a:solidFill>
                <a:latin typeface="Helvetica"/>
                <a:cs typeface="Helvetica"/>
              </a:rPr>
              <a:t>Arithmetic</a:t>
            </a:r>
            <a:endParaRPr lang="en-US" sz="1000" b="1" dirty="0">
              <a:solidFill>
                <a:srgbClr val="F05E5D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072614" y="5408915"/>
            <a:ext cx="1217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B863FB"/>
                </a:solidFill>
                <a:latin typeface="Helvetica"/>
                <a:cs typeface="Helvetica"/>
              </a:rPr>
              <a:t>Other operations</a:t>
            </a:r>
            <a:endParaRPr lang="en-US" sz="1000" b="1" dirty="0">
              <a:solidFill>
                <a:srgbClr val="B863FB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13969" y="7731584"/>
            <a:ext cx="754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E29420"/>
                </a:solidFill>
                <a:latin typeface="Helvetica"/>
                <a:cs typeface="Helvetica"/>
              </a:rPr>
              <a:t>Statistics</a:t>
            </a:r>
            <a:endParaRPr lang="en-US" sz="1000" b="1" dirty="0">
              <a:solidFill>
                <a:srgbClr val="E2942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362" y="232849"/>
            <a:ext cx="38862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 at a Glance: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Useful functions and syntax for Psych 252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364" y="3962568"/>
            <a:ext cx="4165348" cy="5842624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tabLst>
                <a:tab pos="37782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Reading and writing data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elements into a vector	</a:t>
            </a:r>
            <a:r>
              <a:rPr lang="en-US" sz="1000" dirty="0" smtClean="0">
                <a:latin typeface="Monaco"/>
                <a:cs typeface="Monaco"/>
              </a:rPr>
              <a:t>c(1,2,3,4)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Create  number sequence	</a:t>
            </a:r>
            <a:r>
              <a:rPr lang="en-US" sz="1000" dirty="0" err="1" smtClean="0">
                <a:latin typeface="Monaco"/>
                <a:cs typeface="Monaco"/>
              </a:rPr>
              <a:t>seq</a:t>
            </a:r>
            <a:r>
              <a:rPr lang="en-US" sz="1000" dirty="0" smtClean="0">
                <a:latin typeface="Monaco"/>
                <a:cs typeface="Monaco"/>
              </a:rPr>
              <a:t>(start, end)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vectors by rows	</a:t>
            </a:r>
            <a:r>
              <a:rPr lang="en-US" sz="1000" dirty="0" err="1" smtClean="0">
                <a:latin typeface="Monaco"/>
                <a:cs typeface="Monaco"/>
              </a:rPr>
              <a:t>rbind</a:t>
            </a:r>
            <a:r>
              <a:rPr lang="en-US" sz="1000" dirty="0" smtClean="0">
                <a:latin typeface="Monaco"/>
                <a:cs typeface="Monaco"/>
              </a:rPr>
              <a:t>(vectr1, vectr2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</a:t>
            </a:r>
            <a:r>
              <a:rPr lang="en-US" sz="1000" dirty="0" smtClean="0">
                <a:latin typeface="Helvetica"/>
                <a:cs typeface="Helvetica"/>
              </a:rPr>
              <a:t>vectors by columns	</a:t>
            </a:r>
            <a:r>
              <a:rPr lang="en-US" sz="1000" dirty="0" err="1" smtClean="0">
                <a:latin typeface="Monaco"/>
                <a:cs typeface="Monaco"/>
              </a:rPr>
              <a:t>cbind</a:t>
            </a:r>
            <a:r>
              <a:rPr lang="en-US" sz="1000" dirty="0" smtClean="0">
                <a:latin typeface="Monaco"/>
                <a:cs typeface="Monaco"/>
              </a:rPr>
              <a:t>(vectr1, vectr2)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Create data frame from vectors	</a:t>
            </a:r>
            <a:r>
              <a:rPr lang="en-US" sz="1000" dirty="0" err="1" smtClean="0">
                <a:latin typeface="Monaco"/>
                <a:cs typeface="Monaco"/>
              </a:rPr>
              <a:t>data.frame</a:t>
            </a:r>
            <a:r>
              <a:rPr lang="en-US" sz="1000" dirty="0" smtClean="0">
                <a:latin typeface="Monaco"/>
                <a:cs typeface="Monaco"/>
              </a:rPr>
              <a:t>(tag = value)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Load an existing data set</a:t>
            </a:r>
            <a:r>
              <a:rPr lang="en-US" sz="1000" baseline="30000" dirty="0" smtClean="0">
                <a:latin typeface="Helvetica"/>
                <a:cs typeface="Helvetica"/>
              </a:rPr>
              <a:t>[1]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read.csv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mydata.csv</a:t>
            </a:r>
            <a:r>
              <a:rPr lang="en-US" sz="1000" dirty="0" smtClean="0">
                <a:latin typeface="Monaco"/>
                <a:cs typeface="Monaco"/>
              </a:rPr>
              <a:t>’)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read.xlsx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mydata.xls</a:t>
            </a:r>
            <a:r>
              <a:rPr lang="en-US" sz="1000" dirty="0" smtClean="0">
                <a:latin typeface="Monaco"/>
                <a:cs typeface="Monaco"/>
              </a:rPr>
              <a:t>’)</a:t>
            </a:r>
          </a:p>
          <a:p>
            <a:pPr>
              <a:tabLst>
                <a:tab pos="3778250" algn="r"/>
              </a:tabLst>
            </a:pP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Exploring datasets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topmost rows	</a:t>
            </a:r>
            <a:r>
              <a:rPr lang="en-US" sz="1000" dirty="0" smtClean="0">
                <a:latin typeface="Monaco"/>
                <a:cs typeface="Monaco"/>
              </a:rPr>
              <a:t>head(data)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structure of data	</a:t>
            </a:r>
            <a:r>
              <a:rPr lang="en-US" sz="1000" dirty="0" err="1" smtClean="0">
                <a:latin typeface="Monaco"/>
                <a:cs typeface="Monaco"/>
              </a:rPr>
              <a:t>str</a:t>
            </a:r>
            <a:r>
              <a:rPr lang="en-US" sz="1000" dirty="0" smtClean="0">
                <a:latin typeface="Monaco"/>
                <a:cs typeface="Monaco"/>
              </a:rPr>
              <a:t>(data)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summary of data</a:t>
            </a:r>
            <a:r>
              <a:rPr lang="en-US" sz="1000" baseline="30000" dirty="0" smtClean="0">
                <a:latin typeface="Helvetica"/>
                <a:cs typeface="Helvetica"/>
              </a:rPr>
              <a:t>[2]	</a:t>
            </a:r>
            <a:r>
              <a:rPr lang="en-US" sz="1000" dirty="0" smtClean="0">
                <a:latin typeface="Monaco"/>
                <a:cs typeface="Monaco"/>
              </a:rPr>
              <a:t>summary(data)</a:t>
            </a:r>
            <a:endParaRPr lang="en-US" sz="1000" baseline="30000" dirty="0" smtClean="0">
              <a:latin typeface="Monaco"/>
              <a:cs typeface="Monaco"/>
            </a:endParaRPr>
          </a:p>
          <a:p>
            <a:pPr>
              <a:tabLst>
                <a:tab pos="3778250" algn="r"/>
              </a:tabLst>
            </a:pPr>
            <a:endParaRPr lang="en-US" sz="1000" baseline="30000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Data types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(In the examples below, fill in </a:t>
            </a:r>
            <a:r>
              <a:rPr lang="en-US" sz="1000" dirty="0" err="1">
                <a:latin typeface="Monaco"/>
                <a:cs typeface="Monaco"/>
              </a:rPr>
              <a:t>datatype</a:t>
            </a:r>
            <a:r>
              <a:rPr lang="en-US" sz="1000" dirty="0">
                <a:latin typeface="Helvetica"/>
                <a:cs typeface="Helvetica"/>
              </a:rPr>
              <a:t> with the type of data you want, such as </a:t>
            </a:r>
            <a:r>
              <a:rPr lang="en-US" sz="1000" dirty="0">
                <a:latin typeface="Monaco"/>
                <a:cs typeface="Monaco"/>
              </a:rPr>
              <a:t>factor</a:t>
            </a:r>
            <a:r>
              <a:rPr lang="en-US" sz="1000" dirty="0">
                <a:latin typeface="Helvetica"/>
                <a:cs typeface="Helvetica"/>
              </a:rPr>
              <a:t>, </a:t>
            </a:r>
            <a:r>
              <a:rPr lang="en-US" sz="1000" dirty="0">
                <a:latin typeface="Monaco"/>
                <a:cs typeface="Monaco"/>
              </a:rPr>
              <a:t>character</a:t>
            </a:r>
            <a:r>
              <a:rPr lang="en-US" sz="1000" dirty="0">
                <a:latin typeface="Helvetica"/>
                <a:cs typeface="Helvetica"/>
              </a:rPr>
              <a:t>, </a:t>
            </a:r>
            <a:r>
              <a:rPr lang="en-US" sz="1000" dirty="0">
                <a:latin typeface="Monaco"/>
                <a:cs typeface="Monaco"/>
              </a:rPr>
              <a:t>numeric</a:t>
            </a:r>
            <a:r>
              <a:rPr lang="en-US" sz="1000" dirty="0">
                <a:latin typeface="Helvetica"/>
                <a:cs typeface="Helvetica"/>
              </a:rPr>
              <a:t>, or </a:t>
            </a:r>
            <a:r>
              <a:rPr lang="en-US" sz="1000" dirty="0">
                <a:latin typeface="Monaco"/>
                <a:cs typeface="Monaco"/>
              </a:rPr>
              <a:t>logical</a:t>
            </a:r>
            <a:r>
              <a:rPr lang="en-US" sz="1000" dirty="0">
                <a:latin typeface="Helvetica"/>
                <a:cs typeface="Helvetica"/>
              </a:rPr>
              <a:t>.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Converting to other data types	</a:t>
            </a:r>
            <a:r>
              <a:rPr lang="en-US" sz="1000" dirty="0" err="1" smtClean="0">
                <a:latin typeface="Monaco"/>
                <a:cs typeface="Monaco"/>
              </a:rPr>
              <a:t>as.dataype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latin typeface="Monaco"/>
                <a:cs typeface="Monaco"/>
              </a:rPr>
              <a:t>vectr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Check data type of a vector	</a:t>
            </a:r>
            <a:r>
              <a:rPr lang="en-US" sz="1000" dirty="0" err="1" smtClean="0">
                <a:latin typeface="Monaco"/>
                <a:cs typeface="Monaco"/>
              </a:rPr>
              <a:t>is.datatype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latin typeface="Monaco"/>
                <a:cs typeface="Monaco"/>
              </a:rPr>
              <a:t>vectr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View/set levels of a factor	</a:t>
            </a:r>
            <a:r>
              <a:rPr lang="en-US" sz="1000" dirty="0" smtClean="0">
                <a:latin typeface="Monaco"/>
                <a:cs typeface="Monaco"/>
              </a:rPr>
              <a:t>levels(</a:t>
            </a:r>
            <a:r>
              <a:rPr lang="en-US" sz="1000" dirty="0" err="1" smtClean="0">
                <a:latin typeface="Monaco"/>
                <a:cs typeface="Monaco"/>
              </a:rPr>
              <a:t>data$columnName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778250" algn="r"/>
              </a:tabLst>
            </a:pPr>
            <a:endParaRPr lang="en-US" sz="1000" b="1" dirty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b="1" dirty="0">
                <a:latin typeface="Helvetica"/>
                <a:cs typeface="Helvetica"/>
              </a:rPr>
              <a:t>Selecting and extracting </a:t>
            </a:r>
            <a:r>
              <a:rPr lang="en-US" sz="1000" b="1" dirty="0" smtClean="0">
                <a:latin typeface="Helvetica"/>
                <a:cs typeface="Helvetica"/>
              </a:rPr>
              <a:t>data</a:t>
            </a:r>
            <a:endParaRPr lang="en-US" sz="1000" baseline="30000" dirty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all column names	</a:t>
            </a:r>
            <a:r>
              <a:rPr lang="en-US" sz="1000" dirty="0" smtClean="0">
                <a:latin typeface="Monaco"/>
                <a:cs typeface="Monaco"/>
              </a:rPr>
              <a:t>names(data)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</a:t>
            </a:r>
            <a:r>
              <a:rPr lang="en-US" sz="1000" dirty="0" smtClean="0">
                <a:latin typeface="Helvetica"/>
                <a:cs typeface="Helvetica"/>
              </a:rPr>
              <a:t>column by name	</a:t>
            </a:r>
            <a:r>
              <a:rPr lang="en-US" sz="1000" dirty="0" err="1" smtClean="0">
                <a:latin typeface="Monaco"/>
                <a:cs typeface="Monaco"/>
              </a:rPr>
              <a:t>data$columnName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</a:t>
            </a:r>
            <a:r>
              <a:rPr lang="en-US" sz="1000" dirty="0" err="1" smtClean="0">
                <a:latin typeface="Helvetica"/>
                <a:cs typeface="Helvetica"/>
              </a:rPr>
              <a:t>i-th</a:t>
            </a:r>
            <a:r>
              <a:rPr lang="en-US" sz="1000" dirty="0" smtClean="0">
                <a:latin typeface="Helvetica"/>
                <a:cs typeface="Helvetica"/>
              </a:rPr>
              <a:t> row	</a:t>
            </a:r>
            <a:r>
              <a:rPr lang="en-US" sz="1000" dirty="0" smtClean="0">
                <a:latin typeface="Monaco"/>
                <a:cs typeface="Monaco"/>
              </a:rPr>
              <a:t>data[</a:t>
            </a:r>
            <a:r>
              <a:rPr lang="en-US" sz="1000" dirty="0" err="1" smtClean="0">
                <a:latin typeface="Monaco"/>
                <a:cs typeface="Monaco"/>
              </a:rPr>
              <a:t>i</a:t>
            </a:r>
            <a:r>
              <a:rPr lang="en-US" sz="1000" dirty="0" smtClean="0">
                <a:latin typeface="Monaco"/>
                <a:cs typeface="Monaco"/>
              </a:rPr>
              <a:t>, ]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j-</a:t>
            </a:r>
            <a:r>
              <a:rPr lang="en-US" sz="1000" dirty="0" err="1" smtClean="0">
                <a:latin typeface="Helvetica"/>
                <a:cs typeface="Helvetica"/>
              </a:rPr>
              <a:t>th</a:t>
            </a:r>
            <a:r>
              <a:rPr lang="en-US" sz="1000" dirty="0" smtClean="0">
                <a:latin typeface="Helvetica"/>
                <a:cs typeface="Helvetica"/>
              </a:rPr>
              <a:t> column	</a:t>
            </a:r>
            <a:r>
              <a:rPr lang="en-US" sz="1000" dirty="0" smtClean="0">
                <a:latin typeface="Monaco"/>
                <a:cs typeface="Monaco"/>
              </a:rPr>
              <a:t>data[, j]</a:t>
            </a:r>
          </a:p>
          <a:p>
            <a:pPr>
              <a:tabLst>
                <a:tab pos="3778250" algn="r"/>
              </a:tabLst>
            </a:pPr>
            <a:r>
              <a:rPr lang="en-US" sz="1000" dirty="0">
                <a:latin typeface="Helvetica"/>
                <a:cs typeface="Helvetica"/>
              </a:rPr>
              <a:t>Get element at row </a:t>
            </a:r>
            <a:r>
              <a:rPr lang="en-US" sz="1000" dirty="0" err="1">
                <a:latin typeface="Helvetica"/>
                <a:cs typeface="Helvetica"/>
              </a:rPr>
              <a:t>i</a:t>
            </a:r>
            <a:r>
              <a:rPr lang="en-US" sz="1000" dirty="0">
                <a:latin typeface="Helvetica"/>
                <a:cs typeface="Helvetica"/>
              </a:rPr>
              <a:t>, column j	</a:t>
            </a:r>
            <a:r>
              <a:rPr lang="en-US" sz="1000" dirty="0">
                <a:latin typeface="Monaco"/>
                <a:cs typeface="Monaco"/>
              </a:rPr>
              <a:t>data</a:t>
            </a:r>
            <a:r>
              <a:rPr lang="en-US" sz="1000" dirty="0" smtClean="0">
                <a:latin typeface="Monaco"/>
                <a:cs typeface="Monaco"/>
              </a:rPr>
              <a:t>[</a:t>
            </a:r>
            <a:r>
              <a:rPr lang="en-US" sz="1000" dirty="0" err="1" smtClean="0">
                <a:latin typeface="Monaco"/>
                <a:cs typeface="Monaco"/>
              </a:rPr>
              <a:t>i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>
                <a:latin typeface="Monaco"/>
                <a:cs typeface="Monaco"/>
              </a:rPr>
              <a:t>j</a:t>
            </a:r>
            <a:r>
              <a:rPr lang="en-US" sz="1000" dirty="0" smtClean="0">
                <a:latin typeface="Monaco"/>
                <a:cs typeface="Monaco"/>
              </a:rPr>
              <a:t>]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Select rows using logical</a:t>
            </a:r>
            <a:r>
              <a:rPr lang="en-US" sz="1000" baseline="30000" dirty="0" smtClean="0">
                <a:latin typeface="Helvetica"/>
                <a:cs typeface="Helvetica"/>
              </a:rPr>
              <a:t>[3]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Monaco"/>
                <a:cs typeface="Monaco"/>
              </a:rPr>
              <a:t>data[</a:t>
            </a:r>
            <a:r>
              <a:rPr lang="en-US" sz="1000" dirty="0" err="1" smtClean="0">
                <a:latin typeface="Monaco"/>
                <a:cs typeface="Monaco"/>
              </a:rPr>
              <a:t>data$group</a:t>
            </a:r>
            <a:r>
              <a:rPr lang="en-US" sz="1000" dirty="0" smtClean="0">
                <a:latin typeface="Monaco"/>
                <a:cs typeface="Monaco"/>
              </a:rPr>
              <a:t> == ‘A’, ]</a:t>
            </a:r>
          </a:p>
          <a:p>
            <a:pPr>
              <a:tabLst>
                <a:tab pos="3778250" algn="r"/>
              </a:tabLst>
            </a:pP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900" u="sng" dirty="0" smtClean="0">
                <a:latin typeface="Helvetica"/>
                <a:cs typeface="Helvetica"/>
              </a:rPr>
              <a:t>Notes:</a:t>
            </a:r>
            <a:r>
              <a:rPr lang="en-US" sz="900" dirty="0" smtClean="0">
                <a:latin typeface="Helvetica"/>
                <a:cs typeface="Helvetica"/>
              </a:rPr>
              <a:t> </a:t>
            </a:r>
          </a:p>
          <a:p>
            <a:pPr>
              <a:tabLst>
                <a:tab pos="37782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[1] Make sure you are in the correct working directory!</a:t>
            </a:r>
            <a:endParaRPr lang="en-US" sz="900" dirty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[2] </a:t>
            </a:r>
            <a:r>
              <a:rPr lang="en-US" sz="900" dirty="0" smtClean="0">
                <a:latin typeface="Monaco"/>
                <a:cs typeface="Monaco"/>
              </a:rPr>
              <a:t>summary</a:t>
            </a:r>
            <a:r>
              <a:rPr lang="en-US" sz="900" dirty="0" smtClean="0">
                <a:latin typeface="Helvetica"/>
                <a:cs typeface="Helvetica"/>
              </a:rPr>
              <a:t> returns different results depending on the object you want to summarize. Try it out with data frames, models, statistical tests, etc., to see what information it gives you.</a:t>
            </a:r>
          </a:p>
          <a:p>
            <a:pPr>
              <a:tabLst>
                <a:tab pos="37782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[3] Don’t forget the comma! This will return all rows that match the condition in the brackets. You can use this syntax to subset your data frame by </a:t>
            </a:r>
            <a:r>
              <a:rPr lang="en-US" sz="900" i="1" dirty="0" smtClean="0">
                <a:latin typeface="Helvetica"/>
                <a:cs typeface="Helvetica"/>
              </a:rPr>
              <a:t>any </a:t>
            </a:r>
            <a:r>
              <a:rPr lang="en-US" sz="900" dirty="0" smtClean="0">
                <a:latin typeface="Helvetica"/>
                <a:cs typeface="Helvetica"/>
              </a:rPr>
              <a:t>criterion, such as subjects that are above a certain age, all measurements taken in a drug trial before treatment, </a:t>
            </a:r>
            <a:r>
              <a:rPr lang="en-US" sz="900" dirty="0" smtClean="0">
                <a:latin typeface="Helvetica"/>
                <a:cs typeface="Helvetica"/>
              </a:rPr>
              <a:t>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366" y="1087494"/>
            <a:ext cx="4165347" cy="2492990"/>
          </a:xfrm>
          <a:prstGeom prst="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Install library: </a:t>
            </a:r>
            <a:r>
              <a:rPr lang="en-US" sz="1000" dirty="0" err="1" smtClean="0">
                <a:latin typeface="Monaco"/>
                <a:cs typeface="Monaco"/>
              </a:rPr>
              <a:t>install.packages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mylibrary</a:t>
            </a:r>
            <a:r>
              <a:rPr lang="en-US" sz="1000" dirty="0" smtClean="0">
                <a:latin typeface="Monaco"/>
                <a:cs typeface="Monaco"/>
              </a:rPr>
              <a:t>’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Load library: </a:t>
            </a:r>
            <a:r>
              <a:rPr lang="en-US" sz="1000" dirty="0" smtClean="0">
                <a:latin typeface="Monaco"/>
                <a:cs typeface="Monaco"/>
              </a:rPr>
              <a:t>library(</a:t>
            </a:r>
            <a:r>
              <a:rPr lang="en-US" sz="1000" dirty="0" err="1" smtClean="0">
                <a:latin typeface="Monaco"/>
                <a:cs typeface="Monaco"/>
              </a:rPr>
              <a:t>mylibrary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Useful libraries to start with: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 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Set working directory: </a:t>
            </a:r>
            <a:r>
              <a:rPr lang="en-US" sz="1000" dirty="0" err="1" smtClean="0">
                <a:latin typeface="Monaco"/>
                <a:cs typeface="Monaco"/>
              </a:rPr>
              <a:t>setwd</a:t>
            </a:r>
            <a:r>
              <a:rPr lang="en-US" sz="1000" dirty="0" smtClean="0">
                <a:latin typeface="Monaco"/>
                <a:cs typeface="Monaco"/>
              </a:rPr>
              <a:t>(‘~/path/to/my/data’)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Get current working directory: </a:t>
            </a:r>
            <a:r>
              <a:rPr lang="en-US" sz="1000" dirty="0" err="1" smtClean="0">
                <a:latin typeface="Monaco"/>
                <a:cs typeface="Monaco"/>
              </a:rPr>
              <a:t>getwd</a:t>
            </a:r>
            <a:r>
              <a:rPr lang="en-US" sz="1000" dirty="0" smtClean="0">
                <a:latin typeface="Monaco"/>
                <a:cs typeface="Monaco"/>
              </a:rPr>
              <a:t>()</a:t>
            </a:r>
          </a:p>
          <a:p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Search for a function in the R documentation:</a:t>
            </a:r>
          </a:p>
          <a:p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its exact name: </a:t>
            </a:r>
            <a:r>
              <a:rPr lang="en-US" sz="1000" dirty="0" smtClean="0">
                <a:latin typeface="Monaco"/>
                <a:cs typeface="Monaco"/>
              </a:rPr>
              <a:t>?</a:t>
            </a:r>
            <a:r>
              <a:rPr lang="en-US" sz="1000" dirty="0" err="1" smtClean="0">
                <a:latin typeface="Monaco"/>
                <a:cs typeface="Monaco"/>
              </a:rPr>
              <a:t>functionName</a:t>
            </a:r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part of its name: </a:t>
            </a:r>
            <a:r>
              <a:rPr lang="en-US" sz="1000" dirty="0" smtClean="0">
                <a:latin typeface="Monaco"/>
                <a:cs typeface="Monaco"/>
              </a:rPr>
              <a:t>??fun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06791"/>
              </p:ext>
            </p:extLst>
          </p:nvPr>
        </p:nvGraphicFramePr>
        <p:xfrm>
          <a:off x="223957" y="1758377"/>
          <a:ext cx="405558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897"/>
                <a:gridCol w="1013897"/>
                <a:gridCol w="1013897"/>
                <a:gridCol w="1013897"/>
              </a:tblGrid>
              <a:tr h="14159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Load data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Clean</a:t>
                      </a:r>
                      <a:r>
                        <a:rPr lang="en-US" sz="1000" b="1" baseline="0" dirty="0" smtClean="0">
                          <a:latin typeface="Helvetica"/>
                          <a:cs typeface="Helvetica"/>
                        </a:rPr>
                        <a:t> up data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Statistics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Shar</a:t>
                      </a:r>
                      <a:r>
                        <a:rPr lang="en-US" sz="1000" b="1" baseline="0" dirty="0" smtClean="0">
                          <a:latin typeface="Helvetica"/>
                          <a:cs typeface="Helvetica"/>
                        </a:rPr>
                        <a:t>e </a:t>
                      </a:r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results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xlsx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R.Matlab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jsonlite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plyr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dplyr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tidyr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car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nlm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lme4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ggplot2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rmarkdown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35360" y="861199"/>
            <a:ext cx="4165349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Getting started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364" y="3736273"/>
            <a:ext cx="4165349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Data frames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0828" y="6140951"/>
            <a:ext cx="1889028" cy="730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ANOVA,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8600" y="230904"/>
            <a:ext cx="3547872" cy="9644117"/>
          </a:xfrm>
          <a:prstGeom prst="rect">
            <a:avLst/>
          </a:prstGeom>
          <a:ln w="127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2688" y="217050"/>
            <a:ext cx="3538728" cy="9644117"/>
          </a:xfrm>
          <a:prstGeom prst="rect">
            <a:avLst/>
          </a:prstGeom>
          <a:ln w="127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5361" y="230904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Plotting with ggplot2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0304" y="3310533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Sampling from distributions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304" y="8079526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Useful resources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304" y="230904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Programming basics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5895" y="969626"/>
            <a:ext cx="245525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Defining functions</a:t>
            </a:r>
          </a:p>
          <a:p>
            <a:r>
              <a:rPr lang="en-US" dirty="0" smtClean="0"/>
              <a:t>if, for, </a:t>
            </a:r>
            <a:r>
              <a:rPr lang="en-US" dirty="0" smtClean="0"/>
              <a:t>while</a:t>
            </a:r>
          </a:p>
          <a:p>
            <a:r>
              <a:rPr lang="en-US" dirty="0" smtClean="0"/>
              <a:t>Other useful commands:</a:t>
            </a:r>
          </a:p>
          <a:p>
            <a:r>
              <a:rPr lang="en-US" dirty="0" smtClean="0"/>
              <a:t>Paste, attach, detach, with, by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0508" y="5058288"/>
            <a:ext cx="253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Helvetica"/>
                <a:cs typeface="Helvetica"/>
              </a:rPr>
              <a:t>qnorm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rnorm</a:t>
            </a:r>
            <a:r>
              <a:rPr lang="en-US" sz="1000" dirty="0" smtClean="0">
                <a:latin typeface="Helvetica"/>
                <a:cs typeface="Helvetica"/>
              </a:rPr>
              <a:t>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361" y="457199"/>
            <a:ext cx="354111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Making any plot with </a:t>
            </a:r>
            <a:r>
              <a:rPr lang="en-US" sz="1000" dirty="0" err="1" smtClean="0">
                <a:latin typeface="Helvetica"/>
                <a:cs typeface="Helvetica"/>
              </a:rPr>
              <a:t>ggplot</a:t>
            </a:r>
            <a:r>
              <a:rPr lang="en-US" sz="1000" dirty="0" smtClean="0">
                <a:latin typeface="Helvetica"/>
                <a:cs typeface="Helvetica"/>
              </a:rPr>
              <a:t> follows the same basic 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Choosing a </a:t>
            </a:r>
            <a:r>
              <a:rPr lang="en-US" sz="1000" b="1" dirty="0" smtClean="0">
                <a:latin typeface="Helvetica"/>
                <a:cs typeface="Helvetica"/>
              </a:rPr>
              <a:t>dataset</a:t>
            </a:r>
            <a:r>
              <a:rPr lang="en-US" sz="1000" dirty="0" smtClean="0">
                <a:latin typeface="Helvetica"/>
                <a:cs typeface="Helvetica"/>
              </a:rPr>
              <a:t> to plot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Using </a:t>
            </a:r>
            <a:r>
              <a:rPr lang="en-US" sz="1000" b="1" dirty="0" err="1" smtClean="0">
                <a:latin typeface="Helvetica"/>
                <a:cs typeface="Helvetica"/>
              </a:rPr>
              <a:t>geoms</a:t>
            </a:r>
            <a:r>
              <a:rPr lang="en-US" sz="1000" b="1" dirty="0" smtClean="0">
                <a:latin typeface="Helvetica"/>
                <a:cs typeface="Helvetica"/>
              </a:rPr>
              <a:t> </a:t>
            </a:r>
            <a:r>
              <a:rPr lang="en-US" sz="1000" dirty="0" smtClean="0">
                <a:latin typeface="Helvetica"/>
                <a:cs typeface="Helvetica"/>
              </a:rPr>
              <a:t>to specify what kinds of marks (such as lines, dots, or bars) will appear on the plot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Using </a:t>
            </a:r>
            <a:r>
              <a:rPr lang="en-US" sz="1000" b="1" dirty="0" smtClean="0">
                <a:latin typeface="Helvetica"/>
                <a:cs typeface="Helvetica"/>
              </a:rPr>
              <a:t>aesthetic mappings </a:t>
            </a:r>
            <a:r>
              <a:rPr lang="en-US" sz="1000" dirty="0" smtClean="0">
                <a:latin typeface="Helvetica"/>
                <a:cs typeface="Helvetica"/>
              </a:rPr>
              <a:t>to specify how different properties of the dataset will appear on the plot. The most basic of these is choosing which variables will appear on the x and y axis.</a:t>
            </a:r>
            <a:endParaRPr lang="en-US" sz="1000" dirty="0">
              <a:latin typeface="Helvetica"/>
              <a:cs typeface="Helvetica"/>
            </a:endParaRPr>
          </a:p>
          <a:p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Basic syntax</a:t>
            </a:r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	 </a:t>
            </a:r>
            <a:r>
              <a:rPr lang="en-US" sz="1000" dirty="0" smtClean="0">
                <a:solidFill>
                  <a:srgbClr val="008000"/>
                </a:solidFill>
                <a:latin typeface="Helvetica"/>
                <a:cs typeface="Helvetica"/>
              </a:rPr>
              <a:t> </a:t>
            </a:r>
            <a:r>
              <a:rPr lang="en-US" sz="1000" b="1" dirty="0" smtClean="0">
                <a:solidFill>
                  <a:srgbClr val="30AE32"/>
                </a:solidFill>
                <a:latin typeface="Helvetica"/>
                <a:cs typeface="Helvetica"/>
              </a:rPr>
              <a:t>Aesthetic mappings</a:t>
            </a:r>
            <a:r>
              <a:rPr lang="en-US" sz="1000" b="1" dirty="0" smtClean="0">
                <a:latin typeface="Helvetica"/>
                <a:cs typeface="Helvetica"/>
              </a:rPr>
              <a:t>		</a:t>
            </a:r>
            <a:r>
              <a:rPr lang="en-US" sz="1000" b="1" dirty="0" smtClean="0">
                <a:solidFill>
                  <a:srgbClr val="F15E5D"/>
                </a:solidFill>
                <a:latin typeface="Helvetica"/>
                <a:cs typeface="Helvetica"/>
              </a:rPr>
              <a:t>Dataset</a:t>
            </a:r>
            <a:endParaRPr lang="en-US" sz="1000" b="1" dirty="0" smtClean="0">
              <a:solidFill>
                <a:srgbClr val="F15E5D"/>
              </a:solidFill>
              <a:latin typeface="Helvetica"/>
              <a:cs typeface="Helvetica"/>
            </a:endParaRPr>
          </a:p>
          <a:p>
            <a:r>
              <a:rPr lang="en-US" sz="1000" dirty="0" err="1" smtClean="0">
                <a:latin typeface="Monaco"/>
                <a:cs typeface="Monaco"/>
              </a:rPr>
              <a:t>qplot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smtClean="0">
                <a:solidFill>
                  <a:srgbClr val="30AE32"/>
                </a:solidFill>
                <a:latin typeface="Monaco"/>
                <a:cs typeface="Monaco"/>
              </a:rPr>
              <a:t>x = time, y = score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 smtClean="0">
                <a:solidFill>
                  <a:srgbClr val="F15E5D"/>
                </a:solidFill>
                <a:latin typeface="Monaco"/>
                <a:cs typeface="Monaco"/>
              </a:rPr>
              <a:t>data = </a:t>
            </a:r>
            <a:r>
              <a:rPr lang="en-US" sz="1000" dirty="0" err="1" smtClean="0">
                <a:solidFill>
                  <a:srgbClr val="F15E5D"/>
                </a:solidFill>
                <a:latin typeface="Monaco"/>
                <a:cs typeface="Monaco"/>
              </a:rPr>
              <a:t>mydata</a:t>
            </a:r>
            <a:r>
              <a:rPr lang="en-US" sz="1000" dirty="0" smtClean="0">
                <a:latin typeface="Monaco"/>
                <a:cs typeface="Monaco"/>
              </a:rPr>
              <a:t>, </a:t>
            </a:r>
          </a:p>
          <a:p>
            <a:r>
              <a:rPr lang="en-US" sz="1000" dirty="0">
                <a:latin typeface="Monaco"/>
                <a:cs typeface="Monaco"/>
              </a:rPr>
              <a:t>	</a:t>
            </a:r>
            <a:r>
              <a:rPr lang="en-US" sz="1000" dirty="0" err="1" smtClean="0">
                <a:solidFill>
                  <a:srgbClr val="5289FB"/>
                </a:solidFill>
                <a:latin typeface="Monaco"/>
                <a:cs typeface="Monaco"/>
              </a:rPr>
              <a:t>geom</a:t>
            </a:r>
            <a:r>
              <a:rPr lang="en-US" sz="1000" dirty="0" smtClean="0">
                <a:solidFill>
                  <a:srgbClr val="5289FB"/>
                </a:solidFill>
                <a:latin typeface="Monaco"/>
                <a:cs typeface="Monaco"/>
              </a:rPr>
              <a:t> = ‘point’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r>
              <a:rPr lang="en-US" sz="1000" dirty="0">
                <a:latin typeface="Monaco"/>
                <a:cs typeface="Monaco"/>
              </a:rPr>
              <a:t>	 </a:t>
            </a:r>
            <a:r>
              <a:rPr lang="en-US" sz="1000" dirty="0" smtClean="0">
                <a:latin typeface="Monaco"/>
                <a:cs typeface="Monaco"/>
              </a:rPr>
              <a:t>   </a:t>
            </a:r>
            <a:r>
              <a:rPr lang="en-US" sz="1000" b="1" dirty="0" err="1" smtClean="0">
                <a:solidFill>
                  <a:srgbClr val="5289FB"/>
                </a:solidFill>
                <a:latin typeface="Helvetica"/>
                <a:cs typeface="Helvetica"/>
              </a:rPr>
              <a:t>Geoms</a:t>
            </a:r>
            <a:endParaRPr lang="en-US" sz="1000" dirty="0">
              <a:solidFill>
                <a:srgbClr val="5289FB"/>
              </a:solidFill>
              <a:latin typeface="Helvetica"/>
              <a:cs typeface="Helvetica"/>
            </a:endParaRPr>
          </a:p>
          <a:p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Making a plot </a:t>
            </a:r>
            <a:r>
              <a:rPr lang="en-US" sz="1000" dirty="0" smtClean="0">
                <a:latin typeface="Helvetica"/>
                <a:cs typeface="Helvetica"/>
              </a:rPr>
              <a:t>with </a:t>
            </a:r>
            <a:r>
              <a:rPr lang="en-US" sz="1000" dirty="0" err="1" smtClean="0">
                <a:latin typeface="Monaco"/>
                <a:cs typeface="Monaco"/>
              </a:rPr>
              <a:t>ggplot</a:t>
            </a:r>
            <a:r>
              <a:rPr lang="en-US" sz="1000" dirty="0" smtClean="0">
                <a:latin typeface="Helvetica"/>
                <a:cs typeface="Helvetica"/>
              </a:rPr>
              <a:t> </a:t>
            </a:r>
            <a:r>
              <a:rPr lang="en-US" sz="1000" dirty="0">
                <a:latin typeface="Helvetica"/>
                <a:cs typeface="Helvetica"/>
              </a:rPr>
              <a:t>command </a:t>
            </a:r>
            <a:r>
              <a:rPr lang="en-US" sz="1000" dirty="0" smtClean="0">
                <a:latin typeface="Helvetica"/>
                <a:cs typeface="Helvetica"/>
              </a:rPr>
              <a:t>provides </a:t>
            </a:r>
            <a:r>
              <a:rPr lang="en-US" sz="1000" dirty="0">
                <a:latin typeface="Helvetica"/>
                <a:cs typeface="Helvetica"/>
              </a:rPr>
              <a:t>more control. Use </a:t>
            </a:r>
            <a:r>
              <a:rPr lang="en-US" sz="1000" dirty="0">
                <a:latin typeface="Monaco"/>
                <a:cs typeface="Monaco"/>
              </a:rPr>
              <a:t>+</a:t>
            </a:r>
            <a:r>
              <a:rPr lang="en-US" sz="1000" dirty="0">
                <a:latin typeface="Helvetica"/>
                <a:cs typeface="Helvetica"/>
              </a:rPr>
              <a:t> to add elements, layers, and custom options.</a:t>
            </a:r>
          </a:p>
          <a:p>
            <a:endParaRPr lang="en-US" sz="1000" dirty="0" smtClean="0">
              <a:latin typeface="Monaco"/>
              <a:cs typeface="Monaco"/>
            </a:endParaRPr>
          </a:p>
          <a:p>
            <a:r>
              <a:rPr lang="en-US" sz="1000" dirty="0" err="1" smtClean="0">
                <a:latin typeface="Monaco"/>
                <a:cs typeface="Monaco"/>
              </a:rPr>
              <a:t>myplot</a:t>
            </a:r>
            <a:r>
              <a:rPr lang="en-US" sz="1000" dirty="0" smtClean="0">
                <a:latin typeface="Monaco"/>
                <a:cs typeface="Monaco"/>
              </a:rPr>
              <a:t> &lt;- </a:t>
            </a:r>
            <a:r>
              <a:rPr lang="en-US" sz="1000" dirty="0" err="1" smtClean="0">
                <a:latin typeface="Monaco"/>
                <a:cs typeface="Monaco"/>
              </a:rPr>
              <a:t>ggplot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solidFill>
                  <a:srgbClr val="F15E5D"/>
                </a:solidFill>
                <a:latin typeface="Monaco"/>
                <a:cs typeface="Monaco"/>
              </a:rPr>
              <a:t>mydata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 err="1" smtClean="0">
                <a:solidFill>
                  <a:srgbClr val="30AE32"/>
                </a:solidFill>
                <a:latin typeface="Monaco"/>
                <a:cs typeface="Monaco"/>
              </a:rPr>
              <a:t>aes</a:t>
            </a:r>
            <a:r>
              <a:rPr lang="en-US" sz="1000" dirty="0" smtClean="0">
                <a:solidFill>
                  <a:srgbClr val="30AE32"/>
                </a:solidFill>
                <a:latin typeface="Monaco"/>
                <a:cs typeface="Monaco"/>
              </a:rPr>
              <a:t>(time, score)</a:t>
            </a:r>
            <a:r>
              <a:rPr lang="en-US" sz="1000" dirty="0" smtClean="0">
                <a:latin typeface="Monaco"/>
                <a:cs typeface="Monaco"/>
              </a:rPr>
              <a:t>) +</a:t>
            </a:r>
          </a:p>
          <a:p>
            <a:r>
              <a:rPr lang="en-US" sz="1000" dirty="0" smtClean="0">
                <a:latin typeface="Monaco"/>
                <a:cs typeface="Monaco"/>
              </a:rPr>
              <a:t>	       </a:t>
            </a:r>
            <a:r>
              <a:rPr lang="en-US" sz="1000" dirty="0" err="1" smtClean="0">
                <a:solidFill>
                  <a:srgbClr val="3366FF"/>
                </a:solidFill>
                <a:latin typeface="Monaco"/>
                <a:cs typeface="Monaco"/>
              </a:rPr>
              <a:t>geom_point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() </a:t>
            </a:r>
            <a:r>
              <a:rPr lang="en-US" sz="1000" dirty="0" smtClean="0">
                <a:latin typeface="Monaco"/>
                <a:cs typeface="Monaco"/>
              </a:rPr>
              <a:t>+</a:t>
            </a:r>
          </a:p>
          <a:p>
            <a:r>
              <a:rPr lang="en-US" sz="1000" dirty="0">
                <a:latin typeface="Monaco"/>
                <a:cs typeface="Monaco"/>
              </a:rPr>
              <a:t>	 </a:t>
            </a:r>
            <a:r>
              <a:rPr lang="en-US" sz="1000" dirty="0" smtClean="0">
                <a:latin typeface="Monaco"/>
                <a:cs typeface="Monaco"/>
              </a:rPr>
              <a:t>      </a:t>
            </a:r>
            <a:r>
              <a:rPr lang="en-US" sz="1000" dirty="0" err="1" smtClean="0">
                <a:solidFill>
                  <a:srgbClr val="3366FF"/>
                </a:solidFill>
                <a:latin typeface="Monaco"/>
                <a:cs typeface="Monaco"/>
              </a:rPr>
              <a:t>geom_smooth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(method = ‘lm’) </a:t>
            </a:r>
            <a:r>
              <a:rPr lang="en-US" sz="1000" dirty="0" smtClean="0">
                <a:latin typeface="Monaco"/>
                <a:cs typeface="Monaco"/>
              </a:rPr>
              <a:t>+</a:t>
            </a:r>
            <a:endParaRPr lang="en-US" sz="1000" dirty="0" smtClean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	 </a:t>
            </a:r>
            <a:r>
              <a:rPr lang="en-US" sz="1000" dirty="0" smtClean="0">
                <a:latin typeface="Monaco"/>
                <a:cs typeface="Monaco"/>
              </a:rPr>
              <a:t>      </a:t>
            </a:r>
            <a:r>
              <a:rPr lang="en-US" sz="1000" dirty="0" err="1" smtClean="0">
                <a:latin typeface="Monaco"/>
                <a:cs typeface="Monaco"/>
              </a:rPr>
              <a:t>theme_bw</a:t>
            </a:r>
            <a:r>
              <a:rPr lang="en-US" sz="1000" dirty="0" smtClean="0">
                <a:latin typeface="Monaco"/>
                <a:cs typeface="Monaco"/>
              </a:rPr>
              <a:t>()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# custom options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b="1" dirty="0" err="1" smtClean="0">
                <a:latin typeface="Helvetica"/>
                <a:cs typeface="Helvetica"/>
              </a:rPr>
              <a:t>Geoms</a:t>
            </a:r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[Table with icon, command, available options, notes. Include </a:t>
            </a:r>
            <a:r>
              <a:rPr lang="en-US" sz="1000" dirty="0" err="1" smtClean="0">
                <a:latin typeface="Helvetica"/>
                <a:cs typeface="Helvetica"/>
              </a:rPr>
              <a:t>geom_density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geom_histogram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geom_bar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geom_jitter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geom_point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geom_line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geom_smooth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geom_errorbar</a:t>
            </a:r>
            <a:r>
              <a:rPr lang="en-US" sz="1000" dirty="0" smtClean="0">
                <a:latin typeface="Helvetica"/>
                <a:cs typeface="Helvetica"/>
              </a:rPr>
              <a:t>]</a:t>
            </a:r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Other options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Adding a title</a:t>
            </a:r>
          </a:p>
          <a:p>
            <a:r>
              <a:rPr lang="en-US" sz="1000" dirty="0" err="1" smtClean="0">
                <a:latin typeface="Monaco"/>
                <a:cs typeface="Monaco"/>
              </a:rPr>
              <a:t>myplot</a:t>
            </a:r>
            <a:r>
              <a:rPr lang="en-US" sz="1000" dirty="0" smtClean="0">
                <a:latin typeface="Monaco"/>
                <a:cs typeface="Monaco"/>
              </a:rPr>
              <a:t> + </a:t>
            </a:r>
            <a:r>
              <a:rPr lang="en-US" sz="1000" dirty="0" err="1" smtClean="0">
                <a:latin typeface="Monaco"/>
                <a:cs typeface="Monaco"/>
              </a:rPr>
              <a:t>ggtitle</a:t>
            </a:r>
            <a:r>
              <a:rPr lang="en-US" sz="1000" dirty="0" smtClean="0">
                <a:latin typeface="Monaco"/>
                <a:cs typeface="Monaco"/>
              </a:rPr>
              <a:t>(‘My Plot’)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Changing x- and y-axis labels</a:t>
            </a:r>
          </a:p>
          <a:p>
            <a:r>
              <a:rPr lang="en-US" sz="1000" dirty="0" err="1" smtClean="0">
                <a:latin typeface="Monaco"/>
                <a:cs typeface="Monaco"/>
              </a:rPr>
              <a:t>myplot</a:t>
            </a:r>
            <a:r>
              <a:rPr lang="en-US" sz="1000" dirty="0" smtClean="0">
                <a:latin typeface="Monaco"/>
                <a:cs typeface="Monaco"/>
              </a:rPr>
              <a:t> + </a:t>
            </a:r>
            <a:r>
              <a:rPr lang="en-US" sz="1000" dirty="0" err="1" smtClean="0">
                <a:latin typeface="Monaco"/>
                <a:cs typeface="Monaco"/>
              </a:rPr>
              <a:t>xlab</a:t>
            </a:r>
            <a:r>
              <a:rPr lang="en-US" sz="1000" dirty="0" smtClean="0">
                <a:latin typeface="Monaco"/>
                <a:cs typeface="Monaco"/>
              </a:rPr>
              <a:t>(‘Time’) + </a:t>
            </a:r>
            <a:r>
              <a:rPr lang="en-US" sz="1000" dirty="0" err="1" smtClean="0">
                <a:latin typeface="Monaco"/>
                <a:cs typeface="Monaco"/>
              </a:rPr>
              <a:t>ylab</a:t>
            </a:r>
            <a:r>
              <a:rPr lang="en-US" sz="1000" dirty="0" smtClean="0">
                <a:latin typeface="Monaco"/>
                <a:cs typeface="Monaco"/>
              </a:rPr>
              <a:t>(‘Score’)</a:t>
            </a:r>
            <a:endParaRPr lang="en-US" sz="1000" b="1" dirty="0" smtClean="0">
              <a:latin typeface="Monaco"/>
              <a:cs typeface="Monaco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Faceting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Changing bounds of plot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Changing theme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8562" y="6324880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Debugging?</a:t>
            </a:r>
            <a:endParaRPr lang="en-US" sz="1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9101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dirty="0" smtClean="0">
            <a:latin typeface="Helvetica"/>
            <a:cs typeface="Helvetic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474</Words>
  <Application>Microsoft Macintosh PowerPoint</Application>
  <PresentationFormat>Custom</PresentationFormat>
  <Paragraphs>188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577</cp:revision>
  <dcterms:created xsi:type="dcterms:W3CDTF">2015-09-10T22:20:28Z</dcterms:created>
  <dcterms:modified xsi:type="dcterms:W3CDTF">2015-09-14T20:56:03Z</dcterms:modified>
</cp:coreProperties>
</file>