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6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66" r:id="rId17"/>
    <p:sldId id="291" r:id="rId18"/>
    <p:sldId id="282" r:id="rId19"/>
    <p:sldId id="292" r:id="rId20"/>
    <p:sldId id="286" r:id="rId21"/>
    <p:sldId id="293" r:id="rId22"/>
    <p:sldId id="287" r:id="rId23"/>
    <p:sldId id="283" r:id="rId24"/>
    <p:sldId id="285" r:id="rId25"/>
    <p:sldId id="289" r:id="rId26"/>
    <p:sldId id="288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94660"/>
  </p:normalViewPr>
  <p:slideViewPr>
    <p:cSldViewPr>
      <p:cViewPr>
        <p:scale>
          <a:sx n="60" d="100"/>
          <a:sy n="60" d="100"/>
        </p:scale>
        <p:origin x="-159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5500" y="4875074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Helvetica" pitchFamily="34" charset="0"/>
                <a:cs typeface="Helvetica" pitchFamily="34" charset="0"/>
              </a:rPr>
              <a:t>Dan </a:t>
            </a:r>
            <a:r>
              <a:rPr lang="en-US" sz="3600" dirty="0" smtClean="0">
                <a:latin typeface="Helvetica" pitchFamily="34" charset="0"/>
                <a:cs typeface="Helvetica" pitchFamily="34" charset="0"/>
              </a:rPr>
              <a:t>Birman</a:t>
            </a:r>
          </a:p>
          <a:p>
            <a:pPr algn="r"/>
            <a:r>
              <a:rPr lang="en-US" sz="3600" dirty="0" smtClean="0">
                <a:latin typeface="Helvetica" pitchFamily="34" charset="0"/>
                <a:cs typeface="Helvetica" pitchFamily="34" charset="0"/>
              </a:rPr>
              <a:t>2016-02-16</a:t>
            </a:r>
          </a:p>
          <a:p>
            <a:pPr algn="r"/>
            <a:r>
              <a:rPr lang="en-US" sz="3600" dirty="0" err="1" smtClean="0">
                <a:latin typeface="Helvetica" pitchFamily="34" charset="0"/>
                <a:cs typeface="Helvetica" pitchFamily="34" charset="0"/>
              </a:rPr>
              <a:t>Frisem</a:t>
            </a:r>
            <a:r>
              <a:rPr lang="en-US" sz="3600" dirty="0" smtClean="0">
                <a:latin typeface="Helvetica" pitchFamily="34" charset="0"/>
                <a:cs typeface="Helvetic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0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0"/>
            <a:ext cx="4191000" cy="45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"/>
            <a:ext cx="2448910" cy="66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82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61" y="2971800"/>
            <a:ext cx="3642344" cy="364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9406"/>
            <a:ext cx="2286000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34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"/>
            <a:ext cx="2590800" cy="668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"/>
            <a:ext cx="2448910" cy="66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2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162175"/>
            <a:ext cx="66865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39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8" y="1831937"/>
            <a:ext cx="4782207" cy="478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0"/>
            <a:ext cx="4191000" cy="45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81800" y="6204466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Sarma</a:t>
            </a:r>
            <a:r>
              <a:rPr lang="en-US" dirty="0" smtClean="0"/>
              <a:t> et al. 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38598" y="1600200"/>
            <a:ext cx="5029202" cy="5410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47" y="562422"/>
            <a:ext cx="4549704" cy="253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3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230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47" y="562422"/>
            <a:ext cx="4549704" cy="253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0"/>
            <a:ext cx="4191000" cy="45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81800" y="6204466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Sarma</a:t>
            </a:r>
            <a:r>
              <a:rPr lang="en-US" dirty="0" smtClean="0"/>
              <a:t> et al. 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276" y="-228600"/>
            <a:ext cx="9574924" cy="48251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79" y="2298290"/>
            <a:ext cx="47529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http://interfacelift.com/wallpaper/Dbff96b1/02173_stanfordatsunrise_2560x144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2745828" cy="15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7/7f/UCBerkeleyCampu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5069610"/>
            <a:ext cx="2464673" cy="160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1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230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590800"/>
            <a:ext cx="6830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So, what is it like to be a</a:t>
            </a:r>
          </a:p>
          <a:p>
            <a:pPr algn="ctr"/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monkey?</a:t>
            </a:r>
            <a:endParaRPr lang="en-US" sz="48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6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7" y="2590800"/>
            <a:ext cx="68307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So, what is it like to be a</a:t>
            </a:r>
          </a:p>
          <a:p>
            <a:pPr algn="ctr"/>
            <a:r>
              <a:rPr lang="en-US" sz="4800" strike="sngStrike" dirty="0" smtClean="0">
                <a:latin typeface="Helvetica" pitchFamily="34" charset="0"/>
                <a:cs typeface="Helvetica" pitchFamily="34" charset="0"/>
              </a:rPr>
              <a:t>monkey?</a:t>
            </a:r>
          </a:p>
          <a:p>
            <a:pPr algn="ctr"/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human doing the task </a:t>
            </a:r>
          </a:p>
          <a:p>
            <a:pPr algn="ctr"/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the monkeys are doing</a:t>
            </a:r>
            <a:endParaRPr lang="en-US" sz="48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3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48975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6292334"/>
            <a:ext cx="220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Birman Gardner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8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5196042" y="923953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4738842" y="1304953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157942" y="2066953"/>
            <a:ext cx="419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043642" y="237175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3642" y="54295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4042" y="10500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4615" y="1850021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 diff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0263" y="224972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Different!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56" y="2734048"/>
            <a:ext cx="426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62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834848"/>
            <a:ext cx="7827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What is it like to be a monkey?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642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0571"/>
            <a:ext cx="5370003" cy="49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90800" y="13716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19200" y="41148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660571"/>
            <a:ext cx="3886200" cy="3644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0571"/>
            <a:ext cx="5370003" cy="49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90800" y="13716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19200" y="41148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0571"/>
            <a:ext cx="5370003" cy="49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90800" y="13716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19200" y="41148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817451" y="1371600"/>
            <a:ext cx="2971316" cy="3410295"/>
            <a:chOff x="6669507" y="475905"/>
            <a:chExt cx="1824212" cy="2076105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7945286" y="856905"/>
              <a:ext cx="3810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7488086" y="1237905"/>
              <a:ext cx="8382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7907186" y="1999905"/>
              <a:ext cx="4191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7792886" y="2304705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92886" y="475905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5504" y="983029"/>
              <a:ext cx="687251" cy="224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Threshold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83859" y="1782973"/>
              <a:ext cx="950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60% diff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9507" y="2182678"/>
              <a:ext cx="109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18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0571"/>
            <a:ext cx="5370003" cy="49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17451" y="1371600"/>
            <a:ext cx="2971316" cy="3410295"/>
            <a:chOff x="6669507" y="475905"/>
            <a:chExt cx="1824212" cy="2076105"/>
          </a:xfrm>
        </p:grpSpPr>
        <p:cxnSp>
          <p:nvCxnSpPr>
            <p:cNvPr id="21" name="Straight Arrow Connector 20"/>
            <p:cNvCxnSpPr/>
            <p:nvPr/>
          </p:nvCxnSpPr>
          <p:spPr>
            <a:xfrm flipH="1" flipV="1">
              <a:off x="7945286" y="856905"/>
              <a:ext cx="3810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7488086" y="1237905"/>
              <a:ext cx="8382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7907186" y="1999905"/>
              <a:ext cx="4191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792886" y="2304705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792886" y="475905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Same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75504" y="983029"/>
              <a:ext cx="687251" cy="224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Threshold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83859" y="1782973"/>
              <a:ext cx="950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60% diff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9507" y="2182678"/>
              <a:ext cx="109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158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" y="660571"/>
            <a:ext cx="5370003" cy="49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945286" y="856905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88086" y="1237905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907186" y="1999905"/>
            <a:ext cx="419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792886" y="230470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92886" y="47590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3286" y="98302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3859" y="1782973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 diff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9507" y="2182678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Different!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67000"/>
            <a:ext cx="426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566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nterfacelift.com/wallpaper/Dbff96b1/02173_stanfordatsunrise_2560x1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28958"/>
            <a:ext cx="4227779" cy="2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7/7f/UCBerkeleyCamp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88" y="4343400"/>
            <a:ext cx="3677312" cy="239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nterfacelift.com/wallpaper/Dbff96b1/02173_stanfordatsunrise_2560x1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28958"/>
            <a:ext cx="4227779" cy="2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7/7f/UCBerkeleyCamp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88" y="4343400"/>
            <a:ext cx="3677312" cy="239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47" y="562422"/>
            <a:ext cx="4549704" cy="253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3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230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22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667000"/>
            <a:ext cx="89611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What is it like to be a </a:t>
            </a:r>
            <a:r>
              <a:rPr lang="en-US" sz="4800" strike="sngStrike" dirty="0" smtClean="0">
                <a:latin typeface="Helvetica" pitchFamily="34" charset="0"/>
                <a:cs typeface="Helvetica" pitchFamily="34" charset="0"/>
              </a:rPr>
              <a:t>monkey?</a:t>
            </a:r>
          </a:p>
          <a:p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                   prospective student</a:t>
            </a:r>
            <a:endParaRPr lang="en-US" sz="48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interfacelift.com/wallpaper/Dbff96b1/02173_stanfordatsunrise_2560x14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0"/>
            <a:ext cx="12268200" cy="690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upload.wikimedia.org/wikipedia/commons/7/7f/UCBerkeleyCamp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0829" y="0"/>
            <a:ext cx="10610629" cy="690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nterfacelift.com/wallpaper/Dbff96b1/02173_stanfordatsunrise_2560x1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09598"/>
            <a:ext cx="4495800" cy="25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7/7f/UCBerkeleyCamp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86200"/>
            <a:ext cx="3700025" cy="24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66023" y="1458919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Same?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247291" y="4674254"/>
            <a:ext cx="2687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Different?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440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-152400" y="6400800"/>
            <a:ext cx="106235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9pPr>
          </a:lstStyle>
          <a:p>
            <a:pPr marL="254000" indent="-254000" algn="l">
              <a:spcBef>
                <a:spcPts val="12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>
                <a:solidFill>
                  <a:schemeClr val="tx1"/>
                </a:solidFill>
                <a:latin typeface="Helvetica" pitchFamily="3" charset="0"/>
                <a:ea typeface="MS PGothic" pitchFamily="34" charset="-128"/>
                <a:sym typeface="Helvetica" pitchFamily="3" charset="0"/>
              </a:rPr>
              <a:t>Freedman DJ, Riesenhuber M, Poggio T, Miller EK (2001) Categorical representation of visual stimuli in the primate prefrontal cortex. Science 291:312–316.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532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950" y="38100"/>
            <a:ext cx="106299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 flipH="1">
            <a:off x="-1254125" y="3813948"/>
            <a:ext cx="2290763" cy="1879600"/>
            <a:chOff x="0" y="0"/>
            <a:chExt cx="1442" cy="1184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2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6" y="146"/>
              <a:ext cx="384" cy="272"/>
            </a:xfrm>
            <a:custGeom>
              <a:avLst/>
              <a:gdLst>
                <a:gd name="T0" fmla="*/ 75 w 21600"/>
                <a:gd name="T1" fmla="*/ 0 h 21100"/>
                <a:gd name="T2" fmla="*/ 221 w 21600"/>
                <a:gd name="T3" fmla="*/ 0 h 21100"/>
                <a:gd name="T4" fmla="*/ 384 w 21600"/>
                <a:gd name="T5" fmla="*/ 24 h 21100"/>
                <a:gd name="T6" fmla="*/ 352 w 21600"/>
                <a:gd name="T7" fmla="*/ 82 h 21100"/>
                <a:gd name="T8" fmla="*/ 301 w 21600"/>
                <a:gd name="T9" fmla="*/ 162 h 21100"/>
                <a:gd name="T10" fmla="*/ 262 w 21600"/>
                <a:gd name="T11" fmla="*/ 215 h 21100"/>
                <a:gd name="T12" fmla="*/ 164 w 21600"/>
                <a:gd name="T13" fmla="*/ 271 h 21100"/>
                <a:gd name="T14" fmla="*/ 66 w 21600"/>
                <a:gd name="T15" fmla="*/ 230 h 21100"/>
                <a:gd name="T16" fmla="*/ 0 w 21600"/>
                <a:gd name="T17" fmla="*/ 134 h 21100"/>
                <a:gd name="T18" fmla="*/ 0 w 21600"/>
                <a:gd name="T19" fmla="*/ 40 h 21100"/>
                <a:gd name="T20" fmla="*/ 75 w 21600"/>
                <a:gd name="T21" fmla="*/ 0 h 21100"/>
                <a:gd name="T22" fmla="*/ 75 w 21600"/>
                <a:gd name="T23" fmla="*/ 0 h 21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100">
                  <a:moveTo>
                    <a:pt x="4214" y="0"/>
                  </a:moveTo>
                  <a:lnTo>
                    <a:pt x="12452" y="0"/>
                  </a:lnTo>
                  <a:lnTo>
                    <a:pt x="21600" y="1862"/>
                  </a:lnTo>
                  <a:lnTo>
                    <a:pt x="19778" y="6361"/>
                  </a:lnTo>
                  <a:lnTo>
                    <a:pt x="16920" y="12531"/>
                  </a:lnTo>
                  <a:lnTo>
                    <a:pt x="14718" y="16654"/>
                  </a:lnTo>
                  <a:cubicBezTo>
                    <a:pt x="14718" y="16654"/>
                    <a:pt x="10227" y="21600"/>
                    <a:pt x="9253" y="21058"/>
                  </a:cubicBezTo>
                  <a:cubicBezTo>
                    <a:pt x="8279" y="20517"/>
                    <a:pt x="3727" y="17879"/>
                    <a:pt x="3727" y="17879"/>
                  </a:cubicBezTo>
                  <a:lnTo>
                    <a:pt x="0" y="10412"/>
                  </a:lnTo>
                  <a:lnTo>
                    <a:pt x="0" y="3086"/>
                  </a:lnTo>
                  <a:lnTo>
                    <a:pt x="4214" y="0"/>
                  </a:lnTo>
                  <a:close/>
                  <a:moveTo>
                    <a:pt x="4214" y="0"/>
                  </a:moveTo>
                </a:path>
              </a:pathLst>
            </a:custGeom>
            <a:solidFill>
              <a:srgbClr val="FFFF33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>
                  <a:solidFill>
                    <a:srgbClr val="D90B00">
                      <a:alpha val="29803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50875" y="2723335"/>
            <a:ext cx="663575" cy="1558925"/>
            <a:chOff x="0" y="0"/>
            <a:chExt cx="417" cy="98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229"/>
              <a:ext cx="352" cy="752"/>
              <a:chOff x="0" y="0"/>
              <a:chExt cx="352" cy="752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81"/>
                <a:ext cx="349" cy="671"/>
              </a:xfrm>
              <a:custGeom>
                <a:avLst/>
                <a:gdLst>
                  <a:gd name="T0" fmla="*/ 245 w 21600"/>
                  <a:gd name="T1" fmla="*/ 0 h 21600"/>
                  <a:gd name="T2" fmla="*/ 0 w 21600"/>
                  <a:gd name="T3" fmla="*/ 671 h 21600"/>
                  <a:gd name="T4" fmla="*/ 349 w 21600"/>
                  <a:gd name="T5" fmla="*/ 49 h 21600"/>
                  <a:gd name="T6" fmla="*/ 311 w 21600"/>
                  <a:gd name="T7" fmla="*/ 51 h 21600"/>
                  <a:gd name="T8" fmla="*/ 286 w 21600"/>
                  <a:gd name="T9" fmla="*/ 44 h 21600"/>
                  <a:gd name="T10" fmla="*/ 256 w 21600"/>
                  <a:gd name="T11" fmla="*/ 24 h 21600"/>
                  <a:gd name="T12" fmla="*/ 245 w 21600"/>
                  <a:gd name="T13" fmla="*/ 0 h 21600"/>
                  <a:gd name="T14" fmla="*/ 245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5180" y="0"/>
                    </a:moveTo>
                    <a:lnTo>
                      <a:pt x="0" y="21600"/>
                    </a:lnTo>
                    <a:lnTo>
                      <a:pt x="21600" y="1571"/>
                    </a:lnTo>
                    <a:lnTo>
                      <a:pt x="19229" y="1656"/>
                    </a:lnTo>
                    <a:lnTo>
                      <a:pt x="17682" y="1423"/>
                    </a:lnTo>
                    <a:lnTo>
                      <a:pt x="15839" y="779"/>
                    </a:lnTo>
                    <a:lnTo>
                      <a:pt x="15180" y="0"/>
                    </a:lnTo>
                    <a:close/>
                    <a:moveTo>
                      <a:pt x="15180" y="0"/>
                    </a:moveTo>
                  </a:path>
                </a:pathLst>
              </a:custGeom>
              <a:solidFill>
                <a:srgbClr val="F6FAD3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44" y="73"/>
                <a:ext cx="108" cy="54"/>
              </a:xfrm>
              <a:custGeom>
                <a:avLst/>
                <a:gdLst>
                  <a:gd name="T0" fmla="*/ 0 w 21600"/>
                  <a:gd name="T1" fmla="*/ 5 h 21600"/>
                  <a:gd name="T2" fmla="*/ 17 w 21600"/>
                  <a:gd name="T3" fmla="*/ 0 h 21600"/>
                  <a:gd name="T4" fmla="*/ 38 w 21600"/>
                  <a:gd name="T5" fmla="*/ 0 h 21600"/>
                  <a:gd name="T6" fmla="*/ 54 w 21600"/>
                  <a:gd name="T7" fmla="*/ 2 h 21600"/>
                  <a:gd name="T8" fmla="*/ 73 w 21600"/>
                  <a:gd name="T9" fmla="*/ 14 h 21600"/>
                  <a:gd name="T10" fmla="*/ 86 w 21600"/>
                  <a:gd name="T11" fmla="*/ 26 h 21600"/>
                  <a:gd name="T12" fmla="*/ 100 w 21600"/>
                  <a:gd name="T13" fmla="*/ 38 h 21600"/>
                  <a:gd name="T14" fmla="*/ 108 w 21600"/>
                  <a:gd name="T15" fmla="*/ 5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1981"/>
                    </a:moveTo>
                    <a:lnTo>
                      <a:pt x="3370" y="0"/>
                    </a:lnTo>
                    <a:lnTo>
                      <a:pt x="7681" y="0"/>
                    </a:lnTo>
                    <a:lnTo>
                      <a:pt x="10837" y="659"/>
                    </a:lnTo>
                    <a:lnTo>
                      <a:pt x="14558" y="5483"/>
                    </a:lnTo>
                    <a:cubicBezTo>
                      <a:pt x="14558" y="5483"/>
                      <a:pt x="16612" y="9250"/>
                      <a:pt x="17196" y="10304"/>
                    </a:cubicBezTo>
                    <a:cubicBezTo>
                      <a:pt x="17803" y="11400"/>
                      <a:pt x="19975" y="15254"/>
                      <a:pt x="19975" y="15254"/>
                    </a:cubicBezTo>
                    <a:lnTo>
                      <a:pt x="21600" y="21600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flipH="1">
                <a:off x="234" y="0"/>
                <a:ext cx="111" cy="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 flipH="1">
              <a:off x="343" y="0"/>
              <a:ext cx="74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00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465492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81800" y="6204466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Sarma</a:t>
            </a:r>
            <a:r>
              <a:rPr lang="en-US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8" y="1831937"/>
            <a:ext cx="4782207" cy="478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0"/>
            <a:ext cx="4191000" cy="45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81800" y="6204466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Sarma</a:t>
            </a:r>
            <a:r>
              <a:rPr lang="en-US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10857</TotalTime>
  <Words>138</Words>
  <Application>Microsoft Office PowerPoint</Application>
  <PresentationFormat>On-screen Show (4:3)</PresentationFormat>
  <Paragraphs>36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17</cp:revision>
  <dcterms:created xsi:type="dcterms:W3CDTF">2016-02-09T18:39:14Z</dcterms:created>
  <dcterms:modified xsi:type="dcterms:W3CDTF">2016-02-17T07:41:03Z</dcterms:modified>
</cp:coreProperties>
</file>