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303" r:id="rId3"/>
    <p:sldId id="304" r:id="rId4"/>
    <p:sldId id="305" r:id="rId5"/>
    <p:sldId id="312" r:id="rId6"/>
    <p:sldId id="306" r:id="rId7"/>
    <p:sldId id="302" r:id="rId8"/>
    <p:sldId id="313" r:id="rId9"/>
    <p:sldId id="264" r:id="rId10"/>
    <p:sldId id="311" r:id="rId11"/>
    <p:sldId id="310" r:id="rId12"/>
    <p:sldId id="309" r:id="rId13"/>
    <p:sldId id="307" r:id="rId14"/>
    <p:sldId id="30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B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0" autoAdjust="0"/>
    <p:restoredTop sz="86833" autoAdjust="0"/>
  </p:normalViewPr>
  <p:slideViewPr>
    <p:cSldViewPr>
      <p:cViewPr>
        <p:scale>
          <a:sx n="70" d="100"/>
          <a:sy n="70" d="100"/>
        </p:scale>
        <p:origin x="-1278"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B4435A-84EC-410C-8C2F-EF04E51DF035}" type="datetimeFigureOut">
              <a:rPr lang="en-US" smtClean="0"/>
              <a:t>3/5/2015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43040-5F58-4D6A-B5BF-6B98E12DA37D}" type="slidenum">
              <a:rPr lang="en-US" smtClean="0"/>
              <a:t>‹#›</a:t>
            </a:fld>
            <a:endParaRPr lang="en-US"/>
          </a:p>
        </p:txBody>
      </p:sp>
    </p:spTree>
    <p:extLst>
      <p:ext uri="{BB962C8B-B14F-4D97-AF65-F5344CB8AC3E}">
        <p14:creationId xmlns:p14="http://schemas.microsoft.com/office/powerpoint/2010/main" val="198699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1</a:t>
            </a:fld>
            <a:endParaRPr lang="en-US"/>
          </a:p>
        </p:txBody>
      </p:sp>
    </p:spTree>
    <p:extLst>
      <p:ext uri="{BB962C8B-B14F-4D97-AF65-F5344CB8AC3E}">
        <p14:creationId xmlns:p14="http://schemas.microsoft.com/office/powerpoint/2010/main" val="1155321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11</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12</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13</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14</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 then go back and repeat: asking to attend</a:t>
            </a:r>
            <a:r>
              <a:rPr lang="en-US" baseline="0" dirty="0" smtClean="0"/>
              <a:t> to background (21 total black dots move, 22 with the first)</a:t>
            </a:r>
          </a:p>
          <a:p>
            <a:r>
              <a:rPr lang="en-US" baseline="0" dirty="0" smtClean="0"/>
              <a:t>Point here is that you have no AWARENESS of the changes in the first attempt, while you’re attending to the dots. But you need very little additional attention to notice them. No bottom-up attention = </a:t>
            </a:r>
            <a:r>
              <a:rPr lang="en-US" baseline="0" dirty="0" err="1" smtClean="0"/>
              <a:t>inattentional</a:t>
            </a:r>
            <a:r>
              <a:rPr lang="en-US" baseline="0" dirty="0" smtClean="0"/>
              <a:t> blindness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2</a:t>
            </a:fld>
            <a:endParaRPr lang="en-US"/>
          </a:p>
        </p:txBody>
      </p:sp>
    </p:spTree>
    <p:extLst>
      <p:ext uri="{BB962C8B-B14F-4D97-AF65-F5344CB8AC3E}">
        <p14:creationId xmlns:p14="http://schemas.microsoft.com/office/powerpoint/2010/main" val="300402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it’s obvious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4</a:t>
            </a:fld>
            <a:endParaRPr lang="en-US"/>
          </a:p>
        </p:txBody>
      </p:sp>
    </p:spTree>
    <p:extLst>
      <p:ext uri="{BB962C8B-B14F-4D97-AF65-F5344CB8AC3E}">
        <p14:creationId xmlns:p14="http://schemas.microsoft.com/office/powerpoint/2010/main" val="300402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5</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6</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7</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8</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9</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10</a:t>
            </a:fld>
            <a:endParaRPr lang="en-US"/>
          </a:p>
        </p:txBody>
      </p:sp>
    </p:spTree>
    <p:extLst>
      <p:ext uri="{BB962C8B-B14F-4D97-AF65-F5344CB8AC3E}">
        <p14:creationId xmlns:p14="http://schemas.microsoft.com/office/powerpoint/2010/main" val="127108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CF0A64-6BA4-45FB-9C25-D8A7F1D28DE8}"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09340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F0A64-6BA4-45FB-9C25-D8A7F1D28DE8}"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57106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F0A64-6BA4-45FB-9C25-D8A7F1D28DE8}"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40136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F0A64-6BA4-45FB-9C25-D8A7F1D28DE8}"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21776929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CF0A64-6BA4-45FB-9C25-D8A7F1D28DE8}"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18895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CF0A64-6BA4-45FB-9C25-D8A7F1D28DE8}"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7791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CF0A64-6BA4-45FB-9C25-D8A7F1D28DE8}"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190867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CF0A64-6BA4-45FB-9C25-D8A7F1D28DE8}"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2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F0A64-6BA4-45FB-9C25-D8A7F1D28DE8}"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18608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F0A64-6BA4-45FB-9C25-D8A7F1D28DE8}"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421599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F0A64-6BA4-45FB-9C25-D8A7F1D28DE8}"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29862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F0A64-6BA4-45FB-9C25-D8A7F1D28DE8}" type="datetimeFigureOut">
              <a:rPr lang="en-US" smtClean="0"/>
              <a:t>3/5/2015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E1295-BD99-4B5F-878E-23BC856CE216}" type="slidenum">
              <a:rPr lang="en-US" smtClean="0"/>
              <a:t>‹#›</a:t>
            </a:fld>
            <a:endParaRPr lang="en-US"/>
          </a:p>
        </p:txBody>
      </p:sp>
    </p:spTree>
    <p:extLst>
      <p:ext uri="{BB962C8B-B14F-4D97-AF65-F5344CB8AC3E}">
        <p14:creationId xmlns:p14="http://schemas.microsoft.com/office/powerpoint/2010/main" val="350190469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2.png"/><Relationship Id="rId7"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jpeg"/></Relationships>
</file>

<file path=ppt/slides/_rels/slide11.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2.png"/><Relationship Id="rId7"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jpeg"/></Relationships>
</file>

<file path=ppt/slides/_rels/slide12.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2.png"/><Relationship Id="rId7"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jpeg"/></Relationships>
</file>

<file path=ppt/slides/_rels/slide13.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3.png"/><Relationship Id="rId7"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eg"/><Relationship Id="rId3" Type="http://schemas.openxmlformats.org/officeDocument/2006/relationships/image" Target="../media/image5.jp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2.png"/><Relationship Id="rId7"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Natural Scene Perception Requires </a:t>
            </a:r>
            <a:r>
              <a:rPr lang="en-US" dirty="0" smtClean="0"/>
              <a:t>Attention (</a:t>
            </a:r>
            <a:r>
              <a:rPr lang="en-US" dirty="0" smtClean="0"/>
              <a:t>Cohen et al. 2011</a:t>
            </a:r>
            <a:r>
              <a:rPr lang="en-US" dirty="0" smtClean="0"/>
              <a:t>)</a:t>
            </a:r>
            <a:endParaRPr lang="en-US" dirty="0"/>
          </a:p>
        </p:txBody>
      </p:sp>
      <p:sp>
        <p:nvSpPr>
          <p:cNvPr id="3" name="Subtitle 2"/>
          <p:cNvSpPr>
            <a:spLocks noGrp="1"/>
          </p:cNvSpPr>
          <p:nvPr>
            <p:ph type="subTitle" idx="1"/>
          </p:nvPr>
        </p:nvSpPr>
        <p:spPr>
          <a:xfrm>
            <a:off x="2590800" y="4953000"/>
            <a:ext cx="6400800" cy="1752600"/>
          </a:xfrm>
        </p:spPr>
        <p:txBody>
          <a:bodyPr>
            <a:normAutofit/>
          </a:bodyPr>
          <a:lstStyle/>
          <a:p>
            <a:pPr algn="r"/>
            <a:r>
              <a:rPr lang="en-US" dirty="0" smtClean="0"/>
              <a:t>Dan Birman</a:t>
            </a:r>
          </a:p>
          <a:p>
            <a:pPr algn="r"/>
            <a:r>
              <a:rPr lang="en-US" dirty="0" smtClean="0"/>
              <a:t>Gardner Lab</a:t>
            </a:r>
          </a:p>
          <a:p>
            <a:pPr algn="r"/>
            <a:r>
              <a:rPr lang="en-US" dirty="0" smtClean="0"/>
              <a:t>Psych 254 </a:t>
            </a:r>
            <a:r>
              <a:rPr lang="en-US" dirty="0" smtClean="0"/>
              <a:t>Final – 2015-03-11</a:t>
            </a:r>
            <a:endParaRPr lang="en-US" dirty="0"/>
          </a:p>
        </p:txBody>
      </p:sp>
    </p:spTree>
    <p:extLst>
      <p:ext uri="{BB962C8B-B14F-4D97-AF65-F5344CB8AC3E}">
        <p14:creationId xmlns:p14="http://schemas.microsoft.com/office/powerpoint/2010/main" val="4287371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56" y="1017443"/>
            <a:ext cx="9031081" cy="5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grpSp>
        <p:nvGrpSpPr>
          <p:cNvPr id="5" name="Group 4"/>
          <p:cNvGrpSpPr/>
          <p:nvPr/>
        </p:nvGrpSpPr>
        <p:grpSpPr>
          <a:xfrm>
            <a:off x="7391400" y="228600"/>
            <a:ext cx="1647104" cy="2203759"/>
            <a:chOff x="762000" y="1677105"/>
            <a:chExt cx="3498850" cy="4681322"/>
          </a:xfrm>
        </p:grpSpPr>
        <p:sp>
          <p:nvSpPr>
            <p:cNvPr id="7" name="TextBox 6"/>
            <p:cNvSpPr txBox="1"/>
            <p:nvPr/>
          </p:nvSpPr>
          <p:spPr>
            <a:xfrm>
              <a:off x="2133600" y="2514600"/>
              <a:ext cx="152400" cy="369332"/>
            </a:xfrm>
            <a:prstGeom prst="rect">
              <a:avLst/>
            </a:prstGeom>
            <a:noFill/>
          </p:spPr>
          <p:txBody>
            <a:bodyPr wrap="square" rtlCol="0">
              <a:spAutoFit/>
            </a:bodyPr>
            <a:lstStyle/>
            <a:p>
              <a:endParaRPr lang="en-US" dirty="0"/>
            </a:p>
          </p:txBody>
        </p:sp>
        <p:grpSp>
          <p:nvGrpSpPr>
            <p:cNvPr id="28" name="Group 27"/>
            <p:cNvGrpSpPr/>
            <p:nvPr/>
          </p:nvGrpSpPr>
          <p:grpSpPr>
            <a:xfrm>
              <a:off x="946150" y="1677105"/>
              <a:ext cx="3314700" cy="3077633"/>
              <a:chOff x="946150" y="1677105"/>
              <a:chExt cx="3314700" cy="3077633"/>
            </a:xfrm>
          </p:grpSpPr>
          <p:pic>
            <p:nvPicPr>
              <p:cNvPr id="6" name="Picture 5" descr="ma1.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150" y="1677105"/>
                <a:ext cx="819150" cy="819150"/>
              </a:xfrm>
              <a:prstGeom prst="rect">
                <a:avLst/>
              </a:prstGeom>
              <a:ln w="38100" cmpd="sng">
                <a:solidFill>
                  <a:schemeClr val="tx1"/>
                </a:solidFill>
              </a:ln>
            </p:spPr>
          </p:pic>
          <p:pic>
            <p:nvPicPr>
              <p:cNvPr id="8" name="Picture 7"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0800" y="2012244"/>
                <a:ext cx="819150" cy="819150"/>
              </a:xfrm>
              <a:prstGeom prst="rect">
                <a:avLst/>
              </a:prstGeom>
              <a:ln w="38100" cmpd="sng">
                <a:solidFill>
                  <a:schemeClr val="tx1"/>
                </a:solidFill>
              </a:ln>
            </p:spPr>
          </p:pic>
          <p:pic>
            <p:nvPicPr>
              <p:cNvPr id="9" name="Picture 8" descr="ma14.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5450" y="2347383"/>
                <a:ext cx="819150" cy="819150"/>
              </a:xfrm>
              <a:prstGeom prst="rect">
                <a:avLst/>
              </a:prstGeom>
              <a:ln w="38100" cmpd="sng">
                <a:solidFill>
                  <a:schemeClr val="tx1"/>
                </a:solidFill>
              </a:ln>
            </p:spPr>
          </p:pic>
          <p:pic>
            <p:nvPicPr>
              <p:cNvPr id="14" name="Picture 13" descr="ma136.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0100" y="2682522"/>
                <a:ext cx="819150" cy="819150"/>
              </a:xfrm>
              <a:prstGeom prst="rect">
                <a:avLst/>
              </a:prstGeom>
              <a:ln w="38100" cmpd="sng">
                <a:solidFill>
                  <a:schemeClr val="tx1"/>
                </a:solidFill>
              </a:ln>
            </p:spPr>
          </p:pic>
          <p:pic>
            <p:nvPicPr>
              <p:cNvPr id="15" name="Picture 14" descr="ma164.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44750" y="3017661"/>
                <a:ext cx="819150" cy="819150"/>
              </a:xfrm>
              <a:prstGeom prst="rect">
                <a:avLst/>
              </a:prstGeom>
              <a:ln w="38100" cmpd="sng">
                <a:solidFill>
                  <a:schemeClr val="tx1"/>
                </a:solidFill>
              </a:ln>
            </p:spPr>
          </p:pic>
          <p:pic>
            <p:nvPicPr>
              <p:cNvPr id="16" name="Picture 15" descr="a3.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19400" y="3352800"/>
                <a:ext cx="1066800" cy="1066800"/>
              </a:xfrm>
              <a:prstGeom prst="rect">
                <a:avLst/>
              </a:prstGeom>
            </p:spPr>
          </p:pic>
          <p:pic>
            <p:nvPicPr>
              <p:cNvPr id="17" name="Picture 16"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41700" y="3935588"/>
                <a:ext cx="819150" cy="819150"/>
              </a:xfrm>
              <a:prstGeom prst="rect">
                <a:avLst/>
              </a:prstGeom>
              <a:ln w="38100" cmpd="sng">
                <a:solidFill>
                  <a:schemeClr val="tx1"/>
                </a:solidFill>
              </a:ln>
            </p:spPr>
          </p:pic>
        </p:grpSp>
        <p:sp>
          <p:nvSpPr>
            <p:cNvPr id="18" name="TextBox 17"/>
            <p:cNvSpPr txBox="1"/>
            <p:nvPr/>
          </p:nvSpPr>
          <p:spPr>
            <a:xfrm>
              <a:off x="1658161" y="3606800"/>
              <a:ext cx="865141" cy="1176827"/>
            </a:xfrm>
            <a:prstGeom prst="rect">
              <a:avLst/>
            </a:prstGeom>
            <a:noFill/>
          </p:spPr>
          <p:txBody>
            <a:bodyPr wrap="none" rtlCol="0">
              <a:spAutoFit/>
            </a:bodyPr>
            <a:lstStyle/>
            <a:p>
              <a:r>
                <a:rPr lang="en-US" sz="3000" dirty="0" smtClean="0"/>
                <a:t>A</a:t>
              </a:r>
              <a:endParaRPr lang="en-US" sz="3000" dirty="0"/>
            </a:p>
          </p:txBody>
        </p:sp>
        <p:sp>
          <p:nvSpPr>
            <p:cNvPr id="20" name="TextBox 19"/>
            <p:cNvSpPr txBox="1"/>
            <p:nvPr/>
          </p:nvSpPr>
          <p:spPr>
            <a:xfrm>
              <a:off x="2100607" y="4000499"/>
              <a:ext cx="865141" cy="1176827"/>
            </a:xfrm>
            <a:prstGeom prst="rect">
              <a:avLst/>
            </a:prstGeom>
            <a:noFill/>
          </p:spPr>
          <p:txBody>
            <a:bodyPr wrap="none" rtlCol="0">
              <a:spAutoFit/>
            </a:bodyPr>
            <a:lstStyle/>
            <a:p>
              <a:r>
                <a:rPr lang="en-US" sz="3000" dirty="0" smtClean="0"/>
                <a:t>B</a:t>
              </a:r>
              <a:endParaRPr lang="en-US" sz="3000" dirty="0"/>
            </a:p>
          </p:txBody>
        </p:sp>
        <p:sp>
          <p:nvSpPr>
            <p:cNvPr id="21" name="TextBox 20"/>
            <p:cNvSpPr txBox="1"/>
            <p:nvPr/>
          </p:nvSpPr>
          <p:spPr>
            <a:xfrm>
              <a:off x="2543053" y="4394200"/>
              <a:ext cx="907840" cy="1176827"/>
            </a:xfrm>
            <a:prstGeom prst="rect">
              <a:avLst/>
            </a:prstGeom>
            <a:noFill/>
          </p:spPr>
          <p:txBody>
            <a:bodyPr wrap="none" rtlCol="0">
              <a:spAutoFit/>
            </a:bodyPr>
            <a:lstStyle/>
            <a:p>
              <a:r>
                <a:rPr lang="en-US" sz="3000" dirty="0"/>
                <a:t>G</a:t>
              </a:r>
            </a:p>
          </p:txBody>
        </p:sp>
        <p:sp>
          <p:nvSpPr>
            <p:cNvPr id="22" name="TextBox 21"/>
            <p:cNvSpPr txBox="1"/>
            <p:nvPr/>
          </p:nvSpPr>
          <p:spPr>
            <a:xfrm>
              <a:off x="2956380" y="4787899"/>
              <a:ext cx="806482" cy="1176827"/>
            </a:xfrm>
            <a:prstGeom prst="rect">
              <a:avLst/>
            </a:prstGeom>
            <a:noFill/>
          </p:spPr>
          <p:txBody>
            <a:bodyPr wrap="none" rtlCol="0">
              <a:spAutoFit/>
            </a:bodyPr>
            <a:lstStyle/>
            <a:p>
              <a:r>
                <a:rPr lang="en-US" sz="3000" dirty="0" smtClean="0"/>
                <a:t>5</a:t>
              </a:r>
              <a:endParaRPr lang="en-US" sz="3000" dirty="0"/>
            </a:p>
          </p:txBody>
        </p:sp>
        <p:sp>
          <p:nvSpPr>
            <p:cNvPr id="23" name="TextBox 22"/>
            <p:cNvSpPr txBox="1"/>
            <p:nvPr/>
          </p:nvSpPr>
          <p:spPr>
            <a:xfrm>
              <a:off x="3352800" y="5181600"/>
              <a:ext cx="806482" cy="1176827"/>
            </a:xfrm>
            <a:prstGeom prst="rect">
              <a:avLst/>
            </a:prstGeom>
            <a:noFill/>
          </p:spPr>
          <p:txBody>
            <a:bodyPr wrap="none" rtlCol="0">
              <a:spAutoFit/>
            </a:bodyPr>
            <a:lstStyle/>
            <a:p>
              <a:r>
                <a:rPr lang="en-US" sz="3000" dirty="0" smtClean="0"/>
                <a:t>1</a:t>
              </a:r>
              <a:endParaRPr lang="en-US" sz="3000" dirty="0"/>
            </a:p>
          </p:txBody>
        </p:sp>
        <p:sp>
          <p:nvSpPr>
            <p:cNvPr id="24" name="TextBox 23"/>
            <p:cNvSpPr txBox="1"/>
            <p:nvPr/>
          </p:nvSpPr>
          <p:spPr>
            <a:xfrm>
              <a:off x="1182216" y="3213099"/>
              <a:ext cx="907840" cy="1176827"/>
            </a:xfrm>
            <a:prstGeom prst="rect">
              <a:avLst/>
            </a:prstGeom>
            <a:noFill/>
          </p:spPr>
          <p:txBody>
            <a:bodyPr wrap="none" rtlCol="0">
              <a:spAutoFit/>
            </a:bodyPr>
            <a:lstStyle/>
            <a:p>
              <a:r>
                <a:rPr lang="en-US" sz="3000" dirty="0" smtClean="0"/>
                <a:t>G</a:t>
              </a:r>
              <a:endParaRPr lang="en-US" sz="3000" dirty="0"/>
            </a:p>
          </p:txBody>
        </p:sp>
        <p:sp>
          <p:nvSpPr>
            <p:cNvPr id="25" name="TextBox 24"/>
            <p:cNvSpPr txBox="1"/>
            <p:nvPr/>
          </p:nvSpPr>
          <p:spPr>
            <a:xfrm>
              <a:off x="762000" y="2819400"/>
              <a:ext cx="836810" cy="1176827"/>
            </a:xfrm>
            <a:prstGeom prst="rect">
              <a:avLst/>
            </a:prstGeom>
            <a:noFill/>
          </p:spPr>
          <p:txBody>
            <a:bodyPr wrap="none" rtlCol="0">
              <a:spAutoFit/>
            </a:bodyPr>
            <a:lstStyle/>
            <a:p>
              <a:r>
                <a:rPr lang="en-US" sz="3000" dirty="0" smtClean="0"/>
                <a:t>B</a:t>
              </a:r>
              <a:endParaRPr lang="en-US" sz="3000" dirty="0"/>
            </a:p>
          </p:txBody>
        </p:sp>
      </p:grpSp>
      <p:sp>
        <p:nvSpPr>
          <p:cNvPr id="2" name="Rectangle 1"/>
          <p:cNvSpPr/>
          <p:nvPr/>
        </p:nvSpPr>
        <p:spPr>
          <a:xfrm>
            <a:off x="2362200" y="5105400"/>
            <a:ext cx="533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114800" y="1953532"/>
            <a:ext cx="533400" cy="3685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867400" y="5372100"/>
            <a:ext cx="533400" cy="468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838700" y="1677413"/>
            <a:ext cx="2019300" cy="4647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858000" y="3962400"/>
            <a:ext cx="1987694" cy="494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90600" y="1228677"/>
            <a:ext cx="5867400" cy="370673"/>
          </a:xfrm>
          <a:prstGeom prst="rect">
            <a:avLst/>
          </a:prstGeom>
          <a:solidFill>
            <a:schemeClr val="bg1"/>
          </a:solidFill>
        </p:spPr>
        <p:txBody>
          <a:bodyPr wrap="square" rtlCol="0">
            <a:spAutoFit/>
          </a:bodyPr>
          <a:lstStyle/>
          <a:p>
            <a:pPr algn="ctr"/>
            <a:r>
              <a:rPr lang="en-US" dirty="0" smtClean="0"/>
              <a:t>Cohen et al. (n=30) vs. Birman (n=29): Category Gist</a:t>
            </a:r>
            <a:endParaRPr lang="en-US" dirty="0"/>
          </a:p>
        </p:txBody>
      </p:sp>
    </p:spTree>
    <p:extLst>
      <p:ext uri="{BB962C8B-B14F-4D97-AF65-F5344CB8AC3E}">
        <p14:creationId xmlns:p14="http://schemas.microsoft.com/office/powerpoint/2010/main" val="2040328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56" y="1017443"/>
            <a:ext cx="9031081" cy="5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grpSp>
        <p:nvGrpSpPr>
          <p:cNvPr id="5" name="Group 4"/>
          <p:cNvGrpSpPr/>
          <p:nvPr/>
        </p:nvGrpSpPr>
        <p:grpSpPr>
          <a:xfrm>
            <a:off x="7391400" y="228600"/>
            <a:ext cx="1647104" cy="2203759"/>
            <a:chOff x="762000" y="1677105"/>
            <a:chExt cx="3498850" cy="4681322"/>
          </a:xfrm>
        </p:grpSpPr>
        <p:sp>
          <p:nvSpPr>
            <p:cNvPr id="7" name="TextBox 6"/>
            <p:cNvSpPr txBox="1"/>
            <p:nvPr/>
          </p:nvSpPr>
          <p:spPr>
            <a:xfrm>
              <a:off x="2133600" y="2514600"/>
              <a:ext cx="152400" cy="369332"/>
            </a:xfrm>
            <a:prstGeom prst="rect">
              <a:avLst/>
            </a:prstGeom>
            <a:noFill/>
          </p:spPr>
          <p:txBody>
            <a:bodyPr wrap="square" rtlCol="0">
              <a:spAutoFit/>
            </a:bodyPr>
            <a:lstStyle/>
            <a:p>
              <a:endParaRPr lang="en-US" dirty="0"/>
            </a:p>
          </p:txBody>
        </p:sp>
        <p:grpSp>
          <p:nvGrpSpPr>
            <p:cNvPr id="28" name="Group 27"/>
            <p:cNvGrpSpPr/>
            <p:nvPr/>
          </p:nvGrpSpPr>
          <p:grpSpPr>
            <a:xfrm>
              <a:off x="946150" y="1677105"/>
              <a:ext cx="3314700" cy="3077633"/>
              <a:chOff x="946150" y="1677105"/>
              <a:chExt cx="3314700" cy="3077633"/>
            </a:xfrm>
          </p:grpSpPr>
          <p:pic>
            <p:nvPicPr>
              <p:cNvPr id="6" name="Picture 5" descr="ma1.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150" y="1677105"/>
                <a:ext cx="819150" cy="819150"/>
              </a:xfrm>
              <a:prstGeom prst="rect">
                <a:avLst/>
              </a:prstGeom>
              <a:ln w="38100" cmpd="sng">
                <a:solidFill>
                  <a:schemeClr val="tx1"/>
                </a:solidFill>
              </a:ln>
            </p:spPr>
          </p:pic>
          <p:pic>
            <p:nvPicPr>
              <p:cNvPr id="8" name="Picture 7"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0800" y="2012244"/>
                <a:ext cx="819150" cy="819150"/>
              </a:xfrm>
              <a:prstGeom prst="rect">
                <a:avLst/>
              </a:prstGeom>
              <a:ln w="38100" cmpd="sng">
                <a:solidFill>
                  <a:schemeClr val="tx1"/>
                </a:solidFill>
              </a:ln>
            </p:spPr>
          </p:pic>
          <p:pic>
            <p:nvPicPr>
              <p:cNvPr id="9" name="Picture 8" descr="ma14.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5450" y="2347383"/>
                <a:ext cx="819150" cy="819150"/>
              </a:xfrm>
              <a:prstGeom prst="rect">
                <a:avLst/>
              </a:prstGeom>
              <a:ln w="38100" cmpd="sng">
                <a:solidFill>
                  <a:schemeClr val="tx1"/>
                </a:solidFill>
              </a:ln>
            </p:spPr>
          </p:pic>
          <p:pic>
            <p:nvPicPr>
              <p:cNvPr id="14" name="Picture 13" descr="ma136.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0100" y="2682522"/>
                <a:ext cx="819150" cy="819150"/>
              </a:xfrm>
              <a:prstGeom prst="rect">
                <a:avLst/>
              </a:prstGeom>
              <a:ln w="38100" cmpd="sng">
                <a:solidFill>
                  <a:schemeClr val="tx1"/>
                </a:solidFill>
              </a:ln>
            </p:spPr>
          </p:pic>
          <p:pic>
            <p:nvPicPr>
              <p:cNvPr id="15" name="Picture 14" descr="ma164.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44750" y="3017661"/>
                <a:ext cx="819150" cy="819150"/>
              </a:xfrm>
              <a:prstGeom prst="rect">
                <a:avLst/>
              </a:prstGeom>
              <a:ln w="38100" cmpd="sng">
                <a:solidFill>
                  <a:schemeClr val="tx1"/>
                </a:solidFill>
              </a:ln>
            </p:spPr>
          </p:pic>
          <p:pic>
            <p:nvPicPr>
              <p:cNvPr id="16" name="Picture 15" descr="a3.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19400" y="3352800"/>
                <a:ext cx="1066800" cy="1066800"/>
              </a:xfrm>
              <a:prstGeom prst="rect">
                <a:avLst/>
              </a:prstGeom>
            </p:spPr>
          </p:pic>
          <p:pic>
            <p:nvPicPr>
              <p:cNvPr id="17" name="Picture 16"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41700" y="3935588"/>
                <a:ext cx="819150" cy="819150"/>
              </a:xfrm>
              <a:prstGeom prst="rect">
                <a:avLst/>
              </a:prstGeom>
              <a:ln w="38100" cmpd="sng">
                <a:solidFill>
                  <a:schemeClr val="tx1"/>
                </a:solidFill>
              </a:ln>
            </p:spPr>
          </p:pic>
        </p:grpSp>
        <p:sp>
          <p:nvSpPr>
            <p:cNvPr id="18" name="TextBox 17"/>
            <p:cNvSpPr txBox="1"/>
            <p:nvPr/>
          </p:nvSpPr>
          <p:spPr>
            <a:xfrm>
              <a:off x="1658161" y="3606800"/>
              <a:ext cx="865141" cy="1176827"/>
            </a:xfrm>
            <a:prstGeom prst="rect">
              <a:avLst/>
            </a:prstGeom>
            <a:noFill/>
          </p:spPr>
          <p:txBody>
            <a:bodyPr wrap="none" rtlCol="0">
              <a:spAutoFit/>
            </a:bodyPr>
            <a:lstStyle/>
            <a:p>
              <a:r>
                <a:rPr lang="en-US" sz="3000" dirty="0" smtClean="0"/>
                <a:t>A</a:t>
              </a:r>
              <a:endParaRPr lang="en-US" sz="3000" dirty="0"/>
            </a:p>
          </p:txBody>
        </p:sp>
        <p:sp>
          <p:nvSpPr>
            <p:cNvPr id="20" name="TextBox 19"/>
            <p:cNvSpPr txBox="1"/>
            <p:nvPr/>
          </p:nvSpPr>
          <p:spPr>
            <a:xfrm>
              <a:off x="2100607" y="4000499"/>
              <a:ext cx="865141" cy="1176827"/>
            </a:xfrm>
            <a:prstGeom prst="rect">
              <a:avLst/>
            </a:prstGeom>
            <a:noFill/>
          </p:spPr>
          <p:txBody>
            <a:bodyPr wrap="none" rtlCol="0">
              <a:spAutoFit/>
            </a:bodyPr>
            <a:lstStyle/>
            <a:p>
              <a:r>
                <a:rPr lang="en-US" sz="3000" dirty="0" smtClean="0"/>
                <a:t>B</a:t>
              </a:r>
              <a:endParaRPr lang="en-US" sz="3000" dirty="0"/>
            </a:p>
          </p:txBody>
        </p:sp>
        <p:sp>
          <p:nvSpPr>
            <p:cNvPr id="21" name="TextBox 20"/>
            <p:cNvSpPr txBox="1"/>
            <p:nvPr/>
          </p:nvSpPr>
          <p:spPr>
            <a:xfrm>
              <a:off x="2543053" y="4394200"/>
              <a:ext cx="907840" cy="1176827"/>
            </a:xfrm>
            <a:prstGeom prst="rect">
              <a:avLst/>
            </a:prstGeom>
            <a:noFill/>
          </p:spPr>
          <p:txBody>
            <a:bodyPr wrap="none" rtlCol="0">
              <a:spAutoFit/>
            </a:bodyPr>
            <a:lstStyle/>
            <a:p>
              <a:r>
                <a:rPr lang="en-US" sz="3000" dirty="0"/>
                <a:t>G</a:t>
              </a:r>
            </a:p>
          </p:txBody>
        </p:sp>
        <p:sp>
          <p:nvSpPr>
            <p:cNvPr id="22" name="TextBox 21"/>
            <p:cNvSpPr txBox="1"/>
            <p:nvPr/>
          </p:nvSpPr>
          <p:spPr>
            <a:xfrm>
              <a:off x="2956380" y="4787899"/>
              <a:ext cx="806482" cy="1176827"/>
            </a:xfrm>
            <a:prstGeom prst="rect">
              <a:avLst/>
            </a:prstGeom>
            <a:noFill/>
          </p:spPr>
          <p:txBody>
            <a:bodyPr wrap="none" rtlCol="0">
              <a:spAutoFit/>
            </a:bodyPr>
            <a:lstStyle/>
            <a:p>
              <a:r>
                <a:rPr lang="en-US" sz="3000" dirty="0" smtClean="0"/>
                <a:t>5</a:t>
              </a:r>
              <a:endParaRPr lang="en-US" sz="3000" dirty="0"/>
            </a:p>
          </p:txBody>
        </p:sp>
        <p:sp>
          <p:nvSpPr>
            <p:cNvPr id="23" name="TextBox 22"/>
            <p:cNvSpPr txBox="1"/>
            <p:nvPr/>
          </p:nvSpPr>
          <p:spPr>
            <a:xfrm>
              <a:off x="3352800" y="5181600"/>
              <a:ext cx="806482" cy="1176827"/>
            </a:xfrm>
            <a:prstGeom prst="rect">
              <a:avLst/>
            </a:prstGeom>
            <a:noFill/>
          </p:spPr>
          <p:txBody>
            <a:bodyPr wrap="none" rtlCol="0">
              <a:spAutoFit/>
            </a:bodyPr>
            <a:lstStyle/>
            <a:p>
              <a:r>
                <a:rPr lang="en-US" sz="3000" dirty="0" smtClean="0"/>
                <a:t>1</a:t>
              </a:r>
              <a:endParaRPr lang="en-US" sz="3000" dirty="0"/>
            </a:p>
          </p:txBody>
        </p:sp>
        <p:sp>
          <p:nvSpPr>
            <p:cNvPr id="24" name="TextBox 23"/>
            <p:cNvSpPr txBox="1"/>
            <p:nvPr/>
          </p:nvSpPr>
          <p:spPr>
            <a:xfrm>
              <a:off x="1182216" y="3213099"/>
              <a:ext cx="907840" cy="1176827"/>
            </a:xfrm>
            <a:prstGeom prst="rect">
              <a:avLst/>
            </a:prstGeom>
            <a:noFill/>
          </p:spPr>
          <p:txBody>
            <a:bodyPr wrap="none" rtlCol="0">
              <a:spAutoFit/>
            </a:bodyPr>
            <a:lstStyle/>
            <a:p>
              <a:r>
                <a:rPr lang="en-US" sz="3000" dirty="0" smtClean="0"/>
                <a:t>G</a:t>
              </a:r>
              <a:endParaRPr lang="en-US" sz="3000" dirty="0"/>
            </a:p>
          </p:txBody>
        </p:sp>
        <p:sp>
          <p:nvSpPr>
            <p:cNvPr id="25" name="TextBox 24"/>
            <p:cNvSpPr txBox="1"/>
            <p:nvPr/>
          </p:nvSpPr>
          <p:spPr>
            <a:xfrm>
              <a:off x="762000" y="2819400"/>
              <a:ext cx="836810" cy="1176827"/>
            </a:xfrm>
            <a:prstGeom prst="rect">
              <a:avLst/>
            </a:prstGeom>
            <a:noFill/>
          </p:spPr>
          <p:txBody>
            <a:bodyPr wrap="none" rtlCol="0">
              <a:spAutoFit/>
            </a:bodyPr>
            <a:lstStyle/>
            <a:p>
              <a:r>
                <a:rPr lang="en-US" sz="3000" dirty="0" smtClean="0"/>
                <a:t>B</a:t>
              </a:r>
              <a:endParaRPr lang="en-US" sz="3000" dirty="0"/>
            </a:p>
          </p:txBody>
        </p:sp>
      </p:grpSp>
      <p:sp>
        <p:nvSpPr>
          <p:cNvPr id="2" name="Rectangle 1"/>
          <p:cNvSpPr/>
          <p:nvPr/>
        </p:nvSpPr>
        <p:spPr>
          <a:xfrm>
            <a:off x="2362200" y="5105400"/>
            <a:ext cx="533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114800" y="1953532"/>
            <a:ext cx="533400" cy="3685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867400" y="5372100"/>
            <a:ext cx="533400" cy="468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858000" y="3962400"/>
            <a:ext cx="1987694" cy="494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90600" y="1228677"/>
            <a:ext cx="5867400" cy="370673"/>
          </a:xfrm>
          <a:prstGeom prst="rect">
            <a:avLst/>
          </a:prstGeom>
          <a:solidFill>
            <a:schemeClr val="bg1"/>
          </a:solidFill>
        </p:spPr>
        <p:txBody>
          <a:bodyPr wrap="square" rtlCol="0">
            <a:spAutoFit/>
          </a:bodyPr>
          <a:lstStyle/>
          <a:p>
            <a:pPr algn="ctr"/>
            <a:r>
              <a:rPr lang="en-US" dirty="0" smtClean="0"/>
              <a:t>Cohen et al. (n=30) vs. Birman (n=29): Category Gist</a:t>
            </a:r>
            <a:endParaRPr lang="en-US" dirty="0"/>
          </a:p>
        </p:txBody>
      </p:sp>
    </p:spTree>
    <p:extLst>
      <p:ext uri="{BB962C8B-B14F-4D97-AF65-F5344CB8AC3E}">
        <p14:creationId xmlns:p14="http://schemas.microsoft.com/office/powerpoint/2010/main" val="4019340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56" y="1017443"/>
            <a:ext cx="9031081" cy="5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grpSp>
        <p:nvGrpSpPr>
          <p:cNvPr id="5" name="Group 4"/>
          <p:cNvGrpSpPr/>
          <p:nvPr/>
        </p:nvGrpSpPr>
        <p:grpSpPr>
          <a:xfrm>
            <a:off x="7391400" y="228600"/>
            <a:ext cx="1647104" cy="2203759"/>
            <a:chOff x="762000" y="1677105"/>
            <a:chExt cx="3498850" cy="4681322"/>
          </a:xfrm>
        </p:grpSpPr>
        <p:sp>
          <p:nvSpPr>
            <p:cNvPr id="7" name="TextBox 6"/>
            <p:cNvSpPr txBox="1"/>
            <p:nvPr/>
          </p:nvSpPr>
          <p:spPr>
            <a:xfrm>
              <a:off x="2133600" y="2514600"/>
              <a:ext cx="152400" cy="369332"/>
            </a:xfrm>
            <a:prstGeom prst="rect">
              <a:avLst/>
            </a:prstGeom>
            <a:noFill/>
          </p:spPr>
          <p:txBody>
            <a:bodyPr wrap="square" rtlCol="0">
              <a:spAutoFit/>
            </a:bodyPr>
            <a:lstStyle/>
            <a:p>
              <a:endParaRPr lang="en-US" dirty="0"/>
            </a:p>
          </p:txBody>
        </p:sp>
        <p:grpSp>
          <p:nvGrpSpPr>
            <p:cNvPr id="28" name="Group 27"/>
            <p:cNvGrpSpPr/>
            <p:nvPr/>
          </p:nvGrpSpPr>
          <p:grpSpPr>
            <a:xfrm>
              <a:off x="946150" y="1677105"/>
              <a:ext cx="3314700" cy="3077633"/>
              <a:chOff x="946150" y="1677105"/>
              <a:chExt cx="3314700" cy="3077633"/>
            </a:xfrm>
          </p:grpSpPr>
          <p:pic>
            <p:nvPicPr>
              <p:cNvPr id="6" name="Picture 5" descr="ma1.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150" y="1677105"/>
                <a:ext cx="819150" cy="819150"/>
              </a:xfrm>
              <a:prstGeom prst="rect">
                <a:avLst/>
              </a:prstGeom>
              <a:ln w="38100" cmpd="sng">
                <a:solidFill>
                  <a:schemeClr val="tx1"/>
                </a:solidFill>
              </a:ln>
            </p:spPr>
          </p:pic>
          <p:pic>
            <p:nvPicPr>
              <p:cNvPr id="8" name="Picture 7"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0800" y="2012244"/>
                <a:ext cx="819150" cy="819150"/>
              </a:xfrm>
              <a:prstGeom prst="rect">
                <a:avLst/>
              </a:prstGeom>
              <a:ln w="38100" cmpd="sng">
                <a:solidFill>
                  <a:schemeClr val="tx1"/>
                </a:solidFill>
              </a:ln>
            </p:spPr>
          </p:pic>
          <p:pic>
            <p:nvPicPr>
              <p:cNvPr id="9" name="Picture 8" descr="ma14.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5450" y="2347383"/>
                <a:ext cx="819150" cy="819150"/>
              </a:xfrm>
              <a:prstGeom prst="rect">
                <a:avLst/>
              </a:prstGeom>
              <a:ln w="38100" cmpd="sng">
                <a:solidFill>
                  <a:schemeClr val="tx1"/>
                </a:solidFill>
              </a:ln>
            </p:spPr>
          </p:pic>
          <p:pic>
            <p:nvPicPr>
              <p:cNvPr id="14" name="Picture 13" descr="ma136.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0100" y="2682522"/>
                <a:ext cx="819150" cy="819150"/>
              </a:xfrm>
              <a:prstGeom prst="rect">
                <a:avLst/>
              </a:prstGeom>
              <a:ln w="38100" cmpd="sng">
                <a:solidFill>
                  <a:schemeClr val="tx1"/>
                </a:solidFill>
              </a:ln>
            </p:spPr>
          </p:pic>
          <p:pic>
            <p:nvPicPr>
              <p:cNvPr id="15" name="Picture 14" descr="ma164.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44750" y="3017661"/>
                <a:ext cx="819150" cy="819150"/>
              </a:xfrm>
              <a:prstGeom prst="rect">
                <a:avLst/>
              </a:prstGeom>
              <a:ln w="38100" cmpd="sng">
                <a:solidFill>
                  <a:schemeClr val="tx1"/>
                </a:solidFill>
              </a:ln>
            </p:spPr>
          </p:pic>
          <p:pic>
            <p:nvPicPr>
              <p:cNvPr id="16" name="Picture 15" descr="a3.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19400" y="3352800"/>
                <a:ext cx="1066800" cy="1066800"/>
              </a:xfrm>
              <a:prstGeom prst="rect">
                <a:avLst/>
              </a:prstGeom>
            </p:spPr>
          </p:pic>
          <p:pic>
            <p:nvPicPr>
              <p:cNvPr id="17" name="Picture 16"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41700" y="3935588"/>
                <a:ext cx="819150" cy="819150"/>
              </a:xfrm>
              <a:prstGeom prst="rect">
                <a:avLst/>
              </a:prstGeom>
              <a:ln w="38100" cmpd="sng">
                <a:solidFill>
                  <a:schemeClr val="tx1"/>
                </a:solidFill>
              </a:ln>
            </p:spPr>
          </p:pic>
        </p:grpSp>
        <p:sp>
          <p:nvSpPr>
            <p:cNvPr id="18" name="TextBox 17"/>
            <p:cNvSpPr txBox="1"/>
            <p:nvPr/>
          </p:nvSpPr>
          <p:spPr>
            <a:xfrm>
              <a:off x="1658161" y="3606800"/>
              <a:ext cx="865141" cy="1176827"/>
            </a:xfrm>
            <a:prstGeom prst="rect">
              <a:avLst/>
            </a:prstGeom>
            <a:noFill/>
          </p:spPr>
          <p:txBody>
            <a:bodyPr wrap="none" rtlCol="0">
              <a:spAutoFit/>
            </a:bodyPr>
            <a:lstStyle/>
            <a:p>
              <a:r>
                <a:rPr lang="en-US" sz="3000" dirty="0" smtClean="0"/>
                <a:t>A</a:t>
              </a:r>
              <a:endParaRPr lang="en-US" sz="3000" dirty="0"/>
            </a:p>
          </p:txBody>
        </p:sp>
        <p:sp>
          <p:nvSpPr>
            <p:cNvPr id="20" name="TextBox 19"/>
            <p:cNvSpPr txBox="1"/>
            <p:nvPr/>
          </p:nvSpPr>
          <p:spPr>
            <a:xfrm>
              <a:off x="2100607" y="4000499"/>
              <a:ext cx="865141" cy="1176827"/>
            </a:xfrm>
            <a:prstGeom prst="rect">
              <a:avLst/>
            </a:prstGeom>
            <a:noFill/>
          </p:spPr>
          <p:txBody>
            <a:bodyPr wrap="none" rtlCol="0">
              <a:spAutoFit/>
            </a:bodyPr>
            <a:lstStyle/>
            <a:p>
              <a:r>
                <a:rPr lang="en-US" sz="3000" dirty="0" smtClean="0"/>
                <a:t>B</a:t>
              </a:r>
              <a:endParaRPr lang="en-US" sz="3000" dirty="0"/>
            </a:p>
          </p:txBody>
        </p:sp>
        <p:sp>
          <p:nvSpPr>
            <p:cNvPr id="21" name="TextBox 20"/>
            <p:cNvSpPr txBox="1"/>
            <p:nvPr/>
          </p:nvSpPr>
          <p:spPr>
            <a:xfrm>
              <a:off x="2543053" y="4394200"/>
              <a:ext cx="907840" cy="1176827"/>
            </a:xfrm>
            <a:prstGeom prst="rect">
              <a:avLst/>
            </a:prstGeom>
            <a:noFill/>
          </p:spPr>
          <p:txBody>
            <a:bodyPr wrap="none" rtlCol="0">
              <a:spAutoFit/>
            </a:bodyPr>
            <a:lstStyle/>
            <a:p>
              <a:r>
                <a:rPr lang="en-US" sz="3000" dirty="0"/>
                <a:t>G</a:t>
              </a:r>
            </a:p>
          </p:txBody>
        </p:sp>
        <p:sp>
          <p:nvSpPr>
            <p:cNvPr id="22" name="TextBox 21"/>
            <p:cNvSpPr txBox="1"/>
            <p:nvPr/>
          </p:nvSpPr>
          <p:spPr>
            <a:xfrm>
              <a:off x="2956380" y="4787899"/>
              <a:ext cx="806482" cy="1176827"/>
            </a:xfrm>
            <a:prstGeom prst="rect">
              <a:avLst/>
            </a:prstGeom>
            <a:noFill/>
          </p:spPr>
          <p:txBody>
            <a:bodyPr wrap="none" rtlCol="0">
              <a:spAutoFit/>
            </a:bodyPr>
            <a:lstStyle/>
            <a:p>
              <a:r>
                <a:rPr lang="en-US" sz="3000" dirty="0" smtClean="0"/>
                <a:t>5</a:t>
              </a:r>
              <a:endParaRPr lang="en-US" sz="3000" dirty="0"/>
            </a:p>
          </p:txBody>
        </p:sp>
        <p:sp>
          <p:nvSpPr>
            <p:cNvPr id="23" name="TextBox 22"/>
            <p:cNvSpPr txBox="1"/>
            <p:nvPr/>
          </p:nvSpPr>
          <p:spPr>
            <a:xfrm>
              <a:off x="3352800" y="5181600"/>
              <a:ext cx="806482" cy="1176827"/>
            </a:xfrm>
            <a:prstGeom prst="rect">
              <a:avLst/>
            </a:prstGeom>
            <a:noFill/>
          </p:spPr>
          <p:txBody>
            <a:bodyPr wrap="none" rtlCol="0">
              <a:spAutoFit/>
            </a:bodyPr>
            <a:lstStyle/>
            <a:p>
              <a:r>
                <a:rPr lang="en-US" sz="3000" dirty="0" smtClean="0"/>
                <a:t>1</a:t>
              </a:r>
              <a:endParaRPr lang="en-US" sz="3000" dirty="0"/>
            </a:p>
          </p:txBody>
        </p:sp>
        <p:sp>
          <p:nvSpPr>
            <p:cNvPr id="24" name="TextBox 23"/>
            <p:cNvSpPr txBox="1"/>
            <p:nvPr/>
          </p:nvSpPr>
          <p:spPr>
            <a:xfrm>
              <a:off x="1182216" y="3213099"/>
              <a:ext cx="907840" cy="1176827"/>
            </a:xfrm>
            <a:prstGeom prst="rect">
              <a:avLst/>
            </a:prstGeom>
            <a:noFill/>
          </p:spPr>
          <p:txBody>
            <a:bodyPr wrap="none" rtlCol="0">
              <a:spAutoFit/>
            </a:bodyPr>
            <a:lstStyle/>
            <a:p>
              <a:r>
                <a:rPr lang="en-US" sz="3000" dirty="0" smtClean="0"/>
                <a:t>G</a:t>
              </a:r>
              <a:endParaRPr lang="en-US" sz="3000" dirty="0"/>
            </a:p>
          </p:txBody>
        </p:sp>
        <p:sp>
          <p:nvSpPr>
            <p:cNvPr id="25" name="TextBox 24"/>
            <p:cNvSpPr txBox="1"/>
            <p:nvPr/>
          </p:nvSpPr>
          <p:spPr>
            <a:xfrm>
              <a:off x="762000" y="2819400"/>
              <a:ext cx="836810" cy="1176827"/>
            </a:xfrm>
            <a:prstGeom prst="rect">
              <a:avLst/>
            </a:prstGeom>
            <a:noFill/>
          </p:spPr>
          <p:txBody>
            <a:bodyPr wrap="none" rtlCol="0">
              <a:spAutoFit/>
            </a:bodyPr>
            <a:lstStyle/>
            <a:p>
              <a:r>
                <a:rPr lang="en-US" sz="3000" dirty="0" smtClean="0"/>
                <a:t>B</a:t>
              </a:r>
              <a:endParaRPr lang="en-US" sz="3000" dirty="0"/>
            </a:p>
          </p:txBody>
        </p:sp>
      </p:grpSp>
      <p:sp>
        <p:nvSpPr>
          <p:cNvPr id="26" name="TextBox 25"/>
          <p:cNvSpPr txBox="1"/>
          <p:nvPr/>
        </p:nvSpPr>
        <p:spPr>
          <a:xfrm>
            <a:off x="990600" y="1228677"/>
            <a:ext cx="5867400" cy="370673"/>
          </a:xfrm>
          <a:prstGeom prst="rect">
            <a:avLst/>
          </a:prstGeom>
          <a:solidFill>
            <a:schemeClr val="bg1"/>
          </a:solidFill>
        </p:spPr>
        <p:txBody>
          <a:bodyPr wrap="square" rtlCol="0">
            <a:spAutoFit/>
          </a:bodyPr>
          <a:lstStyle/>
          <a:p>
            <a:pPr algn="ctr"/>
            <a:r>
              <a:rPr lang="en-US" dirty="0" smtClean="0"/>
              <a:t>Cohen et al. (n=30) vs. Birman (n=29): Category Gist</a:t>
            </a:r>
            <a:endParaRPr lang="en-US" dirty="0"/>
          </a:p>
        </p:txBody>
      </p:sp>
    </p:spTree>
    <p:extLst>
      <p:ext uri="{BB962C8B-B14F-4D97-AF65-F5344CB8AC3E}">
        <p14:creationId xmlns:p14="http://schemas.microsoft.com/office/powerpoint/2010/main" val="2249957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51677"/>
            <a:ext cx="8839200" cy="6138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grpSp>
        <p:nvGrpSpPr>
          <p:cNvPr id="5" name="Group 4"/>
          <p:cNvGrpSpPr/>
          <p:nvPr/>
        </p:nvGrpSpPr>
        <p:grpSpPr>
          <a:xfrm>
            <a:off x="7391400" y="228600"/>
            <a:ext cx="1647104" cy="2203759"/>
            <a:chOff x="762000" y="1677105"/>
            <a:chExt cx="3498850" cy="4681322"/>
          </a:xfrm>
        </p:grpSpPr>
        <p:sp>
          <p:nvSpPr>
            <p:cNvPr id="7" name="TextBox 6"/>
            <p:cNvSpPr txBox="1"/>
            <p:nvPr/>
          </p:nvSpPr>
          <p:spPr>
            <a:xfrm>
              <a:off x="2133600" y="2514600"/>
              <a:ext cx="152400" cy="369332"/>
            </a:xfrm>
            <a:prstGeom prst="rect">
              <a:avLst/>
            </a:prstGeom>
            <a:noFill/>
          </p:spPr>
          <p:txBody>
            <a:bodyPr wrap="square" rtlCol="0">
              <a:spAutoFit/>
            </a:bodyPr>
            <a:lstStyle/>
            <a:p>
              <a:endParaRPr lang="en-US" dirty="0"/>
            </a:p>
          </p:txBody>
        </p:sp>
        <p:grpSp>
          <p:nvGrpSpPr>
            <p:cNvPr id="28" name="Group 27"/>
            <p:cNvGrpSpPr/>
            <p:nvPr/>
          </p:nvGrpSpPr>
          <p:grpSpPr>
            <a:xfrm>
              <a:off x="946150" y="1677105"/>
              <a:ext cx="3314700" cy="3077633"/>
              <a:chOff x="946150" y="1677105"/>
              <a:chExt cx="3314700" cy="3077633"/>
            </a:xfrm>
          </p:grpSpPr>
          <p:pic>
            <p:nvPicPr>
              <p:cNvPr id="6" name="Picture 5" descr="ma1.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150" y="1677105"/>
                <a:ext cx="819150" cy="819150"/>
              </a:xfrm>
              <a:prstGeom prst="rect">
                <a:avLst/>
              </a:prstGeom>
              <a:ln w="38100" cmpd="sng">
                <a:solidFill>
                  <a:schemeClr val="tx1"/>
                </a:solidFill>
              </a:ln>
            </p:spPr>
          </p:pic>
          <p:pic>
            <p:nvPicPr>
              <p:cNvPr id="8" name="Picture 7"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0800" y="2012244"/>
                <a:ext cx="819150" cy="819150"/>
              </a:xfrm>
              <a:prstGeom prst="rect">
                <a:avLst/>
              </a:prstGeom>
              <a:ln w="38100" cmpd="sng">
                <a:solidFill>
                  <a:schemeClr val="tx1"/>
                </a:solidFill>
              </a:ln>
            </p:spPr>
          </p:pic>
          <p:pic>
            <p:nvPicPr>
              <p:cNvPr id="9" name="Picture 8" descr="ma14.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5450" y="2347383"/>
                <a:ext cx="819150" cy="819150"/>
              </a:xfrm>
              <a:prstGeom prst="rect">
                <a:avLst/>
              </a:prstGeom>
              <a:ln w="38100" cmpd="sng">
                <a:solidFill>
                  <a:schemeClr val="tx1"/>
                </a:solidFill>
              </a:ln>
            </p:spPr>
          </p:pic>
          <p:pic>
            <p:nvPicPr>
              <p:cNvPr id="14" name="Picture 13" descr="ma136.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0100" y="2682522"/>
                <a:ext cx="819150" cy="819150"/>
              </a:xfrm>
              <a:prstGeom prst="rect">
                <a:avLst/>
              </a:prstGeom>
              <a:ln w="38100" cmpd="sng">
                <a:solidFill>
                  <a:schemeClr val="tx1"/>
                </a:solidFill>
              </a:ln>
            </p:spPr>
          </p:pic>
          <p:pic>
            <p:nvPicPr>
              <p:cNvPr id="15" name="Picture 14" descr="ma164.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44750" y="3017661"/>
                <a:ext cx="819150" cy="819150"/>
              </a:xfrm>
              <a:prstGeom prst="rect">
                <a:avLst/>
              </a:prstGeom>
              <a:ln w="38100" cmpd="sng">
                <a:solidFill>
                  <a:schemeClr val="tx1"/>
                </a:solidFill>
              </a:ln>
            </p:spPr>
          </p:pic>
          <p:pic>
            <p:nvPicPr>
              <p:cNvPr id="16" name="Picture 15" descr="a3.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19400" y="3352800"/>
                <a:ext cx="1066800" cy="1066800"/>
              </a:xfrm>
              <a:prstGeom prst="rect">
                <a:avLst/>
              </a:prstGeom>
            </p:spPr>
          </p:pic>
          <p:pic>
            <p:nvPicPr>
              <p:cNvPr id="17" name="Picture 16"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41700" y="3935588"/>
                <a:ext cx="819150" cy="819150"/>
              </a:xfrm>
              <a:prstGeom prst="rect">
                <a:avLst/>
              </a:prstGeom>
              <a:ln w="38100" cmpd="sng">
                <a:solidFill>
                  <a:schemeClr val="tx1"/>
                </a:solidFill>
              </a:ln>
            </p:spPr>
          </p:pic>
        </p:grpSp>
        <p:sp>
          <p:nvSpPr>
            <p:cNvPr id="18" name="TextBox 17"/>
            <p:cNvSpPr txBox="1"/>
            <p:nvPr/>
          </p:nvSpPr>
          <p:spPr>
            <a:xfrm>
              <a:off x="1658161" y="3606800"/>
              <a:ext cx="865141" cy="1176827"/>
            </a:xfrm>
            <a:prstGeom prst="rect">
              <a:avLst/>
            </a:prstGeom>
            <a:noFill/>
          </p:spPr>
          <p:txBody>
            <a:bodyPr wrap="none" rtlCol="0">
              <a:spAutoFit/>
            </a:bodyPr>
            <a:lstStyle/>
            <a:p>
              <a:r>
                <a:rPr lang="en-US" sz="3000" dirty="0" smtClean="0"/>
                <a:t>A</a:t>
              </a:r>
              <a:endParaRPr lang="en-US" sz="3000" dirty="0"/>
            </a:p>
          </p:txBody>
        </p:sp>
        <p:sp>
          <p:nvSpPr>
            <p:cNvPr id="20" name="TextBox 19"/>
            <p:cNvSpPr txBox="1"/>
            <p:nvPr/>
          </p:nvSpPr>
          <p:spPr>
            <a:xfrm>
              <a:off x="2100607" y="4000499"/>
              <a:ext cx="865141" cy="1176827"/>
            </a:xfrm>
            <a:prstGeom prst="rect">
              <a:avLst/>
            </a:prstGeom>
            <a:noFill/>
          </p:spPr>
          <p:txBody>
            <a:bodyPr wrap="none" rtlCol="0">
              <a:spAutoFit/>
            </a:bodyPr>
            <a:lstStyle/>
            <a:p>
              <a:r>
                <a:rPr lang="en-US" sz="3000" dirty="0" smtClean="0"/>
                <a:t>B</a:t>
              </a:r>
              <a:endParaRPr lang="en-US" sz="3000" dirty="0"/>
            </a:p>
          </p:txBody>
        </p:sp>
        <p:sp>
          <p:nvSpPr>
            <p:cNvPr id="21" name="TextBox 20"/>
            <p:cNvSpPr txBox="1"/>
            <p:nvPr/>
          </p:nvSpPr>
          <p:spPr>
            <a:xfrm>
              <a:off x="2543053" y="4394200"/>
              <a:ext cx="907840" cy="1176827"/>
            </a:xfrm>
            <a:prstGeom prst="rect">
              <a:avLst/>
            </a:prstGeom>
            <a:noFill/>
          </p:spPr>
          <p:txBody>
            <a:bodyPr wrap="none" rtlCol="0">
              <a:spAutoFit/>
            </a:bodyPr>
            <a:lstStyle/>
            <a:p>
              <a:r>
                <a:rPr lang="en-US" sz="3000" dirty="0"/>
                <a:t>G</a:t>
              </a:r>
            </a:p>
          </p:txBody>
        </p:sp>
        <p:sp>
          <p:nvSpPr>
            <p:cNvPr id="22" name="TextBox 21"/>
            <p:cNvSpPr txBox="1"/>
            <p:nvPr/>
          </p:nvSpPr>
          <p:spPr>
            <a:xfrm>
              <a:off x="2956380" y="4787899"/>
              <a:ext cx="806482" cy="1176827"/>
            </a:xfrm>
            <a:prstGeom prst="rect">
              <a:avLst/>
            </a:prstGeom>
            <a:noFill/>
          </p:spPr>
          <p:txBody>
            <a:bodyPr wrap="none" rtlCol="0">
              <a:spAutoFit/>
            </a:bodyPr>
            <a:lstStyle/>
            <a:p>
              <a:r>
                <a:rPr lang="en-US" sz="3000" dirty="0" smtClean="0"/>
                <a:t>5</a:t>
              </a:r>
              <a:endParaRPr lang="en-US" sz="3000" dirty="0"/>
            </a:p>
          </p:txBody>
        </p:sp>
        <p:sp>
          <p:nvSpPr>
            <p:cNvPr id="23" name="TextBox 22"/>
            <p:cNvSpPr txBox="1"/>
            <p:nvPr/>
          </p:nvSpPr>
          <p:spPr>
            <a:xfrm>
              <a:off x="3352800" y="5181600"/>
              <a:ext cx="806482" cy="1176827"/>
            </a:xfrm>
            <a:prstGeom prst="rect">
              <a:avLst/>
            </a:prstGeom>
            <a:noFill/>
          </p:spPr>
          <p:txBody>
            <a:bodyPr wrap="none" rtlCol="0">
              <a:spAutoFit/>
            </a:bodyPr>
            <a:lstStyle/>
            <a:p>
              <a:r>
                <a:rPr lang="en-US" sz="3000" dirty="0" smtClean="0"/>
                <a:t>1</a:t>
              </a:r>
              <a:endParaRPr lang="en-US" sz="3000" dirty="0"/>
            </a:p>
          </p:txBody>
        </p:sp>
        <p:sp>
          <p:nvSpPr>
            <p:cNvPr id="24" name="TextBox 23"/>
            <p:cNvSpPr txBox="1"/>
            <p:nvPr/>
          </p:nvSpPr>
          <p:spPr>
            <a:xfrm>
              <a:off x="1182216" y="3213099"/>
              <a:ext cx="907840" cy="1176827"/>
            </a:xfrm>
            <a:prstGeom prst="rect">
              <a:avLst/>
            </a:prstGeom>
            <a:noFill/>
          </p:spPr>
          <p:txBody>
            <a:bodyPr wrap="none" rtlCol="0">
              <a:spAutoFit/>
            </a:bodyPr>
            <a:lstStyle/>
            <a:p>
              <a:r>
                <a:rPr lang="en-US" sz="3000" dirty="0" smtClean="0"/>
                <a:t>G</a:t>
              </a:r>
              <a:endParaRPr lang="en-US" sz="3000" dirty="0"/>
            </a:p>
          </p:txBody>
        </p:sp>
        <p:sp>
          <p:nvSpPr>
            <p:cNvPr id="25" name="TextBox 24"/>
            <p:cNvSpPr txBox="1"/>
            <p:nvPr/>
          </p:nvSpPr>
          <p:spPr>
            <a:xfrm>
              <a:off x="762000" y="2819400"/>
              <a:ext cx="836810" cy="1176827"/>
            </a:xfrm>
            <a:prstGeom prst="rect">
              <a:avLst/>
            </a:prstGeom>
            <a:noFill/>
          </p:spPr>
          <p:txBody>
            <a:bodyPr wrap="none" rtlCol="0">
              <a:spAutoFit/>
            </a:bodyPr>
            <a:lstStyle/>
            <a:p>
              <a:r>
                <a:rPr lang="en-US" sz="3000" dirty="0" smtClean="0"/>
                <a:t>B</a:t>
              </a:r>
              <a:endParaRPr lang="en-US" sz="3000" dirty="0"/>
            </a:p>
          </p:txBody>
        </p:sp>
      </p:grpSp>
      <p:sp>
        <p:nvSpPr>
          <p:cNvPr id="26" name="TextBox 25"/>
          <p:cNvSpPr txBox="1"/>
          <p:nvPr/>
        </p:nvSpPr>
        <p:spPr>
          <a:xfrm>
            <a:off x="990600" y="1228677"/>
            <a:ext cx="5867400" cy="370673"/>
          </a:xfrm>
          <a:prstGeom prst="rect">
            <a:avLst/>
          </a:prstGeom>
          <a:solidFill>
            <a:schemeClr val="bg1"/>
          </a:solidFill>
        </p:spPr>
        <p:txBody>
          <a:bodyPr wrap="square" rtlCol="0">
            <a:spAutoFit/>
          </a:bodyPr>
          <a:lstStyle/>
          <a:p>
            <a:pPr algn="ctr"/>
            <a:r>
              <a:rPr lang="en-US" dirty="0" smtClean="0"/>
              <a:t>Birman (n=29): Image Identification</a:t>
            </a:r>
            <a:endParaRPr lang="en-US" dirty="0"/>
          </a:p>
        </p:txBody>
      </p:sp>
    </p:spTree>
    <p:extLst>
      <p:ext uri="{BB962C8B-B14F-4D97-AF65-F5344CB8AC3E}">
        <p14:creationId xmlns:p14="http://schemas.microsoft.com/office/powerpoint/2010/main" val="2131962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62000"/>
            <a:ext cx="8991600" cy="624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1956" y="228600"/>
            <a:ext cx="4680320" cy="584775"/>
          </a:xfrm>
          <a:prstGeom prst="rect">
            <a:avLst/>
          </a:prstGeom>
          <a:noFill/>
        </p:spPr>
        <p:txBody>
          <a:bodyPr wrap="none" rtlCol="0">
            <a:spAutoFit/>
          </a:bodyPr>
          <a:lstStyle/>
          <a:p>
            <a:r>
              <a:rPr lang="en-US" sz="3200" dirty="0" smtClean="0"/>
              <a:t>College Students vs. </a:t>
            </a:r>
            <a:r>
              <a:rPr lang="en-US" sz="3200" dirty="0" err="1" smtClean="0"/>
              <a:t>MTurk</a:t>
            </a:r>
            <a:endParaRPr lang="en-US" sz="3200" dirty="0"/>
          </a:p>
        </p:txBody>
      </p:sp>
    </p:spTree>
    <p:extLst>
      <p:ext uri="{BB962C8B-B14F-4D97-AF65-F5344CB8AC3E}">
        <p14:creationId xmlns:p14="http://schemas.microsoft.com/office/powerpoint/2010/main" val="676241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6" y="-20782"/>
            <a:ext cx="12182476"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descr="http://tourismus.meinestadt.de/;pass/site/meinestadt/get/documents/meinestadt/images/Stadtspezifisch/Berlin/berlin-panorama-widescreen_unbekannt_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6" y="-14094"/>
            <a:ext cx="12179360" cy="687878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3810000" y="1752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004455" y="-651164"/>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9843655" y="6428509"/>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0515600" y="-249382"/>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029200" y="-762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3276600" y="-3048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124200" y="7239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152400" y="71628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334000" y="7086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2819400" y="-609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10668000" y="3657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a:off x="11049000" y="54864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3619500" y="3657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6553200" y="725805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p:cNvSpPr/>
          <p:nvPr/>
        </p:nvSpPr>
        <p:spPr>
          <a:xfrm>
            <a:off x="8686800" y="7239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1752600" y="207818"/>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p:cNvSpPr/>
          <p:nvPr/>
        </p:nvSpPr>
        <p:spPr>
          <a:xfrm>
            <a:off x="8209547" y="-8382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p:cNvSpPr/>
          <p:nvPr/>
        </p:nvSpPr>
        <p:spPr>
          <a:xfrm>
            <a:off x="3886200" y="-605589"/>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762000" y="-651164"/>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p:cNvSpPr/>
          <p:nvPr/>
        </p:nvSpPr>
        <p:spPr>
          <a:xfrm>
            <a:off x="-2207795" y="5574267"/>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p:cNvSpPr/>
          <p:nvPr/>
        </p:nvSpPr>
        <p:spPr>
          <a:xfrm>
            <a:off x="-2971800" y="73914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11277600" y="2944501"/>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11746832" y="38862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18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2.59259E-6 L 1.41667 2.59259E-6 " pathEditMode="relative" rAng="0" ptsTypes="AA">
                                      <p:cBhvr>
                                        <p:cTn id="6" dur="2000" fill="hold"/>
                                        <p:tgtEl>
                                          <p:spTgt spid="24"/>
                                        </p:tgtEl>
                                        <p:attrNameLst>
                                          <p:attrName>ppt_x</p:attrName>
                                          <p:attrName>ppt_y</p:attrName>
                                        </p:attrNameLst>
                                      </p:cBhvr>
                                      <p:rCtr x="70833"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16667E-6 4.07407E-6 L -0.00157 1.17268 " pathEditMode="relative" rAng="0" ptsTypes="AA">
                                      <p:cBhvr>
                                        <p:cTn id="10" dur="1000" fill="hold"/>
                                        <p:tgtEl>
                                          <p:spTgt spid="6"/>
                                        </p:tgtEl>
                                        <p:attrNameLst>
                                          <p:attrName>ppt_x</p:attrName>
                                          <p:attrName>ppt_y</p:attrName>
                                        </p:attrNameLst>
                                      </p:cBhvr>
                                      <p:rCtr x="-87" y="58634"/>
                                    </p:animMotion>
                                  </p:childTnLst>
                                </p:cTn>
                              </p:par>
                              <p:par>
                                <p:cTn id="11" presetID="49" presetClass="path" presetSubtype="0" accel="50000" decel="50000" fill="hold" grpId="0" nodeType="withEffect">
                                  <p:stCondLst>
                                    <p:cond delay="100"/>
                                  </p:stCondLst>
                                  <p:childTnLst>
                                    <p:animMotion origin="layout" path="M 0 -4.21965E-6 L -1.4 0.85758 " pathEditMode="relative" rAng="0" ptsTypes="AA">
                                      <p:cBhvr>
                                        <p:cTn id="12" dur="1000" fill="hold"/>
                                        <p:tgtEl>
                                          <p:spTgt spid="8"/>
                                        </p:tgtEl>
                                        <p:attrNameLst>
                                          <p:attrName>ppt_x</p:attrName>
                                          <p:attrName>ppt_y</p:attrName>
                                        </p:attrNameLst>
                                      </p:cBhvr>
                                      <p:rCtr x="-70000" y="42867"/>
                                    </p:animMotion>
                                  </p:childTnLst>
                                </p:cTn>
                              </p:par>
                              <p:par>
                                <p:cTn id="13" presetID="37" presetClass="path" presetSubtype="0" accel="50000" decel="50000" fill="hold" grpId="0" nodeType="withEffect">
                                  <p:stCondLst>
                                    <p:cond delay="200"/>
                                  </p:stCondLst>
                                  <p:childTnLst>
                                    <p:animMotion origin="layout" path="M 0 -2.22222E-6 L 0.49132 0.05602 C 0.59427 0.06875 0.74844 0.07616 0.90885 0.07616 C 1.09219 0.07616 1.23872 0.06875 1.34167 0.05602 L 1.83333 -2.22222E-6 " pathEditMode="relative" rAng="0" ptsTypes="FffFF">
                                      <p:cBhvr>
                                        <p:cTn id="14" dur="1000" fill="hold"/>
                                        <p:tgtEl>
                                          <p:spTgt spid="4"/>
                                        </p:tgtEl>
                                        <p:attrNameLst>
                                          <p:attrName>ppt_x</p:attrName>
                                          <p:attrName>ppt_y</p:attrName>
                                        </p:attrNameLst>
                                      </p:cBhvr>
                                      <p:rCtr x="91667" y="3796"/>
                                    </p:animMotion>
                                  </p:childTnLst>
                                </p:cTn>
                              </p:par>
                              <p:par>
                                <p:cTn id="15" presetID="49" presetClass="path" presetSubtype="0" accel="50000" decel="50000" fill="hold" grpId="0" nodeType="withEffect">
                                  <p:stCondLst>
                                    <p:cond delay="400"/>
                                  </p:stCondLst>
                                  <p:childTnLst>
                                    <p:animMotion origin="layout" path="M 0 -2.22222E-6 L -0.33333 1.24445 " pathEditMode="relative" rAng="0" ptsTypes="AA">
                                      <p:cBhvr>
                                        <p:cTn id="16" dur="1000" fill="hold"/>
                                        <p:tgtEl>
                                          <p:spTgt spid="11"/>
                                        </p:tgtEl>
                                        <p:attrNameLst>
                                          <p:attrName>ppt_x</p:attrName>
                                          <p:attrName>ppt_y</p:attrName>
                                        </p:attrNameLst>
                                      </p:cBhvr>
                                      <p:rCtr x="-16667" y="62222"/>
                                    </p:animMotion>
                                  </p:childTnLst>
                                </p:cTn>
                              </p:par>
                              <p:par>
                                <p:cTn id="17" presetID="49" presetClass="path" presetSubtype="0" accel="50000" decel="50000" fill="hold" grpId="0" nodeType="withEffect">
                                  <p:stCondLst>
                                    <p:cond delay="600"/>
                                  </p:stCondLst>
                                  <p:childTnLst>
                                    <p:animMotion origin="layout" path="M -3.33333E-6 -3.33333E-6 L 0.8 1.10602 " pathEditMode="relative" rAng="0" ptsTypes="AA">
                                      <p:cBhvr>
                                        <p:cTn id="18" dur="1000" fill="hold"/>
                                        <p:tgtEl>
                                          <p:spTgt spid="12"/>
                                        </p:tgtEl>
                                        <p:attrNameLst>
                                          <p:attrName>ppt_x</p:attrName>
                                          <p:attrName>ppt_y</p:attrName>
                                        </p:attrNameLst>
                                      </p:cBhvr>
                                      <p:rCtr x="40000" y="55301"/>
                                    </p:animMotion>
                                  </p:childTnLst>
                                </p:cTn>
                              </p:par>
                              <p:par>
                                <p:cTn id="19" presetID="49" presetClass="path" presetSubtype="0" accel="50000" decel="50000" fill="hold" grpId="0" nodeType="withEffect">
                                  <p:stCondLst>
                                    <p:cond delay="600"/>
                                  </p:stCondLst>
                                  <p:childTnLst>
                                    <p:animMotion origin="layout" path="M -3.33333E-6 1.11111E-6 L 0.65834 -1.15556 " pathEditMode="relative" rAng="0" ptsTypes="AA">
                                      <p:cBhvr>
                                        <p:cTn id="20" dur="1000" fill="hold"/>
                                        <p:tgtEl>
                                          <p:spTgt spid="13"/>
                                        </p:tgtEl>
                                        <p:attrNameLst>
                                          <p:attrName>ppt_x</p:attrName>
                                          <p:attrName>ppt_y</p:attrName>
                                        </p:attrNameLst>
                                      </p:cBhvr>
                                      <p:rCtr x="32917" y="-57778"/>
                                    </p:animMotion>
                                  </p:childTnLst>
                                </p:cTn>
                              </p:par>
                              <p:par>
                                <p:cTn id="21" presetID="49" presetClass="path" presetSubtype="0" accel="50000" decel="50000" fill="hold" grpId="0" nodeType="withEffect">
                                  <p:stCondLst>
                                    <p:cond delay="800"/>
                                  </p:stCondLst>
                                  <p:childTnLst>
                                    <p:animMotion origin="layout" path="M -3.33333E-6 1.11111E-6 L 0.65834 -1.15556 " pathEditMode="relative" rAng="0" ptsTypes="AA">
                                      <p:cBhvr>
                                        <p:cTn id="22" dur="1000" fill="hold"/>
                                        <p:tgtEl>
                                          <p:spTgt spid="14"/>
                                        </p:tgtEl>
                                        <p:attrNameLst>
                                          <p:attrName>ppt_x</p:attrName>
                                          <p:attrName>ppt_y</p:attrName>
                                        </p:attrNameLst>
                                      </p:cBhvr>
                                      <p:rCtr x="32917" y="-57778"/>
                                    </p:animMotion>
                                  </p:childTnLst>
                                </p:cTn>
                              </p:par>
                              <p:par>
                                <p:cTn id="23" presetID="42" presetClass="path" presetSubtype="0" accel="50000" decel="50000" fill="hold" grpId="0" nodeType="withEffect">
                                  <p:stCondLst>
                                    <p:cond delay="1100"/>
                                  </p:stCondLst>
                                  <p:childTnLst>
                                    <p:animMotion origin="layout" path="M 4.16667E-6 4.07407E-6 L -0.00157 1.17268 " pathEditMode="relative" rAng="0" ptsTypes="AA">
                                      <p:cBhvr>
                                        <p:cTn id="24" dur="1000" fill="hold"/>
                                        <p:tgtEl>
                                          <p:spTgt spid="29"/>
                                        </p:tgtEl>
                                        <p:attrNameLst>
                                          <p:attrName>ppt_x</p:attrName>
                                          <p:attrName>ppt_y</p:attrName>
                                        </p:attrNameLst>
                                      </p:cBhvr>
                                      <p:rCtr x="-87" y="58634"/>
                                    </p:animMotion>
                                  </p:childTnLst>
                                </p:cTn>
                              </p:par>
                              <p:par>
                                <p:cTn id="25" presetID="49" presetClass="path" presetSubtype="0" accel="50000" decel="50000" fill="hold" grpId="0" nodeType="withEffect">
                                  <p:stCondLst>
                                    <p:cond delay="1200"/>
                                  </p:stCondLst>
                                  <p:childTnLst>
                                    <p:animMotion origin="layout" path="M -0.04167 0.06667 L -0.03333 -1.14444 " pathEditMode="relative" rAng="0" ptsTypes="AA">
                                      <p:cBhvr>
                                        <p:cTn id="26" dur="1000" fill="hold"/>
                                        <p:tgtEl>
                                          <p:spTgt spid="15"/>
                                        </p:tgtEl>
                                        <p:attrNameLst>
                                          <p:attrName>ppt_x</p:attrName>
                                          <p:attrName>ppt_y</p:attrName>
                                        </p:attrNameLst>
                                      </p:cBhvr>
                                      <p:rCtr x="417" y="-60556"/>
                                    </p:animMotion>
                                  </p:childTnLst>
                                </p:cTn>
                              </p:par>
                              <p:par>
                                <p:cTn id="27" presetID="37" presetClass="path" presetSubtype="0" accel="50000" decel="50000" fill="hold" grpId="0" nodeType="withEffect">
                                  <p:stCondLst>
                                    <p:cond delay="1300"/>
                                  </p:stCondLst>
                                  <p:childTnLst>
                                    <p:animMotion origin="layout" path="M -0.0085 -0.08264 L 0.48282 -0.02662 C 0.58577 -0.01389 0.73993 -0.00648 0.90035 -0.00648 C 1.08368 -0.00648 1.23021 -0.01389 1.33316 -0.02662 L 1.82483 -0.08264 " pathEditMode="relative" rAng="0" ptsTypes="FffFF">
                                      <p:cBhvr>
                                        <p:cTn id="28" dur="1000" fill="hold"/>
                                        <p:tgtEl>
                                          <p:spTgt spid="30"/>
                                        </p:tgtEl>
                                        <p:attrNameLst>
                                          <p:attrName>ppt_x</p:attrName>
                                          <p:attrName>ppt_y</p:attrName>
                                        </p:attrNameLst>
                                      </p:cBhvr>
                                      <p:rCtr x="91667" y="3796"/>
                                    </p:animMotion>
                                  </p:childTnLst>
                                </p:cTn>
                              </p:par>
                              <p:par>
                                <p:cTn id="29" presetID="49" presetClass="path" presetSubtype="0" accel="50000" decel="50000" fill="hold" grpId="0" nodeType="withEffect">
                                  <p:stCondLst>
                                    <p:cond delay="1600"/>
                                  </p:stCondLst>
                                  <p:childTnLst>
                                    <p:animMotion origin="layout" path="M -3.33333E-6 -3.33333E-6 L 0.175 1.2 " pathEditMode="relative" rAng="0" ptsTypes="AA">
                                      <p:cBhvr>
                                        <p:cTn id="30" dur="1000" fill="hold"/>
                                        <p:tgtEl>
                                          <p:spTgt spid="16"/>
                                        </p:tgtEl>
                                        <p:attrNameLst>
                                          <p:attrName>ppt_x</p:attrName>
                                          <p:attrName>ppt_y</p:attrName>
                                        </p:attrNameLst>
                                      </p:cBhvr>
                                      <p:rCtr x="8750" y="60000"/>
                                    </p:animMotion>
                                  </p:childTnLst>
                                </p:cTn>
                              </p:par>
                              <p:par>
                                <p:cTn id="31" presetID="49" presetClass="path" presetSubtype="0" accel="50000" decel="50000" fill="hold" grpId="0" nodeType="withEffect">
                                  <p:stCondLst>
                                    <p:cond delay="1800"/>
                                  </p:stCondLst>
                                  <p:childTnLst>
                                    <p:animMotion origin="layout" path="M -0.0401 -0.04444 L -1.0901 -1.27777 " pathEditMode="relative" rAng="0" ptsTypes="AA">
                                      <p:cBhvr>
                                        <p:cTn id="32" dur="1000" fill="hold"/>
                                        <p:tgtEl>
                                          <p:spTgt spid="22"/>
                                        </p:tgtEl>
                                        <p:attrNameLst>
                                          <p:attrName>ppt_x</p:attrName>
                                          <p:attrName>ppt_y</p:attrName>
                                        </p:attrNameLst>
                                      </p:cBhvr>
                                      <p:rCtr x="-52500" y="-61667"/>
                                    </p:animMotion>
                                  </p:childTnLst>
                                </p:cTn>
                              </p:par>
                              <p:par>
                                <p:cTn id="33" presetID="49" presetClass="path" presetSubtype="0" accel="50000" decel="50000" fill="hold" grpId="0" nodeType="withEffect">
                                  <p:stCondLst>
                                    <p:cond delay="2000"/>
                                  </p:stCondLst>
                                  <p:childTnLst>
                                    <p:animMotion origin="layout" path="M 0.56441 -0.04444 L 1.22274 -1.2 " pathEditMode="relative" rAng="0" ptsTypes="AA">
                                      <p:cBhvr>
                                        <p:cTn id="34" dur="1000" fill="hold"/>
                                        <p:tgtEl>
                                          <p:spTgt spid="31"/>
                                        </p:tgtEl>
                                        <p:attrNameLst>
                                          <p:attrName>ppt_x</p:attrName>
                                          <p:attrName>ppt_y</p:attrName>
                                        </p:attrNameLst>
                                      </p:cBhvr>
                                      <p:rCtr x="32917" y="-57778"/>
                                    </p:animMotion>
                                  </p:childTnLst>
                                </p:cTn>
                              </p:par>
                              <p:par>
                                <p:cTn id="35" presetID="49" presetClass="path" presetSubtype="0" accel="50000" decel="50000" fill="hold" grpId="0" nodeType="withEffect">
                                  <p:stCondLst>
                                    <p:cond delay="2200"/>
                                  </p:stCondLst>
                                  <p:childTnLst>
                                    <p:animMotion origin="layout" path="M -3.33333E-6 1.11111E-6 L 0.65834 -1.15556 " pathEditMode="relative" rAng="0" ptsTypes="AA">
                                      <p:cBhvr>
                                        <p:cTn id="36" dur="1000" fill="hold"/>
                                        <p:tgtEl>
                                          <p:spTgt spid="21"/>
                                        </p:tgtEl>
                                        <p:attrNameLst>
                                          <p:attrName>ppt_x</p:attrName>
                                          <p:attrName>ppt_y</p:attrName>
                                        </p:attrNameLst>
                                      </p:cBhvr>
                                      <p:rCtr x="32917" y="-57778"/>
                                    </p:animMotion>
                                  </p:childTnLst>
                                </p:cTn>
                              </p:par>
                              <p:par>
                                <p:cTn id="37" presetID="49" presetClass="path" presetSubtype="0" accel="50000" decel="50000" fill="hold" grpId="0" nodeType="withEffect">
                                  <p:stCondLst>
                                    <p:cond delay="2600"/>
                                  </p:stCondLst>
                                  <p:childTnLst>
                                    <p:animMotion origin="layout" path="M 0 -4.21965E-6 L -1.4 0.85758 " pathEditMode="relative" rAng="0" ptsTypes="AA">
                                      <p:cBhvr>
                                        <p:cTn id="38" dur="1000" fill="hold"/>
                                        <p:tgtEl>
                                          <p:spTgt spid="32"/>
                                        </p:tgtEl>
                                        <p:attrNameLst>
                                          <p:attrName>ppt_x</p:attrName>
                                          <p:attrName>ppt_y</p:attrName>
                                        </p:attrNameLst>
                                      </p:cBhvr>
                                      <p:rCtr x="-70000" y="42867"/>
                                    </p:animMotion>
                                  </p:childTnLst>
                                </p:cTn>
                              </p:par>
                              <p:par>
                                <p:cTn id="39" presetID="49" presetClass="path" presetSubtype="0" accel="50000" decel="50000" fill="hold" grpId="0" nodeType="withEffect">
                                  <p:stCondLst>
                                    <p:cond delay="2800"/>
                                  </p:stCondLst>
                                  <p:childTnLst>
                                    <p:animMotion origin="layout" path="M 3.33333E-6 3.33333E-6 L -1.49167 0.11111 " pathEditMode="relative" rAng="0" ptsTypes="AA">
                                      <p:cBhvr>
                                        <p:cTn id="40" dur="1000" fill="hold"/>
                                        <p:tgtEl>
                                          <p:spTgt spid="17"/>
                                        </p:tgtEl>
                                        <p:attrNameLst>
                                          <p:attrName>ppt_x</p:attrName>
                                          <p:attrName>ppt_y</p:attrName>
                                        </p:attrNameLst>
                                      </p:cBhvr>
                                      <p:rCtr x="-74583" y="5556"/>
                                    </p:animMotion>
                                  </p:childTnLst>
                                </p:cTn>
                              </p:par>
                              <p:par>
                                <p:cTn id="41" presetID="37" presetClass="path" presetSubtype="0" accel="50000" decel="50000" fill="hold" grpId="0" nodeType="withEffect">
                                  <p:stCondLst>
                                    <p:cond delay="3200"/>
                                  </p:stCondLst>
                                  <p:childTnLst>
                                    <p:animMotion origin="layout" path="M -5.55112E-17 -0.27777 L 0.47344 -0.03379 C 0.57257 0.02153 0.72118 0.05394 0.87569 0.05394 C 1.05243 0.05394 1.19358 0.02153 1.29271 -0.03379 L 1.76667 -0.27777 " pathEditMode="relative" rAng="0" ptsTypes="FffFF">
                                      <p:cBhvr>
                                        <p:cTn id="42" dur="1000" fill="hold"/>
                                        <p:tgtEl>
                                          <p:spTgt spid="19"/>
                                        </p:tgtEl>
                                        <p:attrNameLst>
                                          <p:attrName>ppt_x</p:attrName>
                                          <p:attrName>ppt_y</p:attrName>
                                        </p:attrNameLst>
                                      </p:cBhvr>
                                      <p:rCtr x="88333" y="16574"/>
                                    </p:animMotion>
                                  </p:childTnLst>
                                </p:cTn>
                              </p:par>
                              <p:par>
                                <p:cTn id="43" presetID="49" presetClass="path" presetSubtype="0" accel="50000" decel="50000" fill="hold" grpId="0" nodeType="withEffect">
                                  <p:stCondLst>
                                    <p:cond delay="3500"/>
                                  </p:stCondLst>
                                  <p:childTnLst>
                                    <p:animMotion origin="layout" path="M 0 -4.21965E-6 L -1.4 0.85758 " pathEditMode="relative" rAng="0" ptsTypes="AA">
                                      <p:cBhvr>
                                        <p:cTn id="44" dur="1000" fill="hold"/>
                                        <p:tgtEl>
                                          <p:spTgt spid="33"/>
                                        </p:tgtEl>
                                        <p:attrNameLst>
                                          <p:attrName>ppt_x</p:attrName>
                                          <p:attrName>ppt_y</p:attrName>
                                        </p:attrNameLst>
                                      </p:cBhvr>
                                      <p:rCtr x="-70000" y="42867"/>
                                    </p:animMotion>
                                  </p:childTnLst>
                                </p:cTn>
                              </p:par>
                              <p:par>
                                <p:cTn id="45" presetID="49" presetClass="path" presetSubtype="0" accel="50000" decel="50000" fill="hold" grpId="0" nodeType="withEffect">
                                  <p:stCondLst>
                                    <p:cond delay="3700"/>
                                  </p:stCondLst>
                                  <p:childTnLst>
                                    <p:animMotion origin="layout" path="M 0.025 -0.2 L -1.46666 -0.08889 " pathEditMode="relative" rAng="0" ptsTypes="AA">
                                      <p:cBhvr>
                                        <p:cTn id="46" dur="1000" fill="hold"/>
                                        <p:tgtEl>
                                          <p:spTgt spid="18"/>
                                        </p:tgtEl>
                                        <p:attrNameLst>
                                          <p:attrName>ppt_x</p:attrName>
                                          <p:attrName>ppt_y</p:attrName>
                                        </p:attrNameLst>
                                      </p:cBhvr>
                                      <p:rCtr x="-74583" y="5556"/>
                                    </p:animMotion>
                                  </p:childTnLst>
                                </p:cTn>
                              </p:par>
                              <p:par>
                                <p:cTn id="47" presetID="49" presetClass="path" presetSubtype="0" accel="50000" decel="50000" fill="hold" grpId="0" nodeType="withEffect">
                                  <p:stCondLst>
                                    <p:cond delay="4000"/>
                                  </p:stCondLst>
                                  <p:childTnLst>
                                    <p:animMotion origin="layout" path="M 0 -2.22222E-6 L -0.33333 1.24445 " pathEditMode="relative" rAng="0" ptsTypes="AA">
                                      <p:cBhvr>
                                        <p:cTn id="48" dur="1000" fill="hold"/>
                                        <p:tgtEl>
                                          <p:spTgt spid="27"/>
                                        </p:tgtEl>
                                        <p:attrNameLst>
                                          <p:attrName>ppt_x</p:attrName>
                                          <p:attrName>ppt_y</p:attrName>
                                        </p:attrNameLst>
                                      </p:cBhvr>
                                      <p:rCtr x="-16667" y="62222"/>
                                    </p:animMotion>
                                  </p:childTnLst>
                                </p:cTn>
                              </p:par>
                              <p:par>
                                <p:cTn id="49" presetID="49" presetClass="path" presetSubtype="0" accel="50000" decel="50000" fill="hold" grpId="0" nodeType="withEffect">
                                  <p:stCondLst>
                                    <p:cond delay="4100"/>
                                  </p:stCondLst>
                                  <p:childTnLst>
                                    <p:animMotion origin="layout" path="M -3.33333E-6 -3.33333E-6 L 0.175 1.2 " pathEditMode="relative" rAng="0" ptsTypes="AA">
                                      <p:cBhvr>
                                        <p:cTn id="50" dur="1000" fill="hold"/>
                                        <p:tgtEl>
                                          <p:spTgt spid="28"/>
                                        </p:tgtEl>
                                        <p:attrNameLst>
                                          <p:attrName>ppt_x</p:attrName>
                                          <p:attrName>ppt_y</p:attrName>
                                        </p:attrNameLst>
                                      </p:cBhvr>
                                      <p:rCtr x="8750" y="60000"/>
                                    </p:animMotion>
                                  </p:childTnLst>
                                </p:cTn>
                              </p:par>
                              <p:par>
                                <p:cTn id="51" presetID="10" presetClass="exit" presetSubtype="0" fill="hold" nodeType="withEffect">
                                  <p:stCondLst>
                                    <p:cond delay="0"/>
                                  </p:stCondLst>
                                  <p:childTnLst>
                                    <p:animEffect transition="out" filter="fade">
                                      <p:cBhvr>
                                        <p:cTn id="52" dur="5000"/>
                                        <p:tgtEl>
                                          <p:spTgt spid="34"/>
                                        </p:tgtEl>
                                      </p:cBhvr>
                                    </p:animEffect>
                                    <p:set>
                                      <p:cBhvr>
                                        <p:cTn id="53" dur="1" fill="hold">
                                          <p:stCondLst>
                                            <p:cond delay="49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4" grpId="0" animBg="1"/>
      <p:bldP spid="27" grpId="0" animBg="1"/>
      <p:bldP spid="28" grpId="0" animBg="1"/>
      <p:bldP spid="29" grpId="0" animBg="1"/>
      <p:bldP spid="30" grpId="0" animBg="1"/>
      <p:bldP spid="31" grpId="0" animBg="1"/>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330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6" y="-20782"/>
            <a:ext cx="12182476"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tourismus.meinestadt.de/;pass/site/meinestadt/get/documents/meinestadt/images/Stadtspezifisch/Berlin/berlin-panorama-widescreen_unbekannt_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6" y="-14094"/>
            <a:ext cx="12179360" cy="687878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3810000" y="1752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004455" y="-651164"/>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9843655" y="6428509"/>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0515600" y="-249382"/>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029200" y="-762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3276600" y="-3048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124200" y="7239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152400" y="71628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334000" y="7086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2819400" y="-609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10668000" y="3657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a:off x="11049000" y="54864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3619500" y="3657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6553200" y="725805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p:cNvSpPr/>
          <p:nvPr/>
        </p:nvSpPr>
        <p:spPr>
          <a:xfrm>
            <a:off x="8686800" y="7239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1752600" y="207818"/>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p:cNvSpPr/>
          <p:nvPr/>
        </p:nvSpPr>
        <p:spPr>
          <a:xfrm>
            <a:off x="8209547" y="-8382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p:cNvSpPr/>
          <p:nvPr/>
        </p:nvSpPr>
        <p:spPr>
          <a:xfrm>
            <a:off x="3886200" y="-605589"/>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762000" y="-651164"/>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p:cNvSpPr/>
          <p:nvPr/>
        </p:nvSpPr>
        <p:spPr>
          <a:xfrm>
            <a:off x="-2207795" y="5574267"/>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p:cNvSpPr/>
          <p:nvPr/>
        </p:nvSpPr>
        <p:spPr>
          <a:xfrm>
            <a:off x="-2971800" y="73914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11277600" y="2944501"/>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11746832" y="38862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Oval 1"/>
          <p:cNvSpPr/>
          <p:nvPr/>
        </p:nvSpPr>
        <p:spPr>
          <a:xfrm>
            <a:off x="6019800" y="665018"/>
            <a:ext cx="762000" cy="2774373"/>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162799" y="2209800"/>
            <a:ext cx="1275347" cy="1191901"/>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891463" y="3814011"/>
            <a:ext cx="1018674" cy="824551"/>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19806" y="4978316"/>
            <a:ext cx="1018674" cy="824551"/>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103776" y="3702525"/>
            <a:ext cx="934704" cy="523762"/>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19518320">
            <a:off x="3726087" y="5549314"/>
            <a:ext cx="3322390" cy="904034"/>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17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07407E-6 L -0.00157 1.17268 " pathEditMode="relative" rAng="0" ptsTypes="AA">
                                      <p:cBhvr>
                                        <p:cTn id="6" dur="1000" fill="hold"/>
                                        <p:tgtEl>
                                          <p:spTgt spid="6"/>
                                        </p:tgtEl>
                                        <p:attrNameLst>
                                          <p:attrName>ppt_x</p:attrName>
                                          <p:attrName>ppt_y</p:attrName>
                                        </p:attrNameLst>
                                      </p:cBhvr>
                                      <p:rCtr x="-87" y="58634"/>
                                    </p:animMotion>
                                  </p:childTnLst>
                                </p:cTn>
                              </p:par>
                              <p:par>
                                <p:cTn id="7" presetID="10" presetClass="exit" presetSubtype="0" fill="hold" nodeType="withEffect">
                                  <p:stCondLst>
                                    <p:cond delay="0"/>
                                  </p:stCondLst>
                                  <p:childTnLst>
                                    <p:animEffect transition="out" filter="fade">
                                      <p:cBhvr>
                                        <p:cTn id="8" dur="5000"/>
                                        <p:tgtEl>
                                          <p:spTgt spid="1026"/>
                                        </p:tgtEl>
                                      </p:cBhvr>
                                    </p:animEffect>
                                    <p:set>
                                      <p:cBhvr>
                                        <p:cTn id="9" dur="1" fill="hold">
                                          <p:stCondLst>
                                            <p:cond delay="4999"/>
                                          </p:stCondLst>
                                        </p:cTn>
                                        <p:tgtEl>
                                          <p:spTgt spid="1026"/>
                                        </p:tgtEl>
                                        <p:attrNameLst>
                                          <p:attrName>style.visibility</p:attrName>
                                        </p:attrNameLst>
                                      </p:cBhvr>
                                      <p:to>
                                        <p:strVal val="hidden"/>
                                      </p:to>
                                    </p:set>
                                  </p:childTnLst>
                                </p:cTn>
                              </p:par>
                              <p:par>
                                <p:cTn id="10" presetID="49" presetClass="path" presetSubtype="0" accel="50000" decel="50000" fill="hold" grpId="0" nodeType="withEffect">
                                  <p:stCondLst>
                                    <p:cond delay="100"/>
                                  </p:stCondLst>
                                  <p:childTnLst>
                                    <p:animMotion origin="layout" path="M 0 -4.21965E-6 L -1.4 0.85758 " pathEditMode="relative" rAng="0" ptsTypes="AA">
                                      <p:cBhvr>
                                        <p:cTn id="11" dur="1000" fill="hold"/>
                                        <p:tgtEl>
                                          <p:spTgt spid="8"/>
                                        </p:tgtEl>
                                        <p:attrNameLst>
                                          <p:attrName>ppt_x</p:attrName>
                                          <p:attrName>ppt_y</p:attrName>
                                        </p:attrNameLst>
                                      </p:cBhvr>
                                      <p:rCtr x="-70000" y="42867"/>
                                    </p:animMotion>
                                  </p:childTnLst>
                                </p:cTn>
                              </p:par>
                              <p:par>
                                <p:cTn id="12" presetID="37" presetClass="path" presetSubtype="0" accel="50000" decel="50000" fill="hold" grpId="0" nodeType="withEffect">
                                  <p:stCondLst>
                                    <p:cond delay="200"/>
                                  </p:stCondLst>
                                  <p:childTnLst>
                                    <p:animMotion origin="layout" path="M 0 -2.22222E-6 L 0.49132 0.05602 C 0.59427 0.06875 0.74844 0.07616 0.90885 0.07616 C 1.09219 0.07616 1.23872 0.06875 1.34167 0.05602 L 1.83333 -2.22222E-6 " pathEditMode="relative" rAng="0" ptsTypes="FffFF">
                                      <p:cBhvr>
                                        <p:cTn id="13" dur="1000" fill="hold"/>
                                        <p:tgtEl>
                                          <p:spTgt spid="4"/>
                                        </p:tgtEl>
                                        <p:attrNameLst>
                                          <p:attrName>ppt_x</p:attrName>
                                          <p:attrName>ppt_y</p:attrName>
                                        </p:attrNameLst>
                                      </p:cBhvr>
                                      <p:rCtr x="91667" y="3796"/>
                                    </p:animMotion>
                                  </p:childTnLst>
                                </p:cTn>
                              </p:par>
                              <p:par>
                                <p:cTn id="14" presetID="49" presetClass="path" presetSubtype="0" accel="50000" decel="50000" fill="hold" grpId="0" nodeType="withEffect">
                                  <p:stCondLst>
                                    <p:cond delay="400"/>
                                  </p:stCondLst>
                                  <p:childTnLst>
                                    <p:animMotion origin="layout" path="M 0 -2.22222E-6 L -0.33333 1.24445 " pathEditMode="relative" rAng="0" ptsTypes="AA">
                                      <p:cBhvr>
                                        <p:cTn id="15" dur="1000" fill="hold"/>
                                        <p:tgtEl>
                                          <p:spTgt spid="11"/>
                                        </p:tgtEl>
                                        <p:attrNameLst>
                                          <p:attrName>ppt_x</p:attrName>
                                          <p:attrName>ppt_y</p:attrName>
                                        </p:attrNameLst>
                                      </p:cBhvr>
                                      <p:rCtr x="-16667" y="62222"/>
                                    </p:animMotion>
                                  </p:childTnLst>
                                </p:cTn>
                              </p:par>
                              <p:par>
                                <p:cTn id="16" presetID="49" presetClass="path" presetSubtype="0" accel="50000" decel="50000" fill="hold" grpId="0" nodeType="withEffect">
                                  <p:stCondLst>
                                    <p:cond delay="600"/>
                                  </p:stCondLst>
                                  <p:childTnLst>
                                    <p:animMotion origin="layout" path="M -3.33333E-6 -3.33333E-6 L 0.8 1.10602 " pathEditMode="relative" rAng="0" ptsTypes="AA">
                                      <p:cBhvr>
                                        <p:cTn id="17" dur="1000" fill="hold"/>
                                        <p:tgtEl>
                                          <p:spTgt spid="12"/>
                                        </p:tgtEl>
                                        <p:attrNameLst>
                                          <p:attrName>ppt_x</p:attrName>
                                          <p:attrName>ppt_y</p:attrName>
                                        </p:attrNameLst>
                                      </p:cBhvr>
                                      <p:rCtr x="40000" y="55301"/>
                                    </p:animMotion>
                                  </p:childTnLst>
                                </p:cTn>
                              </p:par>
                              <p:par>
                                <p:cTn id="18" presetID="49" presetClass="path" presetSubtype="0" accel="50000" decel="50000" fill="hold" grpId="0" nodeType="withEffect">
                                  <p:stCondLst>
                                    <p:cond delay="600"/>
                                  </p:stCondLst>
                                  <p:childTnLst>
                                    <p:animMotion origin="layout" path="M -3.33333E-6 1.11111E-6 L 0.65834 -1.15556 " pathEditMode="relative" rAng="0" ptsTypes="AA">
                                      <p:cBhvr>
                                        <p:cTn id="19" dur="1000" fill="hold"/>
                                        <p:tgtEl>
                                          <p:spTgt spid="13"/>
                                        </p:tgtEl>
                                        <p:attrNameLst>
                                          <p:attrName>ppt_x</p:attrName>
                                          <p:attrName>ppt_y</p:attrName>
                                        </p:attrNameLst>
                                      </p:cBhvr>
                                      <p:rCtr x="32917" y="-57778"/>
                                    </p:animMotion>
                                  </p:childTnLst>
                                </p:cTn>
                              </p:par>
                              <p:par>
                                <p:cTn id="20" presetID="49" presetClass="path" presetSubtype="0" accel="50000" decel="50000" fill="hold" grpId="0" nodeType="withEffect">
                                  <p:stCondLst>
                                    <p:cond delay="800"/>
                                  </p:stCondLst>
                                  <p:childTnLst>
                                    <p:animMotion origin="layout" path="M -3.33333E-6 1.11111E-6 L 0.65834 -1.15556 " pathEditMode="relative" rAng="0" ptsTypes="AA">
                                      <p:cBhvr>
                                        <p:cTn id="21" dur="1000" fill="hold"/>
                                        <p:tgtEl>
                                          <p:spTgt spid="14"/>
                                        </p:tgtEl>
                                        <p:attrNameLst>
                                          <p:attrName>ppt_x</p:attrName>
                                          <p:attrName>ppt_y</p:attrName>
                                        </p:attrNameLst>
                                      </p:cBhvr>
                                      <p:rCtr x="32917" y="-57778"/>
                                    </p:animMotion>
                                  </p:childTnLst>
                                </p:cTn>
                              </p:par>
                              <p:par>
                                <p:cTn id="22" presetID="42" presetClass="path" presetSubtype="0" accel="50000" decel="50000" fill="hold" grpId="0" nodeType="withEffect">
                                  <p:stCondLst>
                                    <p:cond delay="1100"/>
                                  </p:stCondLst>
                                  <p:childTnLst>
                                    <p:animMotion origin="layout" path="M 4.16667E-6 4.07407E-6 L -0.00157 1.17268 " pathEditMode="relative" rAng="0" ptsTypes="AA">
                                      <p:cBhvr>
                                        <p:cTn id="23" dur="1000" fill="hold"/>
                                        <p:tgtEl>
                                          <p:spTgt spid="29"/>
                                        </p:tgtEl>
                                        <p:attrNameLst>
                                          <p:attrName>ppt_x</p:attrName>
                                          <p:attrName>ppt_y</p:attrName>
                                        </p:attrNameLst>
                                      </p:cBhvr>
                                      <p:rCtr x="-87" y="58634"/>
                                    </p:animMotion>
                                  </p:childTnLst>
                                </p:cTn>
                              </p:par>
                              <p:par>
                                <p:cTn id="24" presetID="49" presetClass="path" presetSubtype="0" accel="50000" decel="50000" fill="hold" grpId="0" nodeType="withEffect">
                                  <p:stCondLst>
                                    <p:cond delay="1200"/>
                                  </p:stCondLst>
                                  <p:childTnLst>
                                    <p:animMotion origin="layout" path="M -0.04167 0.06667 L -0.03333 -1.14444 " pathEditMode="relative" rAng="0" ptsTypes="AA">
                                      <p:cBhvr>
                                        <p:cTn id="25" dur="1000" fill="hold"/>
                                        <p:tgtEl>
                                          <p:spTgt spid="15"/>
                                        </p:tgtEl>
                                        <p:attrNameLst>
                                          <p:attrName>ppt_x</p:attrName>
                                          <p:attrName>ppt_y</p:attrName>
                                        </p:attrNameLst>
                                      </p:cBhvr>
                                      <p:rCtr x="417" y="-60556"/>
                                    </p:animMotion>
                                  </p:childTnLst>
                                </p:cTn>
                              </p:par>
                              <p:par>
                                <p:cTn id="26" presetID="37" presetClass="path" presetSubtype="0" accel="50000" decel="50000" fill="hold" grpId="0" nodeType="withEffect">
                                  <p:stCondLst>
                                    <p:cond delay="1300"/>
                                  </p:stCondLst>
                                  <p:childTnLst>
                                    <p:animMotion origin="layout" path="M -0.0085 -0.08264 L 0.48282 -0.02662 C 0.58577 -0.01389 0.73993 -0.00648 0.90035 -0.00648 C 1.08368 -0.00648 1.23021 -0.01389 1.33316 -0.02662 L 1.82483 -0.08264 " pathEditMode="relative" rAng="0" ptsTypes="FffFF">
                                      <p:cBhvr>
                                        <p:cTn id="27" dur="1000" fill="hold"/>
                                        <p:tgtEl>
                                          <p:spTgt spid="30"/>
                                        </p:tgtEl>
                                        <p:attrNameLst>
                                          <p:attrName>ppt_x</p:attrName>
                                          <p:attrName>ppt_y</p:attrName>
                                        </p:attrNameLst>
                                      </p:cBhvr>
                                      <p:rCtr x="91667" y="3796"/>
                                    </p:animMotion>
                                  </p:childTnLst>
                                </p:cTn>
                              </p:par>
                              <p:par>
                                <p:cTn id="28" presetID="49" presetClass="path" presetSubtype="0" accel="50000" decel="50000" fill="hold" grpId="0" nodeType="withEffect">
                                  <p:stCondLst>
                                    <p:cond delay="1600"/>
                                  </p:stCondLst>
                                  <p:childTnLst>
                                    <p:animMotion origin="layout" path="M -3.33333E-6 -3.33333E-6 L 0.175 1.2 " pathEditMode="relative" rAng="0" ptsTypes="AA">
                                      <p:cBhvr>
                                        <p:cTn id="29" dur="1000" fill="hold"/>
                                        <p:tgtEl>
                                          <p:spTgt spid="16"/>
                                        </p:tgtEl>
                                        <p:attrNameLst>
                                          <p:attrName>ppt_x</p:attrName>
                                          <p:attrName>ppt_y</p:attrName>
                                        </p:attrNameLst>
                                      </p:cBhvr>
                                      <p:rCtr x="8750" y="60000"/>
                                    </p:animMotion>
                                  </p:childTnLst>
                                </p:cTn>
                              </p:par>
                              <p:par>
                                <p:cTn id="30" presetID="49" presetClass="path" presetSubtype="0" accel="50000" decel="50000" fill="hold" grpId="0" nodeType="withEffect">
                                  <p:stCondLst>
                                    <p:cond delay="1800"/>
                                  </p:stCondLst>
                                  <p:childTnLst>
                                    <p:animMotion origin="layout" path="M -0.0401 -0.04444 L -1.0901 -1.27777 " pathEditMode="relative" rAng="0" ptsTypes="AA">
                                      <p:cBhvr>
                                        <p:cTn id="31" dur="1000" fill="hold"/>
                                        <p:tgtEl>
                                          <p:spTgt spid="22"/>
                                        </p:tgtEl>
                                        <p:attrNameLst>
                                          <p:attrName>ppt_x</p:attrName>
                                          <p:attrName>ppt_y</p:attrName>
                                        </p:attrNameLst>
                                      </p:cBhvr>
                                      <p:rCtr x="-52500" y="-61667"/>
                                    </p:animMotion>
                                  </p:childTnLst>
                                </p:cTn>
                              </p:par>
                              <p:par>
                                <p:cTn id="32" presetID="49" presetClass="path" presetSubtype="0" accel="50000" decel="50000" fill="hold" grpId="0" nodeType="withEffect">
                                  <p:stCondLst>
                                    <p:cond delay="2000"/>
                                  </p:stCondLst>
                                  <p:childTnLst>
                                    <p:animMotion origin="layout" path="M 0.56441 -0.04444 L 1.22274 -1.2 " pathEditMode="relative" rAng="0" ptsTypes="AA">
                                      <p:cBhvr>
                                        <p:cTn id="33" dur="1000" fill="hold"/>
                                        <p:tgtEl>
                                          <p:spTgt spid="31"/>
                                        </p:tgtEl>
                                        <p:attrNameLst>
                                          <p:attrName>ppt_x</p:attrName>
                                          <p:attrName>ppt_y</p:attrName>
                                        </p:attrNameLst>
                                      </p:cBhvr>
                                      <p:rCtr x="32917" y="-57778"/>
                                    </p:animMotion>
                                  </p:childTnLst>
                                </p:cTn>
                              </p:par>
                              <p:par>
                                <p:cTn id="34" presetID="49" presetClass="path" presetSubtype="0" accel="50000" decel="50000" fill="hold" grpId="0" nodeType="withEffect">
                                  <p:stCondLst>
                                    <p:cond delay="2200"/>
                                  </p:stCondLst>
                                  <p:childTnLst>
                                    <p:animMotion origin="layout" path="M -3.33333E-6 1.11111E-6 L 0.65834 -1.15556 " pathEditMode="relative" rAng="0" ptsTypes="AA">
                                      <p:cBhvr>
                                        <p:cTn id="35" dur="1000" fill="hold"/>
                                        <p:tgtEl>
                                          <p:spTgt spid="21"/>
                                        </p:tgtEl>
                                        <p:attrNameLst>
                                          <p:attrName>ppt_x</p:attrName>
                                          <p:attrName>ppt_y</p:attrName>
                                        </p:attrNameLst>
                                      </p:cBhvr>
                                      <p:rCtr x="32917" y="-57778"/>
                                    </p:animMotion>
                                  </p:childTnLst>
                                </p:cTn>
                              </p:par>
                              <p:par>
                                <p:cTn id="36" presetID="49" presetClass="path" presetSubtype="0" accel="50000" decel="50000" fill="hold" grpId="0" nodeType="withEffect">
                                  <p:stCondLst>
                                    <p:cond delay="2600"/>
                                  </p:stCondLst>
                                  <p:childTnLst>
                                    <p:animMotion origin="layout" path="M 0 -4.21965E-6 L -1.4 0.85758 " pathEditMode="relative" rAng="0" ptsTypes="AA">
                                      <p:cBhvr>
                                        <p:cTn id="37" dur="1000" fill="hold"/>
                                        <p:tgtEl>
                                          <p:spTgt spid="32"/>
                                        </p:tgtEl>
                                        <p:attrNameLst>
                                          <p:attrName>ppt_x</p:attrName>
                                          <p:attrName>ppt_y</p:attrName>
                                        </p:attrNameLst>
                                      </p:cBhvr>
                                      <p:rCtr x="-70000" y="42867"/>
                                    </p:animMotion>
                                  </p:childTnLst>
                                </p:cTn>
                              </p:par>
                              <p:par>
                                <p:cTn id="38" presetID="49" presetClass="path" presetSubtype="0" accel="50000" decel="50000" fill="hold" grpId="0" nodeType="withEffect">
                                  <p:stCondLst>
                                    <p:cond delay="2800"/>
                                  </p:stCondLst>
                                  <p:childTnLst>
                                    <p:animMotion origin="layout" path="M 3.33333E-6 3.33333E-6 L -1.49167 0.11111 " pathEditMode="relative" rAng="0" ptsTypes="AA">
                                      <p:cBhvr>
                                        <p:cTn id="39" dur="1000" fill="hold"/>
                                        <p:tgtEl>
                                          <p:spTgt spid="17"/>
                                        </p:tgtEl>
                                        <p:attrNameLst>
                                          <p:attrName>ppt_x</p:attrName>
                                          <p:attrName>ppt_y</p:attrName>
                                        </p:attrNameLst>
                                      </p:cBhvr>
                                      <p:rCtr x="-74583" y="5556"/>
                                    </p:animMotion>
                                  </p:childTnLst>
                                </p:cTn>
                              </p:par>
                              <p:par>
                                <p:cTn id="40" presetID="37" presetClass="path" presetSubtype="0" accel="50000" decel="50000" fill="hold" grpId="0" nodeType="withEffect">
                                  <p:stCondLst>
                                    <p:cond delay="3400"/>
                                  </p:stCondLst>
                                  <p:childTnLst>
                                    <p:animMotion origin="layout" path="M -5.55112E-17 -0.27777 L 0.47344 -0.03379 C 0.57257 0.02153 0.72118 0.05394 0.87569 0.05394 C 1.05243 0.05394 1.19358 0.02153 1.29271 -0.03379 L 1.76667 -0.27777 " pathEditMode="relative" rAng="0" ptsTypes="FffFF">
                                      <p:cBhvr>
                                        <p:cTn id="41" dur="1000" fill="hold"/>
                                        <p:tgtEl>
                                          <p:spTgt spid="19"/>
                                        </p:tgtEl>
                                        <p:attrNameLst>
                                          <p:attrName>ppt_x</p:attrName>
                                          <p:attrName>ppt_y</p:attrName>
                                        </p:attrNameLst>
                                      </p:cBhvr>
                                      <p:rCtr x="88333" y="16574"/>
                                    </p:animMotion>
                                  </p:childTnLst>
                                </p:cTn>
                              </p:par>
                              <p:par>
                                <p:cTn id="42" presetID="49" presetClass="path" presetSubtype="0" accel="50000" decel="50000" fill="hold" grpId="0" nodeType="withEffect">
                                  <p:stCondLst>
                                    <p:cond delay="3700"/>
                                  </p:stCondLst>
                                  <p:childTnLst>
                                    <p:animMotion origin="layout" path="M 0 -4.21965E-6 L -1.4 0.85758 " pathEditMode="relative" rAng="0" ptsTypes="AA">
                                      <p:cBhvr>
                                        <p:cTn id="43" dur="1000" fill="hold"/>
                                        <p:tgtEl>
                                          <p:spTgt spid="33"/>
                                        </p:tgtEl>
                                        <p:attrNameLst>
                                          <p:attrName>ppt_x</p:attrName>
                                          <p:attrName>ppt_y</p:attrName>
                                        </p:attrNameLst>
                                      </p:cBhvr>
                                      <p:rCtr x="-70000" y="42867"/>
                                    </p:animMotion>
                                  </p:childTnLst>
                                </p:cTn>
                              </p:par>
                              <p:par>
                                <p:cTn id="44" presetID="49" presetClass="path" presetSubtype="0" accel="50000" decel="50000" fill="hold" grpId="0" nodeType="withEffect">
                                  <p:stCondLst>
                                    <p:cond delay="3700"/>
                                  </p:stCondLst>
                                  <p:childTnLst>
                                    <p:animMotion origin="layout" path="M 0.025 -0.2 L -1.46666 -0.08889 " pathEditMode="relative" rAng="0" ptsTypes="AA">
                                      <p:cBhvr>
                                        <p:cTn id="45" dur="1000" fill="hold"/>
                                        <p:tgtEl>
                                          <p:spTgt spid="18"/>
                                        </p:tgtEl>
                                        <p:attrNameLst>
                                          <p:attrName>ppt_x</p:attrName>
                                          <p:attrName>ppt_y</p:attrName>
                                        </p:attrNameLst>
                                      </p:cBhvr>
                                      <p:rCtr x="-74583" y="5556"/>
                                    </p:animMotion>
                                  </p:childTnLst>
                                </p:cTn>
                              </p:par>
                              <p:par>
                                <p:cTn id="46" presetID="49" presetClass="path" presetSubtype="0" accel="50000" decel="50000" fill="hold" grpId="0" nodeType="withEffect">
                                  <p:stCondLst>
                                    <p:cond delay="3900"/>
                                  </p:stCondLst>
                                  <p:childTnLst>
                                    <p:animMotion origin="layout" path="M 0 -1.11111E-6 L -0.33333 1.24445 " pathEditMode="relative" rAng="0" ptsTypes="AA">
                                      <p:cBhvr>
                                        <p:cTn id="47" dur="1000" fill="hold"/>
                                        <p:tgtEl>
                                          <p:spTgt spid="27"/>
                                        </p:tgtEl>
                                        <p:attrNameLst>
                                          <p:attrName>ppt_x</p:attrName>
                                          <p:attrName>ppt_y</p:attrName>
                                        </p:attrNameLst>
                                      </p:cBhvr>
                                      <p:rCtr x="-16667" y="62222"/>
                                    </p:animMotion>
                                  </p:childTnLst>
                                </p:cTn>
                              </p:par>
                              <p:par>
                                <p:cTn id="48" presetID="49" presetClass="path" presetSubtype="0" accel="50000" decel="50000" fill="hold" grpId="0" nodeType="withEffect">
                                  <p:stCondLst>
                                    <p:cond delay="4100"/>
                                  </p:stCondLst>
                                  <p:childTnLst>
                                    <p:animMotion origin="layout" path="M -3.33333E-6 -3.33333E-6 L 0.175 1.2 " pathEditMode="relative" rAng="0" ptsTypes="AA">
                                      <p:cBhvr>
                                        <p:cTn id="49" dur="1000" fill="hold"/>
                                        <p:tgtEl>
                                          <p:spTgt spid="28"/>
                                        </p:tgtEl>
                                        <p:attrNameLst>
                                          <p:attrName>ppt_x</p:attrName>
                                          <p:attrName>ppt_y</p:attrName>
                                        </p:attrNameLst>
                                      </p:cBhvr>
                                      <p:rCtr x="8750" y="6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7" grpId="0" animBg="1"/>
      <p:bldP spid="28" grpId="0" animBg="1"/>
      <p:bldP spid="29" grpId="0" animBg="1"/>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pic>
        <p:nvPicPr>
          <p:cNvPr id="3" name="Picture 2" descr="ma1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600200"/>
            <a:ext cx="4343400" cy="4343400"/>
          </a:xfrm>
          <a:prstGeom prst="rect">
            <a:avLst/>
          </a:prstGeom>
        </p:spPr>
      </p:pic>
      <p:sp>
        <p:nvSpPr>
          <p:cNvPr id="4" name="TextBox 3"/>
          <p:cNvSpPr txBox="1"/>
          <p:nvPr/>
        </p:nvSpPr>
        <p:spPr>
          <a:xfrm>
            <a:off x="2819400" y="-351413"/>
            <a:ext cx="3983783" cy="7971413"/>
          </a:xfrm>
          <a:prstGeom prst="rect">
            <a:avLst/>
          </a:prstGeom>
          <a:noFill/>
        </p:spPr>
        <p:txBody>
          <a:bodyPr wrap="none" rtlCol="0">
            <a:spAutoFit/>
          </a:bodyPr>
          <a:lstStyle/>
          <a:p>
            <a:r>
              <a:rPr lang="en-US" sz="51200" dirty="0" smtClean="0">
                <a:solidFill>
                  <a:schemeClr val="bg1">
                    <a:lumMod val="50000"/>
                  </a:schemeClr>
                </a:solidFill>
              </a:rPr>
              <a:t>A</a:t>
            </a:r>
            <a:endParaRPr lang="en-US" sz="51200" dirty="0">
              <a:solidFill>
                <a:schemeClr val="bg1">
                  <a:lumMod val="50000"/>
                </a:schemeClr>
              </a:solidFill>
            </a:endParaRPr>
          </a:p>
        </p:txBody>
      </p:sp>
    </p:spTree>
    <p:extLst>
      <p:ext uri="{BB962C8B-B14F-4D97-AF65-F5344CB8AC3E}">
        <p14:creationId xmlns:p14="http://schemas.microsoft.com/office/powerpoint/2010/main" val="129683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pic>
        <p:nvPicPr>
          <p:cNvPr id="3" name="Picture 2" descr="ma1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600200"/>
            <a:ext cx="4343400" cy="4343400"/>
          </a:xfrm>
          <a:prstGeom prst="rect">
            <a:avLst/>
          </a:prstGeom>
        </p:spPr>
      </p:pic>
      <p:sp>
        <p:nvSpPr>
          <p:cNvPr id="4" name="TextBox 3"/>
          <p:cNvSpPr txBox="1"/>
          <p:nvPr/>
        </p:nvSpPr>
        <p:spPr>
          <a:xfrm>
            <a:off x="2819400" y="-351413"/>
            <a:ext cx="3983783" cy="7971413"/>
          </a:xfrm>
          <a:prstGeom prst="rect">
            <a:avLst/>
          </a:prstGeom>
          <a:noFill/>
        </p:spPr>
        <p:txBody>
          <a:bodyPr wrap="none" rtlCol="0">
            <a:spAutoFit/>
          </a:bodyPr>
          <a:lstStyle/>
          <a:p>
            <a:r>
              <a:rPr lang="en-US" sz="51200" dirty="0" smtClean="0">
                <a:solidFill>
                  <a:schemeClr val="bg1">
                    <a:lumMod val="50000"/>
                  </a:schemeClr>
                </a:solidFill>
              </a:rPr>
              <a:t>A</a:t>
            </a:r>
            <a:endParaRPr lang="en-US" sz="51200" dirty="0">
              <a:solidFill>
                <a:schemeClr val="bg1">
                  <a:lumMod val="50000"/>
                </a:schemeClr>
              </a:solidFill>
            </a:endParaRPr>
          </a:p>
        </p:txBody>
      </p:sp>
      <p:pic>
        <p:nvPicPr>
          <p:cNvPr id="4098" name="Picture 2" descr="C:\Users\Dan\proj\repo254\code\stim\Exp1B_Targets\a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600200"/>
            <a:ext cx="43434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698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7170" descr="sta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5" name="Picture 4" descr="ma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29" name="Picture 28" descr="ma1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30" name="Picture 29" descr="ma19.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31" name="Picture 30" descr="ma151.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68" name="Picture 7167" descr="ma198.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69" name="Picture 7168" descr="ma280.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70" name="Picture 7169" descr="ma296.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73" name="Picture 7172" descr="ma159.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74" name="Picture 7173" descr="ma123.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75" name="Picture 7174" descr="a2.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40" name="Picture 39" descr="ma123.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
        <p:nvSpPr>
          <p:cNvPr id="7176" name="TextBox 7175"/>
          <p:cNvSpPr txBox="1"/>
          <p:nvPr/>
        </p:nvSpPr>
        <p:spPr>
          <a:xfrm>
            <a:off x="1697111" y="-3124200"/>
            <a:ext cx="5749779" cy="11633954"/>
          </a:xfrm>
          <a:prstGeom prst="rect">
            <a:avLst/>
          </a:prstGeom>
          <a:noFill/>
        </p:spPr>
        <p:txBody>
          <a:bodyPr wrap="none" rtlCol="0">
            <a:spAutoFit/>
          </a:bodyPr>
          <a:lstStyle/>
          <a:p>
            <a:r>
              <a:rPr lang="en-US" sz="75000" dirty="0" smtClean="0">
                <a:solidFill>
                  <a:schemeClr val="tx1">
                    <a:alpha val="65000"/>
                  </a:schemeClr>
                </a:solidFill>
              </a:rPr>
              <a:t>A</a:t>
            </a:r>
            <a:endParaRPr lang="en-US" sz="75000" dirty="0">
              <a:solidFill>
                <a:schemeClr val="tx1">
                  <a:alpha val="65000"/>
                </a:schemeClr>
              </a:solidFill>
            </a:endParaRPr>
          </a:p>
        </p:txBody>
      </p:sp>
      <p:sp>
        <p:nvSpPr>
          <p:cNvPr id="43" name="TextBox 42"/>
          <p:cNvSpPr txBox="1"/>
          <p:nvPr/>
        </p:nvSpPr>
        <p:spPr>
          <a:xfrm>
            <a:off x="1915489" y="-2971800"/>
            <a:ext cx="5313023" cy="11633954"/>
          </a:xfrm>
          <a:prstGeom prst="rect">
            <a:avLst/>
          </a:prstGeom>
          <a:noFill/>
        </p:spPr>
        <p:txBody>
          <a:bodyPr wrap="none" rtlCol="0">
            <a:spAutoFit/>
          </a:bodyPr>
          <a:lstStyle/>
          <a:p>
            <a:r>
              <a:rPr lang="en-US" sz="75000" dirty="0">
                <a:solidFill>
                  <a:schemeClr val="tx1">
                    <a:alpha val="65000"/>
                  </a:schemeClr>
                </a:solidFill>
              </a:rPr>
              <a:t>C</a:t>
            </a:r>
          </a:p>
        </p:txBody>
      </p:sp>
      <p:sp>
        <p:nvSpPr>
          <p:cNvPr id="44" name="TextBox 43"/>
          <p:cNvSpPr txBox="1"/>
          <p:nvPr/>
        </p:nvSpPr>
        <p:spPr>
          <a:xfrm>
            <a:off x="1981237" y="-2971800"/>
            <a:ext cx="5181526" cy="11633954"/>
          </a:xfrm>
          <a:prstGeom prst="rect">
            <a:avLst/>
          </a:prstGeom>
          <a:noFill/>
        </p:spPr>
        <p:txBody>
          <a:bodyPr wrap="none" rtlCol="0">
            <a:spAutoFit/>
          </a:bodyPr>
          <a:lstStyle/>
          <a:p>
            <a:r>
              <a:rPr lang="en-US" sz="75000" dirty="0">
                <a:solidFill>
                  <a:schemeClr val="tx1">
                    <a:alpha val="65000"/>
                  </a:schemeClr>
                </a:solidFill>
              </a:rPr>
              <a:t>K</a:t>
            </a:r>
          </a:p>
        </p:txBody>
      </p:sp>
      <p:sp>
        <p:nvSpPr>
          <p:cNvPr id="45" name="TextBox 44"/>
          <p:cNvSpPr txBox="1"/>
          <p:nvPr/>
        </p:nvSpPr>
        <p:spPr>
          <a:xfrm>
            <a:off x="2042289" y="-2971800"/>
            <a:ext cx="5059423" cy="11633954"/>
          </a:xfrm>
          <a:prstGeom prst="rect">
            <a:avLst/>
          </a:prstGeom>
          <a:noFill/>
        </p:spPr>
        <p:txBody>
          <a:bodyPr wrap="none" rtlCol="0">
            <a:spAutoFit/>
          </a:bodyPr>
          <a:lstStyle/>
          <a:p>
            <a:r>
              <a:rPr lang="en-US" sz="75000" dirty="0">
                <a:solidFill>
                  <a:schemeClr val="tx1">
                    <a:alpha val="65000"/>
                  </a:schemeClr>
                </a:solidFill>
              </a:rPr>
              <a:t>1</a:t>
            </a:r>
          </a:p>
        </p:txBody>
      </p:sp>
      <p:sp>
        <p:nvSpPr>
          <p:cNvPr id="46" name="TextBox 45"/>
          <p:cNvSpPr txBox="1"/>
          <p:nvPr/>
        </p:nvSpPr>
        <p:spPr>
          <a:xfrm>
            <a:off x="2042289" y="-2971800"/>
            <a:ext cx="5059423" cy="11633954"/>
          </a:xfrm>
          <a:prstGeom prst="rect">
            <a:avLst/>
          </a:prstGeom>
          <a:noFill/>
        </p:spPr>
        <p:txBody>
          <a:bodyPr wrap="none" rtlCol="0">
            <a:spAutoFit/>
          </a:bodyPr>
          <a:lstStyle/>
          <a:p>
            <a:r>
              <a:rPr lang="en-US" sz="75000" dirty="0">
                <a:solidFill>
                  <a:schemeClr val="tx1">
                    <a:alpha val="65000"/>
                  </a:schemeClr>
                </a:solidFill>
              </a:rPr>
              <a:t>3</a:t>
            </a:r>
          </a:p>
        </p:txBody>
      </p:sp>
      <p:sp>
        <p:nvSpPr>
          <p:cNvPr id="47" name="TextBox 46"/>
          <p:cNvSpPr txBox="1"/>
          <p:nvPr/>
        </p:nvSpPr>
        <p:spPr>
          <a:xfrm>
            <a:off x="1983585" y="-2971800"/>
            <a:ext cx="5176831" cy="11633954"/>
          </a:xfrm>
          <a:prstGeom prst="rect">
            <a:avLst/>
          </a:prstGeom>
          <a:noFill/>
        </p:spPr>
        <p:txBody>
          <a:bodyPr wrap="none" rtlCol="0">
            <a:spAutoFit/>
          </a:bodyPr>
          <a:lstStyle/>
          <a:p>
            <a:r>
              <a:rPr lang="en-US" sz="75000" dirty="0">
                <a:solidFill>
                  <a:schemeClr val="tx1">
                    <a:alpha val="65000"/>
                  </a:schemeClr>
                </a:solidFill>
              </a:rPr>
              <a:t>X</a:t>
            </a:r>
          </a:p>
        </p:txBody>
      </p:sp>
      <p:sp>
        <p:nvSpPr>
          <p:cNvPr id="48" name="TextBox 47"/>
          <p:cNvSpPr txBox="1"/>
          <p:nvPr/>
        </p:nvSpPr>
        <p:spPr>
          <a:xfrm>
            <a:off x="1158245" y="-2971800"/>
            <a:ext cx="6827510" cy="11633954"/>
          </a:xfrm>
          <a:prstGeom prst="rect">
            <a:avLst/>
          </a:prstGeom>
          <a:noFill/>
        </p:spPr>
        <p:txBody>
          <a:bodyPr wrap="none" rtlCol="0">
            <a:spAutoFit/>
          </a:bodyPr>
          <a:lstStyle/>
          <a:p>
            <a:r>
              <a:rPr lang="en-US" sz="75000" dirty="0">
                <a:solidFill>
                  <a:schemeClr val="tx1">
                    <a:alpha val="65000"/>
                  </a:schemeClr>
                </a:solidFill>
              </a:rPr>
              <a:t>Q</a:t>
            </a:r>
          </a:p>
        </p:txBody>
      </p:sp>
      <p:sp>
        <p:nvSpPr>
          <p:cNvPr id="49" name="TextBox 48"/>
          <p:cNvSpPr txBox="1"/>
          <p:nvPr/>
        </p:nvSpPr>
        <p:spPr>
          <a:xfrm>
            <a:off x="2042289" y="-2971800"/>
            <a:ext cx="5059423" cy="11633954"/>
          </a:xfrm>
          <a:prstGeom prst="rect">
            <a:avLst/>
          </a:prstGeom>
          <a:noFill/>
        </p:spPr>
        <p:txBody>
          <a:bodyPr wrap="none" rtlCol="0">
            <a:spAutoFit/>
          </a:bodyPr>
          <a:lstStyle/>
          <a:p>
            <a:r>
              <a:rPr lang="en-US" sz="75000" dirty="0" smtClean="0">
                <a:solidFill>
                  <a:schemeClr val="tx1">
                    <a:alpha val="65000"/>
                  </a:schemeClr>
                </a:solidFill>
              </a:rPr>
              <a:t>5</a:t>
            </a:r>
            <a:endParaRPr lang="en-US" sz="75000" dirty="0">
              <a:solidFill>
                <a:schemeClr val="tx1">
                  <a:alpha val="65000"/>
                </a:schemeClr>
              </a:solidFill>
            </a:endParaRPr>
          </a:p>
        </p:txBody>
      </p:sp>
      <p:sp>
        <p:nvSpPr>
          <p:cNvPr id="50" name="TextBox 49"/>
          <p:cNvSpPr txBox="1"/>
          <p:nvPr/>
        </p:nvSpPr>
        <p:spPr>
          <a:xfrm>
            <a:off x="1375414" y="-2971800"/>
            <a:ext cx="6393172" cy="11633954"/>
          </a:xfrm>
          <a:prstGeom prst="rect">
            <a:avLst/>
          </a:prstGeom>
          <a:noFill/>
        </p:spPr>
        <p:txBody>
          <a:bodyPr wrap="none" rtlCol="0">
            <a:spAutoFit/>
          </a:bodyPr>
          <a:lstStyle/>
          <a:p>
            <a:r>
              <a:rPr lang="en-US" sz="75000" dirty="0">
                <a:solidFill>
                  <a:schemeClr val="tx1">
                    <a:alpha val="65000"/>
                  </a:schemeClr>
                </a:solidFill>
              </a:rPr>
              <a:t>N</a:t>
            </a:r>
          </a:p>
        </p:txBody>
      </p:sp>
      <p:sp>
        <p:nvSpPr>
          <p:cNvPr id="51" name="TextBox 50"/>
          <p:cNvSpPr txBox="1"/>
          <p:nvPr/>
        </p:nvSpPr>
        <p:spPr>
          <a:xfrm>
            <a:off x="2227792" y="-2971800"/>
            <a:ext cx="4688416" cy="11633954"/>
          </a:xfrm>
          <a:prstGeom prst="rect">
            <a:avLst/>
          </a:prstGeom>
          <a:noFill/>
        </p:spPr>
        <p:txBody>
          <a:bodyPr wrap="none" rtlCol="0">
            <a:spAutoFit/>
          </a:bodyPr>
          <a:lstStyle/>
          <a:p>
            <a:r>
              <a:rPr lang="en-US" sz="75000" dirty="0" smtClean="0">
                <a:solidFill>
                  <a:schemeClr val="tx1">
                    <a:alpha val="65000"/>
                  </a:schemeClr>
                </a:solidFill>
              </a:rPr>
              <a:t>Z</a:t>
            </a:r>
            <a:endParaRPr lang="en-US" sz="75000" dirty="0">
              <a:solidFill>
                <a:schemeClr val="tx1">
                  <a:alpha val="65000"/>
                </a:schemeClr>
              </a:solidFill>
            </a:endParaRPr>
          </a:p>
        </p:txBody>
      </p:sp>
      <p:sp>
        <p:nvSpPr>
          <p:cNvPr id="52" name="TextBox 51"/>
          <p:cNvSpPr txBox="1"/>
          <p:nvPr/>
        </p:nvSpPr>
        <p:spPr>
          <a:xfrm>
            <a:off x="1394200" y="-2971800"/>
            <a:ext cx="6355601" cy="11633954"/>
          </a:xfrm>
          <a:prstGeom prst="rect">
            <a:avLst/>
          </a:prstGeom>
          <a:noFill/>
        </p:spPr>
        <p:txBody>
          <a:bodyPr wrap="none" rtlCol="0">
            <a:spAutoFit/>
          </a:bodyPr>
          <a:lstStyle/>
          <a:p>
            <a:r>
              <a:rPr lang="en-US" sz="75000" dirty="0">
                <a:solidFill>
                  <a:schemeClr val="tx1">
                    <a:alpha val="65000"/>
                  </a:schemeClr>
                </a:solidFill>
              </a:rPr>
              <a:t>U</a:t>
            </a:r>
          </a:p>
        </p:txBody>
      </p:sp>
      <p:sp>
        <p:nvSpPr>
          <p:cNvPr id="7177" name="Rectangle 7176"/>
          <p:cNvSpPr/>
          <p:nvPr/>
        </p:nvSpPr>
        <p:spPr>
          <a:xfrm>
            <a:off x="-1447800" y="-1371600"/>
            <a:ext cx="13030200" cy="10896600"/>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76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7176"/>
                                        </p:tgtEl>
                                        <p:attrNameLst>
                                          <p:attrName>style.visibility</p:attrName>
                                        </p:attrNameLst>
                                      </p:cBhvr>
                                      <p:to>
                                        <p:strVal val="visible"/>
                                      </p:to>
                                    </p:set>
                                  </p:childTnLst>
                                </p:cTn>
                              </p:par>
                              <p:par>
                                <p:cTn id="11" presetID="1" presetClass="exit" presetSubtype="0" fill="hold" grpId="1" nodeType="withEffect">
                                  <p:stCondLst>
                                    <p:cond delay="2100"/>
                                  </p:stCondLst>
                                  <p:childTnLst>
                                    <p:set>
                                      <p:cBhvr>
                                        <p:cTn id="12" dur="1" fill="hold">
                                          <p:stCondLst>
                                            <p:cond delay="0"/>
                                          </p:stCondLst>
                                        </p:cTn>
                                        <p:tgtEl>
                                          <p:spTgt spid="7176"/>
                                        </p:tgtEl>
                                        <p:attrNameLst>
                                          <p:attrName>style.visibility</p:attrName>
                                        </p:attrNameLst>
                                      </p:cBhvr>
                                      <p:to>
                                        <p:strVal val="hidden"/>
                                      </p:to>
                                    </p:set>
                                  </p:childTnLst>
                                </p:cTn>
                              </p:par>
                              <p:par>
                                <p:cTn id="13" presetID="1" presetClass="entr" presetSubtype="0" fill="hold" nodeType="withEffect">
                                  <p:stCondLst>
                                    <p:cond delay="210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210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xit" presetSubtype="0" fill="hold" grpId="1" nodeType="withEffect">
                                  <p:stCondLst>
                                    <p:cond delay="2200"/>
                                  </p:stCondLst>
                                  <p:childTnLst>
                                    <p:set>
                                      <p:cBhvr>
                                        <p:cTn id="18" dur="1" fill="hold">
                                          <p:stCondLst>
                                            <p:cond delay="0"/>
                                          </p:stCondLst>
                                        </p:cTn>
                                        <p:tgtEl>
                                          <p:spTgt spid="43"/>
                                        </p:tgtEl>
                                        <p:attrNameLst>
                                          <p:attrName>style.visibility</p:attrName>
                                        </p:attrNameLst>
                                      </p:cBhvr>
                                      <p:to>
                                        <p:strVal val="hidden"/>
                                      </p:to>
                                    </p:set>
                                  </p:childTnLst>
                                </p:cTn>
                              </p:par>
                              <p:par>
                                <p:cTn id="19" presetID="1" presetClass="entr" presetSubtype="0" fill="hold" nodeType="withEffect">
                                  <p:stCondLst>
                                    <p:cond delay="220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xit" presetSubtype="0" fill="hold" grpId="1" nodeType="withEffect">
                                  <p:stCondLst>
                                    <p:cond delay="2300"/>
                                  </p:stCondLst>
                                  <p:childTnLst>
                                    <p:set>
                                      <p:cBhvr>
                                        <p:cTn id="24" dur="1" fill="hold">
                                          <p:stCondLst>
                                            <p:cond delay="0"/>
                                          </p:stCondLst>
                                        </p:cTn>
                                        <p:tgtEl>
                                          <p:spTgt spid="44"/>
                                        </p:tgtEl>
                                        <p:attrNameLst>
                                          <p:attrName>style.visibility</p:attrName>
                                        </p:attrNameLst>
                                      </p:cBhvr>
                                      <p:to>
                                        <p:strVal val="hidden"/>
                                      </p:to>
                                    </p:set>
                                  </p:childTnLst>
                                </p:cTn>
                              </p:par>
                              <p:par>
                                <p:cTn id="25" presetID="1" presetClass="entr" presetSubtype="0" fill="hold" nodeType="withEffect">
                                  <p:stCondLst>
                                    <p:cond delay="230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230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xit" presetSubtype="0" fill="hold" grpId="1" nodeType="withEffect">
                                  <p:stCondLst>
                                    <p:cond delay="2400"/>
                                  </p:stCondLst>
                                  <p:childTnLst>
                                    <p:set>
                                      <p:cBhvr>
                                        <p:cTn id="30" dur="1" fill="hold">
                                          <p:stCondLst>
                                            <p:cond delay="0"/>
                                          </p:stCondLst>
                                        </p:cTn>
                                        <p:tgtEl>
                                          <p:spTgt spid="45"/>
                                        </p:tgtEl>
                                        <p:attrNameLst>
                                          <p:attrName>style.visibility</p:attrName>
                                        </p:attrNameLst>
                                      </p:cBhvr>
                                      <p:to>
                                        <p:strVal val="hidden"/>
                                      </p:to>
                                    </p:set>
                                  </p:childTnLst>
                                </p:cTn>
                              </p:par>
                              <p:par>
                                <p:cTn id="31" presetID="1" presetClass="entr" presetSubtype="0" fill="hold" nodeType="withEffect">
                                  <p:stCondLst>
                                    <p:cond delay="2400"/>
                                  </p:stCondLst>
                                  <p:childTnLst>
                                    <p:set>
                                      <p:cBhvr>
                                        <p:cTn id="32" dur="1" fill="hold">
                                          <p:stCondLst>
                                            <p:cond delay="0"/>
                                          </p:stCondLst>
                                        </p:cTn>
                                        <p:tgtEl>
                                          <p:spTgt spid="7168"/>
                                        </p:tgtEl>
                                        <p:attrNameLst>
                                          <p:attrName>style.visibility</p:attrName>
                                        </p:attrNameLst>
                                      </p:cBhvr>
                                      <p:to>
                                        <p:strVal val="visible"/>
                                      </p:to>
                                    </p:set>
                                  </p:childTnLst>
                                </p:cTn>
                              </p:par>
                              <p:par>
                                <p:cTn id="33" presetID="1" presetClass="entr" presetSubtype="0" fill="hold" grpId="0" nodeType="withEffect">
                                  <p:stCondLst>
                                    <p:cond delay="240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xit" presetSubtype="0" fill="hold" grpId="1" nodeType="withEffect">
                                  <p:stCondLst>
                                    <p:cond delay="2500"/>
                                  </p:stCondLst>
                                  <p:childTnLst>
                                    <p:set>
                                      <p:cBhvr>
                                        <p:cTn id="36" dur="1" fill="hold">
                                          <p:stCondLst>
                                            <p:cond delay="0"/>
                                          </p:stCondLst>
                                        </p:cTn>
                                        <p:tgtEl>
                                          <p:spTgt spid="46"/>
                                        </p:tgtEl>
                                        <p:attrNameLst>
                                          <p:attrName>style.visibility</p:attrName>
                                        </p:attrNameLst>
                                      </p:cBhvr>
                                      <p:to>
                                        <p:strVal val="hidden"/>
                                      </p:to>
                                    </p:set>
                                  </p:childTnLst>
                                </p:cTn>
                              </p:par>
                              <p:par>
                                <p:cTn id="37" presetID="1" presetClass="entr" presetSubtype="0" fill="hold" nodeType="withEffect">
                                  <p:stCondLst>
                                    <p:cond delay="2500"/>
                                  </p:stCondLst>
                                  <p:childTnLst>
                                    <p:set>
                                      <p:cBhvr>
                                        <p:cTn id="38" dur="1" fill="hold">
                                          <p:stCondLst>
                                            <p:cond delay="0"/>
                                          </p:stCondLst>
                                        </p:cTn>
                                        <p:tgtEl>
                                          <p:spTgt spid="7169"/>
                                        </p:tgtEl>
                                        <p:attrNameLst>
                                          <p:attrName>style.visibility</p:attrName>
                                        </p:attrNameLst>
                                      </p:cBhvr>
                                      <p:to>
                                        <p:strVal val="visible"/>
                                      </p:to>
                                    </p:set>
                                  </p:childTnLst>
                                </p:cTn>
                              </p:par>
                              <p:par>
                                <p:cTn id="39" presetID="1" presetClass="entr" presetSubtype="0" fill="hold" grpId="0" nodeType="withEffect">
                                  <p:stCondLst>
                                    <p:cond delay="250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grpId="1" nodeType="withEffect">
                                  <p:stCondLst>
                                    <p:cond delay="2600"/>
                                  </p:stCondLst>
                                  <p:childTnLst>
                                    <p:set>
                                      <p:cBhvr>
                                        <p:cTn id="42" dur="1" fill="hold">
                                          <p:stCondLst>
                                            <p:cond delay="0"/>
                                          </p:stCondLst>
                                        </p:cTn>
                                        <p:tgtEl>
                                          <p:spTgt spid="47"/>
                                        </p:tgtEl>
                                        <p:attrNameLst>
                                          <p:attrName>style.visibility</p:attrName>
                                        </p:attrNameLst>
                                      </p:cBhvr>
                                      <p:to>
                                        <p:strVal val="hidden"/>
                                      </p:to>
                                    </p:set>
                                  </p:childTnLst>
                                </p:cTn>
                              </p:par>
                              <p:par>
                                <p:cTn id="43" presetID="1" presetClass="entr" presetSubtype="0" fill="hold" nodeType="withEffect">
                                  <p:stCondLst>
                                    <p:cond delay="2600"/>
                                  </p:stCondLst>
                                  <p:childTnLst>
                                    <p:set>
                                      <p:cBhvr>
                                        <p:cTn id="44" dur="1" fill="hold">
                                          <p:stCondLst>
                                            <p:cond delay="0"/>
                                          </p:stCondLst>
                                        </p:cTn>
                                        <p:tgtEl>
                                          <p:spTgt spid="7170"/>
                                        </p:tgtEl>
                                        <p:attrNameLst>
                                          <p:attrName>style.visibility</p:attrName>
                                        </p:attrNameLst>
                                      </p:cBhvr>
                                      <p:to>
                                        <p:strVal val="visible"/>
                                      </p:to>
                                    </p:set>
                                  </p:childTnLst>
                                </p:cTn>
                              </p:par>
                              <p:par>
                                <p:cTn id="45" presetID="1" presetClass="entr" presetSubtype="0" fill="hold" grpId="0" nodeType="withEffect">
                                  <p:stCondLst>
                                    <p:cond delay="260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xit" presetSubtype="0" fill="hold" grpId="1" nodeType="withEffect">
                                  <p:stCondLst>
                                    <p:cond delay="2700"/>
                                  </p:stCondLst>
                                  <p:childTnLst>
                                    <p:set>
                                      <p:cBhvr>
                                        <p:cTn id="48" dur="1" fill="hold">
                                          <p:stCondLst>
                                            <p:cond delay="0"/>
                                          </p:stCondLst>
                                        </p:cTn>
                                        <p:tgtEl>
                                          <p:spTgt spid="48"/>
                                        </p:tgtEl>
                                        <p:attrNameLst>
                                          <p:attrName>style.visibility</p:attrName>
                                        </p:attrNameLst>
                                      </p:cBhvr>
                                      <p:to>
                                        <p:strVal val="hidden"/>
                                      </p:to>
                                    </p:set>
                                  </p:childTnLst>
                                </p:cTn>
                              </p:par>
                              <p:par>
                                <p:cTn id="49" presetID="1" presetClass="entr" presetSubtype="0" fill="hold" nodeType="withEffect">
                                  <p:stCondLst>
                                    <p:cond delay="2700"/>
                                  </p:stCondLst>
                                  <p:childTnLst>
                                    <p:set>
                                      <p:cBhvr>
                                        <p:cTn id="50" dur="1" fill="hold">
                                          <p:stCondLst>
                                            <p:cond delay="0"/>
                                          </p:stCondLst>
                                        </p:cTn>
                                        <p:tgtEl>
                                          <p:spTgt spid="7173"/>
                                        </p:tgtEl>
                                        <p:attrNameLst>
                                          <p:attrName>style.visibility</p:attrName>
                                        </p:attrNameLst>
                                      </p:cBhvr>
                                      <p:to>
                                        <p:strVal val="visible"/>
                                      </p:to>
                                    </p:set>
                                  </p:childTnLst>
                                </p:cTn>
                              </p:par>
                              <p:par>
                                <p:cTn id="51" presetID="1" presetClass="entr" presetSubtype="0" fill="hold" grpId="0" nodeType="withEffect">
                                  <p:stCondLst>
                                    <p:cond delay="270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xit" presetSubtype="0" fill="hold" grpId="1" nodeType="withEffect">
                                  <p:stCondLst>
                                    <p:cond delay="280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ntr" presetSubtype="0" fill="hold" nodeType="withEffect">
                                  <p:stCondLst>
                                    <p:cond delay="2800"/>
                                  </p:stCondLst>
                                  <p:childTnLst>
                                    <p:set>
                                      <p:cBhvr>
                                        <p:cTn id="56" dur="1" fill="hold">
                                          <p:stCondLst>
                                            <p:cond delay="0"/>
                                          </p:stCondLst>
                                        </p:cTn>
                                        <p:tgtEl>
                                          <p:spTgt spid="7174"/>
                                        </p:tgtEl>
                                        <p:attrNameLst>
                                          <p:attrName>style.visibility</p:attrName>
                                        </p:attrNameLst>
                                      </p:cBhvr>
                                      <p:to>
                                        <p:strVal val="visible"/>
                                      </p:to>
                                    </p:set>
                                  </p:childTnLst>
                                </p:cTn>
                              </p:par>
                              <p:par>
                                <p:cTn id="57" presetID="1" presetClass="entr" presetSubtype="0" fill="hold" grpId="0" nodeType="withEffect">
                                  <p:stCondLst>
                                    <p:cond delay="280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xit" presetSubtype="0" fill="hold" grpId="1" nodeType="withEffect">
                                  <p:stCondLst>
                                    <p:cond delay="2900"/>
                                  </p:stCondLst>
                                  <p:childTnLst>
                                    <p:set>
                                      <p:cBhvr>
                                        <p:cTn id="60" dur="1" fill="hold">
                                          <p:stCondLst>
                                            <p:cond delay="0"/>
                                          </p:stCondLst>
                                        </p:cTn>
                                        <p:tgtEl>
                                          <p:spTgt spid="50"/>
                                        </p:tgtEl>
                                        <p:attrNameLst>
                                          <p:attrName>style.visibility</p:attrName>
                                        </p:attrNameLst>
                                      </p:cBhvr>
                                      <p:to>
                                        <p:strVal val="hidden"/>
                                      </p:to>
                                    </p:set>
                                  </p:childTnLst>
                                </p:cTn>
                              </p:par>
                              <p:par>
                                <p:cTn id="61" presetID="1" presetClass="entr" presetSubtype="0" fill="hold" nodeType="withEffect">
                                  <p:stCondLst>
                                    <p:cond delay="2900"/>
                                  </p:stCondLst>
                                  <p:childTnLst>
                                    <p:set>
                                      <p:cBhvr>
                                        <p:cTn id="62" dur="1" fill="hold">
                                          <p:stCondLst>
                                            <p:cond delay="0"/>
                                          </p:stCondLst>
                                        </p:cTn>
                                        <p:tgtEl>
                                          <p:spTgt spid="7175"/>
                                        </p:tgtEl>
                                        <p:attrNameLst>
                                          <p:attrName>style.visibility</p:attrName>
                                        </p:attrNameLst>
                                      </p:cBhvr>
                                      <p:to>
                                        <p:strVal val="visible"/>
                                      </p:to>
                                    </p:set>
                                  </p:childTnLst>
                                </p:cTn>
                              </p:par>
                              <p:par>
                                <p:cTn id="63" presetID="1" presetClass="entr" presetSubtype="0" fill="hold" grpId="0" nodeType="withEffect">
                                  <p:stCondLst>
                                    <p:cond delay="290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xit" presetSubtype="0" fill="hold" grpId="1" nodeType="withEffect">
                                  <p:stCondLst>
                                    <p:cond delay="3000"/>
                                  </p:stCondLst>
                                  <p:childTnLst>
                                    <p:set>
                                      <p:cBhvr>
                                        <p:cTn id="66" dur="1" fill="hold">
                                          <p:stCondLst>
                                            <p:cond delay="0"/>
                                          </p:stCondLst>
                                        </p:cTn>
                                        <p:tgtEl>
                                          <p:spTgt spid="51"/>
                                        </p:tgtEl>
                                        <p:attrNameLst>
                                          <p:attrName>style.visibility</p:attrName>
                                        </p:attrNameLst>
                                      </p:cBhvr>
                                      <p:to>
                                        <p:strVal val="hidden"/>
                                      </p:to>
                                    </p:set>
                                  </p:childTnLst>
                                </p:cTn>
                              </p:par>
                              <p:par>
                                <p:cTn id="67" presetID="1" presetClass="entr" presetSubtype="0" fill="hold" nodeType="withEffect">
                                  <p:stCondLst>
                                    <p:cond delay="300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310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P spid="7176"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717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grpSp>
        <p:nvGrpSpPr>
          <p:cNvPr id="5" name="Group 4"/>
          <p:cNvGrpSpPr/>
          <p:nvPr/>
        </p:nvGrpSpPr>
        <p:grpSpPr>
          <a:xfrm>
            <a:off x="7391400" y="228600"/>
            <a:ext cx="1647104" cy="2203759"/>
            <a:chOff x="762000" y="1677105"/>
            <a:chExt cx="3498850" cy="4681322"/>
          </a:xfrm>
        </p:grpSpPr>
        <p:sp>
          <p:nvSpPr>
            <p:cNvPr id="7" name="TextBox 6"/>
            <p:cNvSpPr txBox="1"/>
            <p:nvPr/>
          </p:nvSpPr>
          <p:spPr>
            <a:xfrm>
              <a:off x="2133600" y="2514600"/>
              <a:ext cx="152400" cy="369332"/>
            </a:xfrm>
            <a:prstGeom prst="rect">
              <a:avLst/>
            </a:prstGeom>
            <a:noFill/>
          </p:spPr>
          <p:txBody>
            <a:bodyPr wrap="square" rtlCol="0">
              <a:spAutoFit/>
            </a:bodyPr>
            <a:lstStyle/>
            <a:p>
              <a:endParaRPr lang="en-US" dirty="0"/>
            </a:p>
          </p:txBody>
        </p:sp>
        <p:grpSp>
          <p:nvGrpSpPr>
            <p:cNvPr id="28" name="Group 27"/>
            <p:cNvGrpSpPr/>
            <p:nvPr/>
          </p:nvGrpSpPr>
          <p:grpSpPr>
            <a:xfrm>
              <a:off x="946150" y="1677105"/>
              <a:ext cx="3314700" cy="3077633"/>
              <a:chOff x="946150" y="1677105"/>
              <a:chExt cx="3314700" cy="3077633"/>
            </a:xfrm>
          </p:grpSpPr>
          <p:pic>
            <p:nvPicPr>
              <p:cNvPr id="6" name="Picture 5" descr="ma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150" y="1677105"/>
                <a:ext cx="819150" cy="819150"/>
              </a:xfrm>
              <a:prstGeom prst="rect">
                <a:avLst/>
              </a:prstGeom>
              <a:ln w="38100" cmpd="sng">
                <a:solidFill>
                  <a:schemeClr val="tx1"/>
                </a:solidFill>
              </a:ln>
            </p:spPr>
          </p:pic>
          <p:pic>
            <p:nvPicPr>
              <p:cNvPr id="8" name="Picture 7" descr="ma9.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0800" y="2012244"/>
                <a:ext cx="819150" cy="819150"/>
              </a:xfrm>
              <a:prstGeom prst="rect">
                <a:avLst/>
              </a:prstGeom>
              <a:ln w="38100" cmpd="sng">
                <a:solidFill>
                  <a:schemeClr val="tx1"/>
                </a:solidFill>
              </a:ln>
            </p:spPr>
          </p:pic>
          <p:pic>
            <p:nvPicPr>
              <p:cNvPr id="9" name="Picture 8" descr="ma14.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5450" y="2347383"/>
                <a:ext cx="819150" cy="819150"/>
              </a:xfrm>
              <a:prstGeom prst="rect">
                <a:avLst/>
              </a:prstGeom>
              <a:ln w="38100" cmpd="sng">
                <a:solidFill>
                  <a:schemeClr val="tx1"/>
                </a:solidFill>
              </a:ln>
            </p:spPr>
          </p:pic>
          <p:pic>
            <p:nvPicPr>
              <p:cNvPr id="14" name="Picture 13" descr="ma136.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0100" y="2682522"/>
                <a:ext cx="819150" cy="819150"/>
              </a:xfrm>
              <a:prstGeom prst="rect">
                <a:avLst/>
              </a:prstGeom>
              <a:ln w="38100" cmpd="sng">
                <a:solidFill>
                  <a:schemeClr val="tx1"/>
                </a:solidFill>
              </a:ln>
            </p:spPr>
          </p:pic>
          <p:pic>
            <p:nvPicPr>
              <p:cNvPr id="15" name="Picture 14" descr="ma164.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44750" y="3017661"/>
                <a:ext cx="819150" cy="819150"/>
              </a:xfrm>
              <a:prstGeom prst="rect">
                <a:avLst/>
              </a:prstGeom>
              <a:ln w="38100" cmpd="sng">
                <a:solidFill>
                  <a:schemeClr val="tx1"/>
                </a:solidFill>
              </a:ln>
            </p:spPr>
          </p:pic>
          <p:pic>
            <p:nvPicPr>
              <p:cNvPr id="16" name="Picture 15" descr="a3.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19400" y="3352800"/>
                <a:ext cx="1066800" cy="1066800"/>
              </a:xfrm>
              <a:prstGeom prst="rect">
                <a:avLst/>
              </a:prstGeom>
            </p:spPr>
          </p:pic>
          <p:pic>
            <p:nvPicPr>
              <p:cNvPr id="17" name="Picture 16" descr="ma9.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1700" y="3935588"/>
                <a:ext cx="819150" cy="819150"/>
              </a:xfrm>
              <a:prstGeom prst="rect">
                <a:avLst/>
              </a:prstGeom>
              <a:ln w="38100" cmpd="sng">
                <a:solidFill>
                  <a:schemeClr val="tx1"/>
                </a:solidFill>
              </a:ln>
            </p:spPr>
          </p:pic>
        </p:grpSp>
        <p:sp>
          <p:nvSpPr>
            <p:cNvPr id="18" name="TextBox 17"/>
            <p:cNvSpPr txBox="1"/>
            <p:nvPr/>
          </p:nvSpPr>
          <p:spPr>
            <a:xfrm>
              <a:off x="1658161" y="3606800"/>
              <a:ext cx="865141" cy="1176827"/>
            </a:xfrm>
            <a:prstGeom prst="rect">
              <a:avLst/>
            </a:prstGeom>
            <a:noFill/>
          </p:spPr>
          <p:txBody>
            <a:bodyPr wrap="none" rtlCol="0">
              <a:spAutoFit/>
            </a:bodyPr>
            <a:lstStyle/>
            <a:p>
              <a:r>
                <a:rPr lang="en-US" sz="3000" dirty="0" smtClean="0"/>
                <a:t>A</a:t>
              </a:r>
              <a:endParaRPr lang="en-US" sz="3000" dirty="0"/>
            </a:p>
          </p:txBody>
        </p:sp>
        <p:sp>
          <p:nvSpPr>
            <p:cNvPr id="20" name="TextBox 19"/>
            <p:cNvSpPr txBox="1"/>
            <p:nvPr/>
          </p:nvSpPr>
          <p:spPr>
            <a:xfrm>
              <a:off x="2100607" y="4000499"/>
              <a:ext cx="865141" cy="1176827"/>
            </a:xfrm>
            <a:prstGeom prst="rect">
              <a:avLst/>
            </a:prstGeom>
            <a:noFill/>
          </p:spPr>
          <p:txBody>
            <a:bodyPr wrap="none" rtlCol="0">
              <a:spAutoFit/>
            </a:bodyPr>
            <a:lstStyle/>
            <a:p>
              <a:r>
                <a:rPr lang="en-US" sz="3000" dirty="0" smtClean="0"/>
                <a:t>B</a:t>
              </a:r>
              <a:endParaRPr lang="en-US" sz="3000" dirty="0"/>
            </a:p>
          </p:txBody>
        </p:sp>
        <p:sp>
          <p:nvSpPr>
            <p:cNvPr id="21" name="TextBox 20"/>
            <p:cNvSpPr txBox="1"/>
            <p:nvPr/>
          </p:nvSpPr>
          <p:spPr>
            <a:xfrm>
              <a:off x="2543053" y="4394200"/>
              <a:ext cx="907840" cy="1176827"/>
            </a:xfrm>
            <a:prstGeom prst="rect">
              <a:avLst/>
            </a:prstGeom>
            <a:noFill/>
          </p:spPr>
          <p:txBody>
            <a:bodyPr wrap="none" rtlCol="0">
              <a:spAutoFit/>
            </a:bodyPr>
            <a:lstStyle/>
            <a:p>
              <a:r>
                <a:rPr lang="en-US" sz="3000" dirty="0"/>
                <a:t>G</a:t>
              </a:r>
            </a:p>
          </p:txBody>
        </p:sp>
        <p:sp>
          <p:nvSpPr>
            <p:cNvPr id="22" name="TextBox 21"/>
            <p:cNvSpPr txBox="1"/>
            <p:nvPr/>
          </p:nvSpPr>
          <p:spPr>
            <a:xfrm>
              <a:off x="2956380" y="4787899"/>
              <a:ext cx="806482" cy="1176827"/>
            </a:xfrm>
            <a:prstGeom prst="rect">
              <a:avLst/>
            </a:prstGeom>
            <a:noFill/>
          </p:spPr>
          <p:txBody>
            <a:bodyPr wrap="none" rtlCol="0">
              <a:spAutoFit/>
            </a:bodyPr>
            <a:lstStyle/>
            <a:p>
              <a:r>
                <a:rPr lang="en-US" sz="3000" dirty="0" smtClean="0"/>
                <a:t>5</a:t>
              </a:r>
              <a:endParaRPr lang="en-US" sz="3000" dirty="0"/>
            </a:p>
          </p:txBody>
        </p:sp>
        <p:sp>
          <p:nvSpPr>
            <p:cNvPr id="23" name="TextBox 22"/>
            <p:cNvSpPr txBox="1"/>
            <p:nvPr/>
          </p:nvSpPr>
          <p:spPr>
            <a:xfrm>
              <a:off x="3352800" y="5181600"/>
              <a:ext cx="806482" cy="1176827"/>
            </a:xfrm>
            <a:prstGeom prst="rect">
              <a:avLst/>
            </a:prstGeom>
            <a:noFill/>
          </p:spPr>
          <p:txBody>
            <a:bodyPr wrap="none" rtlCol="0">
              <a:spAutoFit/>
            </a:bodyPr>
            <a:lstStyle/>
            <a:p>
              <a:r>
                <a:rPr lang="en-US" sz="3000" dirty="0" smtClean="0"/>
                <a:t>1</a:t>
              </a:r>
              <a:endParaRPr lang="en-US" sz="3000" dirty="0"/>
            </a:p>
          </p:txBody>
        </p:sp>
        <p:sp>
          <p:nvSpPr>
            <p:cNvPr id="24" name="TextBox 23"/>
            <p:cNvSpPr txBox="1"/>
            <p:nvPr/>
          </p:nvSpPr>
          <p:spPr>
            <a:xfrm>
              <a:off x="1182216" y="3213099"/>
              <a:ext cx="907840" cy="1176827"/>
            </a:xfrm>
            <a:prstGeom prst="rect">
              <a:avLst/>
            </a:prstGeom>
            <a:noFill/>
          </p:spPr>
          <p:txBody>
            <a:bodyPr wrap="none" rtlCol="0">
              <a:spAutoFit/>
            </a:bodyPr>
            <a:lstStyle/>
            <a:p>
              <a:r>
                <a:rPr lang="en-US" sz="3000" dirty="0" smtClean="0"/>
                <a:t>G</a:t>
              </a:r>
              <a:endParaRPr lang="en-US" sz="3000" dirty="0"/>
            </a:p>
          </p:txBody>
        </p:sp>
        <p:sp>
          <p:nvSpPr>
            <p:cNvPr id="25" name="TextBox 24"/>
            <p:cNvSpPr txBox="1"/>
            <p:nvPr/>
          </p:nvSpPr>
          <p:spPr>
            <a:xfrm>
              <a:off x="762000" y="2819400"/>
              <a:ext cx="836810" cy="1176827"/>
            </a:xfrm>
            <a:prstGeom prst="rect">
              <a:avLst/>
            </a:prstGeom>
            <a:noFill/>
          </p:spPr>
          <p:txBody>
            <a:bodyPr wrap="none" rtlCol="0">
              <a:spAutoFit/>
            </a:bodyPr>
            <a:lstStyle/>
            <a:p>
              <a:r>
                <a:rPr lang="en-US" sz="3000" dirty="0" smtClean="0"/>
                <a:t>B</a:t>
              </a:r>
              <a:endParaRPr lang="en-US" sz="3000" dirty="0"/>
            </a:p>
          </p:txBody>
        </p:sp>
      </p:grpSp>
    </p:spTree>
    <p:extLst>
      <p:ext uri="{BB962C8B-B14F-4D97-AF65-F5344CB8AC3E}">
        <p14:creationId xmlns:p14="http://schemas.microsoft.com/office/powerpoint/2010/main" val="2112040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56" y="1017443"/>
            <a:ext cx="9031081" cy="5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grpSp>
        <p:nvGrpSpPr>
          <p:cNvPr id="5" name="Group 4"/>
          <p:cNvGrpSpPr/>
          <p:nvPr/>
        </p:nvGrpSpPr>
        <p:grpSpPr>
          <a:xfrm>
            <a:off x="7391400" y="228600"/>
            <a:ext cx="1647104" cy="2203759"/>
            <a:chOff x="762000" y="1677105"/>
            <a:chExt cx="3498850" cy="4681322"/>
          </a:xfrm>
        </p:grpSpPr>
        <p:sp>
          <p:nvSpPr>
            <p:cNvPr id="7" name="TextBox 6"/>
            <p:cNvSpPr txBox="1"/>
            <p:nvPr/>
          </p:nvSpPr>
          <p:spPr>
            <a:xfrm>
              <a:off x="2133600" y="2514600"/>
              <a:ext cx="152400" cy="369332"/>
            </a:xfrm>
            <a:prstGeom prst="rect">
              <a:avLst/>
            </a:prstGeom>
            <a:noFill/>
          </p:spPr>
          <p:txBody>
            <a:bodyPr wrap="square" rtlCol="0">
              <a:spAutoFit/>
            </a:bodyPr>
            <a:lstStyle/>
            <a:p>
              <a:endParaRPr lang="en-US" dirty="0"/>
            </a:p>
          </p:txBody>
        </p:sp>
        <p:grpSp>
          <p:nvGrpSpPr>
            <p:cNvPr id="28" name="Group 27"/>
            <p:cNvGrpSpPr/>
            <p:nvPr/>
          </p:nvGrpSpPr>
          <p:grpSpPr>
            <a:xfrm>
              <a:off x="946150" y="1677105"/>
              <a:ext cx="3314700" cy="3077633"/>
              <a:chOff x="946150" y="1677105"/>
              <a:chExt cx="3314700" cy="3077633"/>
            </a:xfrm>
          </p:grpSpPr>
          <p:pic>
            <p:nvPicPr>
              <p:cNvPr id="6" name="Picture 5" descr="ma1.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150" y="1677105"/>
                <a:ext cx="819150" cy="819150"/>
              </a:xfrm>
              <a:prstGeom prst="rect">
                <a:avLst/>
              </a:prstGeom>
              <a:ln w="38100" cmpd="sng">
                <a:solidFill>
                  <a:schemeClr val="tx1"/>
                </a:solidFill>
              </a:ln>
            </p:spPr>
          </p:pic>
          <p:pic>
            <p:nvPicPr>
              <p:cNvPr id="8" name="Picture 7"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0800" y="2012244"/>
                <a:ext cx="819150" cy="819150"/>
              </a:xfrm>
              <a:prstGeom prst="rect">
                <a:avLst/>
              </a:prstGeom>
              <a:ln w="38100" cmpd="sng">
                <a:solidFill>
                  <a:schemeClr val="tx1"/>
                </a:solidFill>
              </a:ln>
            </p:spPr>
          </p:pic>
          <p:pic>
            <p:nvPicPr>
              <p:cNvPr id="9" name="Picture 8" descr="ma14.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5450" y="2347383"/>
                <a:ext cx="819150" cy="819150"/>
              </a:xfrm>
              <a:prstGeom prst="rect">
                <a:avLst/>
              </a:prstGeom>
              <a:ln w="38100" cmpd="sng">
                <a:solidFill>
                  <a:schemeClr val="tx1"/>
                </a:solidFill>
              </a:ln>
            </p:spPr>
          </p:pic>
          <p:pic>
            <p:nvPicPr>
              <p:cNvPr id="14" name="Picture 13" descr="ma136.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0100" y="2682522"/>
                <a:ext cx="819150" cy="819150"/>
              </a:xfrm>
              <a:prstGeom prst="rect">
                <a:avLst/>
              </a:prstGeom>
              <a:ln w="38100" cmpd="sng">
                <a:solidFill>
                  <a:schemeClr val="tx1"/>
                </a:solidFill>
              </a:ln>
            </p:spPr>
          </p:pic>
          <p:pic>
            <p:nvPicPr>
              <p:cNvPr id="15" name="Picture 14" descr="ma164.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44750" y="3017661"/>
                <a:ext cx="819150" cy="819150"/>
              </a:xfrm>
              <a:prstGeom prst="rect">
                <a:avLst/>
              </a:prstGeom>
              <a:ln w="38100" cmpd="sng">
                <a:solidFill>
                  <a:schemeClr val="tx1"/>
                </a:solidFill>
              </a:ln>
            </p:spPr>
          </p:pic>
          <p:pic>
            <p:nvPicPr>
              <p:cNvPr id="16" name="Picture 15" descr="a3.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19400" y="3352800"/>
                <a:ext cx="1066800" cy="1066800"/>
              </a:xfrm>
              <a:prstGeom prst="rect">
                <a:avLst/>
              </a:prstGeom>
            </p:spPr>
          </p:pic>
          <p:pic>
            <p:nvPicPr>
              <p:cNvPr id="17" name="Picture 16" descr="ma9.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41700" y="3935588"/>
                <a:ext cx="819150" cy="819150"/>
              </a:xfrm>
              <a:prstGeom prst="rect">
                <a:avLst/>
              </a:prstGeom>
              <a:ln w="38100" cmpd="sng">
                <a:solidFill>
                  <a:schemeClr val="tx1"/>
                </a:solidFill>
              </a:ln>
            </p:spPr>
          </p:pic>
        </p:grpSp>
        <p:sp>
          <p:nvSpPr>
            <p:cNvPr id="18" name="TextBox 17"/>
            <p:cNvSpPr txBox="1"/>
            <p:nvPr/>
          </p:nvSpPr>
          <p:spPr>
            <a:xfrm>
              <a:off x="1658161" y="3606800"/>
              <a:ext cx="865141" cy="1176827"/>
            </a:xfrm>
            <a:prstGeom prst="rect">
              <a:avLst/>
            </a:prstGeom>
            <a:noFill/>
          </p:spPr>
          <p:txBody>
            <a:bodyPr wrap="none" rtlCol="0">
              <a:spAutoFit/>
            </a:bodyPr>
            <a:lstStyle/>
            <a:p>
              <a:r>
                <a:rPr lang="en-US" sz="3000" dirty="0" smtClean="0"/>
                <a:t>A</a:t>
              </a:r>
              <a:endParaRPr lang="en-US" sz="3000" dirty="0"/>
            </a:p>
          </p:txBody>
        </p:sp>
        <p:sp>
          <p:nvSpPr>
            <p:cNvPr id="20" name="TextBox 19"/>
            <p:cNvSpPr txBox="1"/>
            <p:nvPr/>
          </p:nvSpPr>
          <p:spPr>
            <a:xfrm>
              <a:off x="2100607" y="4000499"/>
              <a:ext cx="865141" cy="1176827"/>
            </a:xfrm>
            <a:prstGeom prst="rect">
              <a:avLst/>
            </a:prstGeom>
            <a:noFill/>
          </p:spPr>
          <p:txBody>
            <a:bodyPr wrap="none" rtlCol="0">
              <a:spAutoFit/>
            </a:bodyPr>
            <a:lstStyle/>
            <a:p>
              <a:r>
                <a:rPr lang="en-US" sz="3000" dirty="0" smtClean="0"/>
                <a:t>B</a:t>
              </a:r>
              <a:endParaRPr lang="en-US" sz="3000" dirty="0"/>
            </a:p>
          </p:txBody>
        </p:sp>
        <p:sp>
          <p:nvSpPr>
            <p:cNvPr id="21" name="TextBox 20"/>
            <p:cNvSpPr txBox="1"/>
            <p:nvPr/>
          </p:nvSpPr>
          <p:spPr>
            <a:xfrm>
              <a:off x="2543053" y="4394200"/>
              <a:ext cx="907840" cy="1176827"/>
            </a:xfrm>
            <a:prstGeom prst="rect">
              <a:avLst/>
            </a:prstGeom>
            <a:noFill/>
          </p:spPr>
          <p:txBody>
            <a:bodyPr wrap="none" rtlCol="0">
              <a:spAutoFit/>
            </a:bodyPr>
            <a:lstStyle/>
            <a:p>
              <a:r>
                <a:rPr lang="en-US" sz="3000" dirty="0"/>
                <a:t>G</a:t>
              </a:r>
            </a:p>
          </p:txBody>
        </p:sp>
        <p:sp>
          <p:nvSpPr>
            <p:cNvPr id="22" name="TextBox 21"/>
            <p:cNvSpPr txBox="1"/>
            <p:nvPr/>
          </p:nvSpPr>
          <p:spPr>
            <a:xfrm>
              <a:off x="2956380" y="4787899"/>
              <a:ext cx="806482" cy="1176827"/>
            </a:xfrm>
            <a:prstGeom prst="rect">
              <a:avLst/>
            </a:prstGeom>
            <a:noFill/>
          </p:spPr>
          <p:txBody>
            <a:bodyPr wrap="none" rtlCol="0">
              <a:spAutoFit/>
            </a:bodyPr>
            <a:lstStyle/>
            <a:p>
              <a:r>
                <a:rPr lang="en-US" sz="3000" dirty="0" smtClean="0"/>
                <a:t>5</a:t>
              </a:r>
              <a:endParaRPr lang="en-US" sz="3000" dirty="0"/>
            </a:p>
          </p:txBody>
        </p:sp>
        <p:sp>
          <p:nvSpPr>
            <p:cNvPr id="23" name="TextBox 22"/>
            <p:cNvSpPr txBox="1"/>
            <p:nvPr/>
          </p:nvSpPr>
          <p:spPr>
            <a:xfrm>
              <a:off x="3352800" y="5181600"/>
              <a:ext cx="806482" cy="1176827"/>
            </a:xfrm>
            <a:prstGeom prst="rect">
              <a:avLst/>
            </a:prstGeom>
            <a:noFill/>
          </p:spPr>
          <p:txBody>
            <a:bodyPr wrap="none" rtlCol="0">
              <a:spAutoFit/>
            </a:bodyPr>
            <a:lstStyle/>
            <a:p>
              <a:r>
                <a:rPr lang="en-US" sz="3000" dirty="0" smtClean="0"/>
                <a:t>1</a:t>
              </a:r>
              <a:endParaRPr lang="en-US" sz="3000" dirty="0"/>
            </a:p>
          </p:txBody>
        </p:sp>
        <p:sp>
          <p:nvSpPr>
            <p:cNvPr id="24" name="TextBox 23"/>
            <p:cNvSpPr txBox="1"/>
            <p:nvPr/>
          </p:nvSpPr>
          <p:spPr>
            <a:xfrm>
              <a:off x="1182216" y="3213099"/>
              <a:ext cx="907840" cy="1176827"/>
            </a:xfrm>
            <a:prstGeom prst="rect">
              <a:avLst/>
            </a:prstGeom>
            <a:noFill/>
          </p:spPr>
          <p:txBody>
            <a:bodyPr wrap="none" rtlCol="0">
              <a:spAutoFit/>
            </a:bodyPr>
            <a:lstStyle/>
            <a:p>
              <a:r>
                <a:rPr lang="en-US" sz="3000" dirty="0" smtClean="0"/>
                <a:t>G</a:t>
              </a:r>
              <a:endParaRPr lang="en-US" sz="3000" dirty="0"/>
            </a:p>
          </p:txBody>
        </p:sp>
        <p:sp>
          <p:nvSpPr>
            <p:cNvPr id="25" name="TextBox 24"/>
            <p:cNvSpPr txBox="1"/>
            <p:nvPr/>
          </p:nvSpPr>
          <p:spPr>
            <a:xfrm>
              <a:off x="762000" y="2819400"/>
              <a:ext cx="836810" cy="1176827"/>
            </a:xfrm>
            <a:prstGeom prst="rect">
              <a:avLst/>
            </a:prstGeom>
            <a:noFill/>
          </p:spPr>
          <p:txBody>
            <a:bodyPr wrap="none" rtlCol="0">
              <a:spAutoFit/>
            </a:bodyPr>
            <a:lstStyle/>
            <a:p>
              <a:r>
                <a:rPr lang="en-US" sz="3000" dirty="0" smtClean="0"/>
                <a:t>B</a:t>
              </a:r>
              <a:endParaRPr lang="en-US" sz="3000" dirty="0"/>
            </a:p>
          </p:txBody>
        </p:sp>
      </p:grpSp>
      <p:sp>
        <p:nvSpPr>
          <p:cNvPr id="2" name="Rectangle 1"/>
          <p:cNvSpPr/>
          <p:nvPr/>
        </p:nvSpPr>
        <p:spPr>
          <a:xfrm>
            <a:off x="2362200" y="5105400"/>
            <a:ext cx="533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114800" y="1953532"/>
            <a:ext cx="533400" cy="3685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867400" y="5372100"/>
            <a:ext cx="533400" cy="468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19400" y="1677413"/>
            <a:ext cx="4038600" cy="4647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858000" y="3962400"/>
            <a:ext cx="1987694" cy="494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90600" y="1228677"/>
            <a:ext cx="5867400" cy="370673"/>
          </a:xfrm>
          <a:prstGeom prst="rect">
            <a:avLst/>
          </a:prstGeom>
          <a:solidFill>
            <a:schemeClr val="bg1"/>
          </a:solidFill>
        </p:spPr>
        <p:txBody>
          <a:bodyPr wrap="square" rtlCol="0">
            <a:spAutoFit/>
          </a:bodyPr>
          <a:lstStyle/>
          <a:p>
            <a:pPr algn="ctr"/>
            <a:r>
              <a:rPr lang="en-US" dirty="0" smtClean="0"/>
              <a:t>Cohen et al. (n=30) vs. Birman (n=29): Category Gist</a:t>
            </a:r>
            <a:endParaRPr lang="en-US" dirty="0"/>
          </a:p>
        </p:txBody>
      </p:sp>
    </p:spTree>
    <p:extLst>
      <p:ext uri="{BB962C8B-B14F-4D97-AF65-F5344CB8AC3E}">
        <p14:creationId xmlns:p14="http://schemas.microsoft.com/office/powerpoint/2010/main" val="3258667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3031</TotalTime>
  <Words>461</Words>
  <Application>Microsoft Office PowerPoint</Application>
  <PresentationFormat>On-screen Show (4:3)</PresentationFormat>
  <Paragraphs>97</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Natural Scene Perception Requires Attention (Cohen et al. 2011)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the Neural Substrates of Attention and Awareness</dc:title>
  <dc:creator>DB</dc:creator>
  <cp:lastModifiedBy>DB</cp:lastModifiedBy>
  <cp:revision>99</cp:revision>
  <dcterms:created xsi:type="dcterms:W3CDTF">2015-02-02T04:45:42Z</dcterms:created>
  <dcterms:modified xsi:type="dcterms:W3CDTF">2015-03-06T06:09:53Z</dcterms:modified>
</cp:coreProperties>
</file>