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302" r:id="rId3"/>
    <p:sldId id="264" r:id="rId4"/>
    <p:sldId id="30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 autoAdjust="0"/>
    <p:restoredTop sz="86833" autoAdjust="0"/>
  </p:normalViewPr>
  <p:slideViewPr>
    <p:cSldViewPr>
      <p:cViewPr>
        <p:scale>
          <a:sx n="130" d="100"/>
          <a:sy n="130" d="100"/>
        </p:scale>
        <p:origin x="-1680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4435A-84EC-410C-8C2F-EF04E51DF035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3040-5F58-4D6A-B5BF-6B98E12D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3040-5F58-4D6A-B5BF-6B98E12DA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tasks DO interfere enough to inhibit awareness. No awareness without attention. So is attention the precursor to awareness?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3040-5F58-4D6A-B5BF-6B98E12DA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tasks DO interfere enough to inhibit awareness. No awareness without attention. So is attention the precursor to awareness?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3040-5F58-4D6A-B5BF-6B98E12DA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3040-5F58-4D6A-B5BF-6B98E12DA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0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A64-6BA4-45FB-9C25-D8A7F1D28DE8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1295-BD99-4B5F-878E-23BC856C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Scene Perception Requires Attention</a:t>
            </a:r>
            <a:br>
              <a:rPr lang="en-US" dirty="0" smtClean="0"/>
            </a:br>
            <a:r>
              <a:rPr lang="en-US" dirty="0" smtClean="0"/>
              <a:t>(Cohen et al. 2011)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Dan Birman</a:t>
            </a:r>
          </a:p>
          <a:p>
            <a:pPr algn="r"/>
            <a:r>
              <a:rPr lang="en-US" dirty="0" smtClean="0"/>
              <a:t>Gardner Lab</a:t>
            </a:r>
          </a:p>
          <a:p>
            <a:pPr algn="r"/>
            <a:r>
              <a:rPr lang="en-US" dirty="0" smtClean="0"/>
              <a:t>Psych 254 Mid </a:t>
            </a:r>
            <a:r>
              <a:rPr lang="en-US" dirty="0" smtClean="0"/>
              <a:t>– </a:t>
            </a:r>
            <a:r>
              <a:rPr lang="en-US" dirty="0" smtClean="0"/>
              <a:t>2015-02</a:t>
            </a:r>
            <a:r>
              <a:rPr lang="en-US" dirty="0" smtClean="0"/>
              <a:t>-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7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 descr="st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5" name="Picture 4" descr="ma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29" name="Picture 28" descr="ma1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30" name="Picture 29" descr="ma1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31" name="Picture 30" descr="ma15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7168" name="Picture 7167" descr="ma19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7169" name="Picture 7168" descr="ma28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7170" name="Picture 7169" descr="ma296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7173" name="Picture 7172" descr="ma159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7174" name="Picture 7173" descr="ma123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7175" name="Picture 7174" descr="a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40" name="Picture 39" descr="ma123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7176" name="TextBox 7175"/>
          <p:cNvSpPr txBox="1"/>
          <p:nvPr/>
        </p:nvSpPr>
        <p:spPr>
          <a:xfrm>
            <a:off x="1697111" y="-3124200"/>
            <a:ext cx="5749779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 smtClean="0">
                <a:solidFill>
                  <a:schemeClr val="tx1">
                    <a:alpha val="65000"/>
                  </a:schemeClr>
                </a:solidFill>
              </a:rPr>
              <a:t>A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15489" y="-2971800"/>
            <a:ext cx="5313023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C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237" y="-2971800"/>
            <a:ext cx="5181526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K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42289" y="-2971800"/>
            <a:ext cx="5059423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1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42289" y="-2971800"/>
            <a:ext cx="5059423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3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3585" y="-2971800"/>
            <a:ext cx="5176831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X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58245" y="-2971800"/>
            <a:ext cx="6827510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Q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2289" y="-2971800"/>
            <a:ext cx="5059423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 smtClean="0">
                <a:solidFill>
                  <a:schemeClr val="tx1">
                    <a:alpha val="65000"/>
                  </a:schemeClr>
                </a:solidFill>
              </a:rPr>
              <a:t>5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75414" y="-2971800"/>
            <a:ext cx="6393172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N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7792" y="-2971800"/>
            <a:ext cx="4688416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 smtClean="0">
                <a:solidFill>
                  <a:schemeClr val="tx1">
                    <a:alpha val="65000"/>
                  </a:schemeClr>
                </a:solidFill>
              </a:rPr>
              <a:t>Z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94200" y="-2971800"/>
            <a:ext cx="6355601" cy="1163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0" dirty="0">
                <a:solidFill>
                  <a:schemeClr val="tx1">
                    <a:alpha val="65000"/>
                  </a:schemeClr>
                </a:solidFill>
              </a:rPr>
              <a:t>U</a:t>
            </a:r>
            <a:endParaRPr lang="en-US" sz="75000" dirty="0">
              <a:solidFill>
                <a:schemeClr val="tx1">
                  <a:alpha val="65000"/>
                </a:schemeClr>
              </a:solidFill>
            </a:endParaRPr>
          </a:p>
        </p:txBody>
      </p:sp>
      <p:sp>
        <p:nvSpPr>
          <p:cNvPr id="7177" name="Rectangle 7176"/>
          <p:cNvSpPr/>
          <p:nvPr/>
        </p:nvSpPr>
        <p:spPr>
          <a:xfrm>
            <a:off x="-1447800" y="-1371600"/>
            <a:ext cx="13030200" cy="108966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7176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71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00200" y="-1371600"/>
            <a:ext cx="7004050" cy="6290733"/>
            <a:chOff x="990600" y="795867"/>
            <a:chExt cx="7004050" cy="6290733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838200"/>
              <a:ext cx="6851650" cy="5470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90600" y="838200"/>
              <a:ext cx="3276600" cy="6248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795867"/>
              <a:ext cx="3657600" cy="270933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33600" y="2514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Cohen et al., 2011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956" y="228600"/>
            <a:ext cx="694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Gist Perception: Impossible Under Load?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0" y="4724400"/>
            <a:ext cx="1286965" cy="923330"/>
            <a:chOff x="7772400" y="3111652"/>
            <a:chExt cx="1286965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7994650" y="3111652"/>
              <a:ext cx="1064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Blind</a:t>
              </a:r>
            </a:p>
            <a:p>
              <a:r>
                <a:rPr lang="en-US" dirty="0" smtClean="0"/>
                <a:t>Classified</a:t>
              </a:r>
            </a:p>
            <a:p>
              <a:r>
                <a:rPr lang="en-US" dirty="0" smtClean="0"/>
                <a:t>Saw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772400" y="3746536"/>
              <a:ext cx="222250" cy="241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3429000"/>
              <a:ext cx="222250" cy="241148"/>
            </a:xfrm>
            <a:prstGeom prst="rect">
              <a:avLst/>
            </a:prstGeom>
            <a:solidFill>
              <a:srgbClr val="47BB7D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72400" y="3124200"/>
              <a:ext cx="222250" cy="241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6150" y="1677105"/>
            <a:ext cx="3314700" cy="3077633"/>
            <a:chOff x="946150" y="1677105"/>
            <a:chExt cx="3314700" cy="3077633"/>
          </a:xfrm>
        </p:grpSpPr>
        <p:pic>
          <p:nvPicPr>
            <p:cNvPr id="6" name="Picture 5" descr="ma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1677105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8" name="Picture 7" descr="ma9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00" y="2012244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9" name="Picture 8" descr="ma14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50" y="2347383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14" name="Picture 13" descr="ma136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2682522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15" name="Picture 14" descr="ma164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750" y="3017661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16" name="Picture 15" descr="a3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3352800"/>
              <a:ext cx="1066800" cy="1066800"/>
            </a:xfrm>
            <a:prstGeom prst="rect">
              <a:avLst/>
            </a:prstGeom>
          </p:spPr>
        </p:pic>
        <p:pic>
          <p:nvPicPr>
            <p:cNvPr id="17" name="Picture 16" descr="ma9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3935588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1658162" y="3606800"/>
            <a:ext cx="5556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A</a:t>
            </a:r>
            <a:endParaRPr lang="en-US" sz="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00607" y="4000500"/>
            <a:ext cx="5556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A</a:t>
            </a:r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43052" y="4394200"/>
            <a:ext cx="5265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C</a:t>
            </a:r>
            <a:endParaRPr lang="en-US" sz="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956380" y="4787900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5</a:t>
            </a:r>
            <a:endParaRPr lang="en-US" sz="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5181600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82216" y="3213100"/>
            <a:ext cx="5891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G</a:t>
            </a:r>
            <a:endParaRPr lang="en-US" sz="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2819400"/>
            <a:ext cx="533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5866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1956" y="228600"/>
            <a:ext cx="694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Gist Perception: Impossible Under Load?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602468"/>
            <a:ext cx="14478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</a:t>
            </a:r>
          </a:p>
          <a:p>
            <a:pPr algn="ctr"/>
            <a:r>
              <a:rPr lang="en-US" dirty="0" smtClean="0"/>
              <a:t>RSVP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602468"/>
            <a:ext cx="304800" cy="198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2602468"/>
            <a:ext cx="19812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Five RSVP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602468"/>
            <a:ext cx="19812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Five Background</a:t>
            </a:r>
            <a:endParaRPr lang="en-US" dirty="0"/>
          </a:p>
        </p:txBody>
      </p:sp>
      <p:cxnSp>
        <p:nvCxnSpPr>
          <p:cNvPr id="7168" name="Straight Arrow Connector 7167"/>
          <p:cNvCxnSpPr/>
          <p:nvPr/>
        </p:nvCxnSpPr>
        <p:spPr>
          <a:xfrm>
            <a:off x="1447800" y="2373868"/>
            <a:ext cx="6629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69" name="TextBox 7168"/>
          <p:cNvSpPr txBox="1"/>
          <p:nvPr/>
        </p:nvSpPr>
        <p:spPr>
          <a:xfrm>
            <a:off x="2667000" y="5193268"/>
            <a:ext cx="142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Critical Trial</a:t>
            </a:r>
            <a:endParaRPr lang="en-US" dirty="0"/>
          </a:p>
        </p:txBody>
      </p:sp>
      <p:sp>
        <p:nvSpPr>
          <p:cNvPr id="7170" name="TextBox 7169"/>
          <p:cNvSpPr txBox="1"/>
          <p:nvPr/>
        </p:nvSpPr>
        <p:spPr>
          <a:xfrm>
            <a:off x="914400" y="3974068"/>
            <a:ext cx="223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~50%</a:t>
            </a:r>
          </a:p>
          <a:p>
            <a:r>
              <a:rPr lang="en-US" dirty="0" smtClean="0"/>
              <a:t>Always correct on 0/1</a:t>
            </a:r>
          </a:p>
          <a:p>
            <a:r>
              <a:rPr lang="en-US" dirty="0" smtClean="0"/>
              <a:t>Never 2/3/4</a:t>
            </a:r>
            <a:endParaRPr lang="en-US" dirty="0"/>
          </a:p>
        </p:txBody>
      </p:sp>
      <p:sp>
        <p:nvSpPr>
          <p:cNvPr id="7171" name="TextBox 7170"/>
          <p:cNvSpPr txBox="1"/>
          <p:nvPr/>
        </p:nvSpPr>
        <p:spPr>
          <a:xfrm>
            <a:off x="2743200" y="5879068"/>
            <a:ext cx="12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~90% Blind</a:t>
            </a:r>
            <a:endParaRPr lang="en-US" dirty="0"/>
          </a:p>
        </p:txBody>
      </p:sp>
      <p:sp>
        <p:nvSpPr>
          <p:cNvPr id="7173" name="TextBox 7172"/>
          <p:cNvSpPr txBox="1"/>
          <p:nvPr/>
        </p:nvSpPr>
        <p:spPr>
          <a:xfrm>
            <a:off x="3810000" y="39740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~60%</a:t>
            </a:r>
            <a:endParaRPr lang="en-US" dirty="0"/>
          </a:p>
        </p:txBody>
      </p:sp>
      <p:sp>
        <p:nvSpPr>
          <p:cNvPr id="7174" name="TextBox 7173"/>
          <p:cNvSpPr txBox="1"/>
          <p:nvPr/>
        </p:nvSpPr>
        <p:spPr>
          <a:xfrm>
            <a:off x="6477000" y="3974068"/>
            <a:ext cx="12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~10% Blind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673350" y="1066800"/>
            <a:ext cx="1212850" cy="1126107"/>
            <a:chOff x="946150" y="1677105"/>
            <a:chExt cx="3314700" cy="3077633"/>
          </a:xfrm>
        </p:grpSpPr>
        <p:pic>
          <p:nvPicPr>
            <p:cNvPr id="42" name="Picture 41" descr="ma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1677105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43" name="Picture 42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00" y="2012244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44" name="Picture 43" descr="ma1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50" y="2347383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45" name="Picture 44" descr="ma136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2682522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46" name="Picture 45" descr="ma164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750" y="3017661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47" name="Picture 46" descr="a3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3352800"/>
              <a:ext cx="1066800" cy="1066800"/>
            </a:xfrm>
            <a:prstGeom prst="rect">
              <a:avLst/>
            </a:prstGeom>
          </p:spPr>
        </p:pic>
        <p:pic>
          <p:nvPicPr>
            <p:cNvPr id="48" name="Picture 47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3935588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</p:grpSp>
      <p:grpSp>
        <p:nvGrpSpPr>
          <p:cNvPr id="7178" name="Group 7177"/>
          <p:cNvGrpSpPr/>
          <p:nvPr/>
        </p:nvGrpSpPr>
        <p:grpSpPr>
          <a:xfrm>
            <a:off x="1377950" y="1131180"/>
            <a:ext cx="1137927" cy="1061727"/>
            <a:chOff x="990600" y="838200"/>
            <a:chExt cx="1137927" cy="1061727"/>
          </a:xfrm>
        </p:grpSpPr>
        <p:pic>
          <p:nvPicPr>
            <p:cNvPr id="50" name="Picture 49" descr="ma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838200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51" name="Picture 50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685" y="960827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52" name="Picture 51" descr="ma1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769" y="1083455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53" name="Picture 52" descr="ma136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854" y="1206082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54" name="Picture 53" descr="ma164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938" y="1328710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57" name="Picture 56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447800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56" name="Picture 55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600200"/>
              <a:ext cx="299727" cy="299727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</p:grpSp>
      <p:grpSp>
        <p:nvGrpSpPr>
          <p:cNvPr id="68" name="Group 67"/>
          <p:cNvGrpSpPr/>
          <p:nvPr/>
        </p:nvGrpSpPr>
        <p:grpSpPr>
          <a:xfrm>
            <a:off x="6553200" y="1066800"/>
            <a:ext cx="1212850" cy="1126107"/>
            <a:chOff x="946150" y="1677105"/>
            <a:chExt cx="3314700" cy="3077633"/>
          </a:xfrm>
        </p:grpSpPr>
        <p:pic>
          <p:nvPicPr>
            <p:cNvPr id="69" name="Picture 68" descr="ma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1677105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0" name="Picture 69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00" y="2012244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1" name="Picture 70" descr="ma1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50" y="2347383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2" name="Picture 71" descr="ma136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2682522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3" name="Picture 72" descr="ma164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750" y="3017661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4" name="Picture 73" descr="a3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3352800"/>
              <a:ext cx="1066800" cy="1066800"/>
            </a:xfrm>
            <a:prstGeom prst="rect">
              <a:avLst/>
            </a:prstGeom>
          </p:spPr>
        </p:pic>
        <p:pic>
          <p:nvPicPr>
            <p:cNvPr id="75" name="Picture 74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3935588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</p:grpSp>
      <p:grpSp>
        <p:nvGrpSpPr>
          <p:cNvPr id="76" name="Group 75"/>
          <p:cNvGrpSpPr/>
          <p:nvPr/>
        </p:nvGrpSpPr>
        <p:grpSpPr>
          <a:xfrm>
            <a:off x="4419600" y="1066800"/>
            <a:ext cx="1212850" cy="1126107"/>
            <a:chOff x="946150" y="1677105"/>
            <a:chExt cx="3314700" cy="3077633"/>
          </a:xfrm>
        </p:grpSpPr>
        <p:pic>
          <p:nvPicPr>
            <p:cNvPr id="77" name="Picture 76" descr="ma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1677105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8" name="Picture 77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00" y="2012244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79" name="Picture 78" descr="ma1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50" y="2347383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80" name="Picture 79" descr="ma136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2682522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81" name="Picture 80" descr="ma164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750" y="3017661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  <p:pic>
          <p:nvPicPr>
            <p:cNvPr id="82" name="Picture 81" descr="a3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3352800"/>
              <a:ext cx="1066800" cy="1066800"/>
            </a:xfrm>
            <a:prstGeom prst="rect">
              <a:avLst/>
            </a:prstGeom>
          </p:spPr>
        </p:pic>
        <p:pic>
          <p:nvPicPr>
            <p:cNvPr id="83" name="Picture 82" descr="ma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3935588"/>
              <a:ext cx="819150" cy="819150"/>
            </a:xfrm>
            <a:prstGeom prst="rect">
              <a:avLst/>
            </a:prstGeom>
            <a:ln w="38100" cmpd="sng">
              <a:solidFill>
                <a:schemeClr val="tx1"/>
              </a:solidFill>
            </a:ln>
          </p:spPr>
        </p:pic>
      </p:grpSp>
      <p:sp>
        <p:nvSpPr>
          <p:cNvPr id="7179" name="TextBox 7178"/>
          <p:cNvSpPr txBox="1"/>
          <p:nvPr/>
        </p:nvSpPr>
        <p:spPr>
          <a:xfrm>
            <a:off x="8001000" y="533400"/>
            <a:ext cx="67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(n=4)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6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148</Words>
  <Application>Microsoft Macintosh PowerPoint</Application>
  <PresentationFormat>On-screen Show (4:3)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Natural Scene Perception Requires Attention (Cohen et al. 2011)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the Neural Substrates of Attention and Awareness</dc:title>
  <dc:creator>DB</dc:creator>
  <cp:lastModifiedBy>Daniel Birman</cp:lastModifiedBy>
  <cp:revision>95</cp:revision>
  <dcterms:created xsi:type="dcterms:W3CDTF">2015-02-02T04:45:42Z</dcterms:created>
  <dcterms:modified xsi:type="dcterms:W3CDTF">2015-02-18T20:22:17Z</dcterms:modified>
</cp:coreProperties>
</file>