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24"/>
  </p:notesMasterIdLst>
  <p:sldIdLst>
    <p:sldId id="264" r:id="rId2"/>
    <p:sldId id="299" r:id="rId3"/>
    <p:sldId id="301" r:id="rId4"/>
    <p:sldId id="300" r:id="rId5"/>
    <p:sldId id="302" r:id="rId6"/>
    <p:sldId id="309" r:id="rId7"/>
    <p:sldId id="310" r:id="rId8"/>
    <p:sldId id="304" r:id="rId9"/>
    <p:sldId id="306" r:id="rId10"/>
    <p:sldId id="305" r:id="rId11"/>
    <p:sldId id="308" r:id="rId12"/>
    <p:sldId id="307" r:id="rId13"/>
    <p:sldId id="303" r:id="rId14"/>
    <p:sldId id="311" r:id="rId15"/>
    <p:sldId id="312" r:id="rId16"/>
    <p:sldId id="313" r:id="rId17"/>
    <p:sldId id="314" r:id="rId18"/>
    <p:sldId id="315" r:id="rId19"/>
    <p:sldId id="289" r:id="rId20"/>
    <p:sldId id="290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7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F8338-8DA4-A840-966D-42883766303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29ED-3ABA-7D4C-B74F-E67B0F9B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A6DF-3C57-A844-970B-A4F671292440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hyperlink" Target="https://www.theguardian.com/us-news/2020/jul/14/donald-trump-george-floyd-police-killings" TargetMode="External"/><Relationship Id="rId4" Type="http://schemas.openxmlformats.org/officeDocument/2006/relationships/hyperlink" Target="https://www.statista.com/statistics/585152/people-shot-to-death-by-us-police-by-rac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hyperlink" Target="https://www.adfontesmedia.com/interactive-media-bias-chart-2/" TargetMode="External"/><Relationship Id="rId5" Type="http://schemas.openxmlformats.org/officeDocument/2006/relationships/hyperlink" Target="https://www.allsides.com/media-bias/media-bias-chart" TargetMode="Externa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www.bbc.com/news/world-us-canada-5399940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hyperlink" Target="https://docs.google.com/spreadsheets/d/1GvP4IC6pnSgawC6dO7FWaM72ev-e5jaDyzO49CgRV5s/edit?fbclid=IwAR3b8QMh9BYLDfLHjLLBVx-z8toYa8aq4mmdL_-VuqZ797aycxi9lIvFNx8#gid=2098381137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flu/about/burden/index.html#:~:text=CDC%20estimates%20that%20influenza%20has,61%2C000%20deaths%20annually%20since%202010.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nytimes/covid-19-dat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hyperlink" Target="https://covidtracking.com/" TargetMode="External"/><Relationship Id="rId5" Type="http://schemas.openxmlformats.org/officeDocument/2006/relationships/hyperlink" Target="https://www.kaggle.com/sudalairajkumar/covid19-in-usa" TargetMode="External"/><Relationship Id="rId4" Type="http://schemas.openxmlformats.org/officeDocument/2006/relationships/hyperlink" Target="https://www.cdc.gov/coronavirus/2019-ncov/covid-data/investigations-discovery/hospitalization-underlying-medical-conditio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rstudio.clou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cran.stat.ucla.edu/" TargetMode="External"/><Relationship Id="rId4" Type="http://schemas.openxmlformats.org/officeDocument/2006/relationships/hyperlink" Target="https://cran.r-project.org/mirror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www.pyramidanalytics.com/blog/details/our-top-5-data-quotes-from-2016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heoatmeal.com/comics/believe_cle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hyperlink" Target="https://www.kbtx.com/content/news/Should-Arabic-numerals-be-taught-in-schools-Most-Americans-say-no-51012325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jpg"/><Relationship Id="rId4" Type="http://schemas.openxmlformats.org/officeDocument/2006/relationships/hyperlink" Target="https://www.wisn.com/article/upfront-recap-sen-ron-johnson-democrats-want-too-much-in-second-stimulus/334814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14" y="11158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ANLY </a:t>
            </a:r>
            <a:r>
              <a:rPr lang="en-US" b="1" dirty="0" smtClean="0"/>
              <a:t>6100</a:t>
            </a:r>
            <a:r>
              <a:rPr lang="en-US" b="1" dirty="0"/>
              <a:t>: Data Analytics </a:t>
            </a:r>
            <a:r>
              <a:rPr lang="en-US" b="1" dirty="0" smtClean="0"/>
              <a:t>I</a:t>
            </a:r>
            <a:br>
              <a:rPr lang="en-US" b="1" dirty="0" smtClean="0"/>
            </a:br>
            <a:r>
              <a:rPr lang="en-US" b="1" dirty="0" smtClean="0"/>
              <a:t>Data Bias Exercise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895" y="1581608"/>
            <a:ext cx="6400800" cy="1752600"/>
          </a:xfrm>
        </p:spPr>
        <p:txBody>
          <a:bodyPr/>
          <a:lstStyle/>
          <a:p>
            <a:r>
              <a:rPr lang="en-US" dirty="0"/>
              <a:t>Fall </a:t>
            </a:r>
            <a:r>
              <a:rPr lang="en-US" dirty="0" smtClean="0"/>
              <a:t>2020 Intro Activity</a:t>
            </a:r>
            <a:endParaRPr lang="en-US" dirty="0"/>
          </a:p>
          <a:p>
            <a:r>
              <a:rPr lang="en-US" dirty="0"/>
              <a:t>Professor: Courtney Paulson</a:t>
            </a:r>
          </a:p>
        </p:txBody>
      </p:sp>
      <p:pic>
        <p:nvPicPr>
          <p:cNvPr id="1026" name="Picture 2" descr="Cognitive Dissonance - The Dilbert Strip for September 8, 1999 | Learning  and development, Cognitive dissonance, Political carto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2940783"/>
            <a:ext cx="8387862" cy="256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485" y="175846"/>
            <a:ext cx="8484577" cy="395653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“When </a:t>
            </a:r>
            <a:r>
              <a:rPr lang="en-US" sz="3600" b="1" dirty="0">
                <a:solidFill>
                  <a:schemeClr val="tx2"/>
                </a:solidFill>
              </a:rPr>
              <a:t>I was vice president, violent crime fell 15% in this country. ... The murder rate now is up 26% across the nation this year under Donald Trump</a:t>
            </a:r>
            <a:r>
              <a:rPr lang="en-US" sz="3600" b="1" dirty="0" smtClean="0">
                <a:solidFill>
                  <a:schemeClr val="tx2"/>
                </a:solidFill>
              </a:rPr>
              <a:t>.” –Vice President Joe Biden in speech to Pittsburgh, PA crowd on August 31, 2020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5" name="Picture 4" descr="Donkey Clipart | Clipart Panda - Free Clipart Imag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44" y="3833446"/>
            <a:ext cx="2332918" cy="2075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5507" y="5931888"/>
            <a:ext cx="206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Clipart image of donkey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394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106" y="219808"/>
            <a:ext cx="8484577" cy="4114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“Drug overdose deaths decreased in 2018 for the first time in 30 years.”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–Detective Ryan </a:t>
            </a:r>
            <a:r>
              <a:rPr lang="en-US" sz="4000" b="1" dirty="0" err="1" smtClean="0">
                <a:solidFill>
                  <a:srgbClr val="C00000"/>
                </a:solidFill>
              </a:rPr>
              <a:t>Holets</a:t>
            </a:r>
            <a:r>
              <a:rPr lang="en-US" sz="4000" b="1" dirty="0" smtClean="0">
                <a:solidFill>
                  <a:srgbClr val="C00000"/>
                </a:solidFill>
              </a:rPr>
              <a:t> in an August 25, 2020 speech to the Republican National Convention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Animals Zoo Park: Cartoon elephant pictures, Cute cartoon elephant pictur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0" y="3938220"/>
            <a:ext cx="2857500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3746" y="6014670"/>
            <a:ext cx="206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Clipart image of elephant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0645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485" y="192322"/>
            <a:ext cx="8484577" cy="38246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[</a:t>
            </a:r>
            <a:r>
              <a:rPr lang="en-US" sz="4000" b="1" dirty="0" smtClean="0">
                <a:solidFill>
                  <a:schemeClr val="tx2"/>
                </a:solidFill>
              </a:rPr>
              <a:t>Police are] “20.8 </a:t>
            </a:r>
            <a:r>
              <a:rPr lang="en-US" sz="4000" b="1" dirty="0">
                <a:solidFill>
                  <a:schemeClr val="tx2"/>
                </a:solidFill>
              </a:rPr>
              <a:t>times more likely to kill than be killed by a criminal</a:t>
            </a:r>
            <a:r>
              <a:rPr lang="en-US" sz="4000" b="1" dirty="0" smtClean="0">
                <a:solidFill>
                  <a:schemeClr val="tx2"/>
                </a:solidFill>
              </a:rPr>
              <a:t>.”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>
                <a:solidFill>
                  <a:schemeClr val="tx2"/>
                </a:solidFill>
              </a:rPr>
              <a:t>–State Senator Chris Larson (Milwaukee) in Facebook post on August 24, 2020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Picture 2" descr="Donkey Clipart | Clipart Panda - Free Clipart Imag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44" y="3833446"/>
            <a:ext cx="2332918" cy="2075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5507" y="5931888"/>
            <a:ext cx="206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Clipart image of donkey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881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42" y="105509"/>
            <a:ext cx="8554915" cy="82647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Why are we spending so much time on this?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870439"/>
            <a:ext cx="8519746" cy="47654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you become a data analyst, you become responsible for how your data/conclusions are used</a:t>
            </a:r>
          </a:p>
          <a:p>
            <a:r>
              <a:rPr lang="en-US" dirty="0" smtClean="0"/>
              <a:t>Sad but true: you can make data say anything you want</a:t>
            </a:r>
          </a:p>
          <a:p>
            <a:r>
              <a:rPr lang="en-US" dirty="0" smtClean="0">
                <a:hlinkClick r:id="rId4"/>
              </a:rPr>
              <a:t>Example</a:t>
            </a:r>
            <a:r>
              <a:rPr lang="en-US" dirty="0" smtClean="0"/>
              <a:t> (Statista):</a:t>
            </a:r>
          </a:p>
          <a:p>
            <a:pPr lvl="1"/>
            <a:r>
              <a:rPr lang="en-US" dirty="0" smtClean="0"/>
              <a:t>More white people than black people are killed by police each year (in 2019, 370 white people vs. 235 black people)</a:t>
            </a:r>
          </a:p>
          <a:p>
            <a:pPr lvl="1"/>
            <a:r>
              <a:rPr lang="en-US" dirty="0" smtClean="0"/>
              <a:t>But black people are killed at a much higher rate (</a:t>
            </a:r>
            <a:r>
              <a:rPr lang="en-US" dirty="0" smtClean="0">
                <a:hlinkClick r:id="rId5"/>
              </a:rPr>
              <a:t>at least 2.5 times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622"/>
            <a:ext cx="8229600" cy="833193"/>
          </a:xfrm>
        </p:spPr>
        <p:txBody>
          <a:bodyPr>
            <a:normAutofit/>
          </a:bodyPr>
          <a:lstStyle/>
          <a:p>
            <a:r>
              <a:rPr lang="en-US" dirty="0" smtClean="0"/>
              <a:t>Be Transparent and Complete!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896815"/>
            <a:ext cx="8229600" cy="4525963"/>
          </a:xfrm>
        </p:spPr>
        <p:txBody>
          <a:bodyPr/>
          <a:lstStyle/>
          <a:p>
            <a:r>
              <a:rPr lang="en-US" b="1" dirty="0" smtClean="0"/>
              <a:t>YOU</a:t>
            </a:r>
            <a:r>
              <a:rPr lang="en-US" dirty="0" smtClean="0"/>
              <a:t> are going to be the trusted data source</a:t>
            </a:r>
          </a:p>
          <a:p>
            <a:r>
              <a:rPr lang="en-US" dirty="0" smtClean="0"/>
              <a:t>Get practice now!</a:t>
            </a:r>
          </a:p>
          <a:p>
            <a:pPr lvl="1"/>
            <a:r>
              <a:rPr lang="en-US" dirty="0" smtClean="0"/>
              <a:t>Every time you see a claim, consider the source</a:t>
            </a:r>
          </a:p>
          <a:p>
            <a:pPr lvl="1"/>
            <a:r>
              <a:rPr lang="en-US" dirty="0" smtClean="0"/>
              <a:t>Check the data yourself, if possible</a:t>
            </a:r>
          </a:p>
          <a:p>
            <a:pPr lvl="1"/>
            <a:r>
              <a:rPr lang="en-US" dirty="0" smtClean="0"/>
              <a:t>I will give you references and data for all statistics as much as I possibly can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Data Clipart | Clipart Panda - Free Clipart Imag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0" y="3729648"/>
            <a:ext cx="2526323" cy="2526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8869" y="6088917"/>
            <a:ext cx="190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Clipart image of figure with clipboard analyzing system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6580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18" y="0"/>
            <a:ext cx="2848708" cy="196809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Some people do some of this for you</a:t>
            </a:r>
            <a:endParaRPr lang="en-US" sz="3600" b="1" dirty="0"/>
          </a:p>
        </p:txBody>
      </p:sp>
      <p:pic>
        <p:nvPicPr>
          <p:cNvPr id="5122" name="Picture 2" descr="AllSides Media Bias Chart Version 2, 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03" y="133264"/>
            <a:ext cx="5972835" cy="64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123" y="2338754"/>
            <a:ext cx="2031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hlinkClick r:id="rId5"/>
              </a:rPr>
              <a:t>AllSides</a:t>
            </a:r>
            <a:endParaRPr lang="en-US" sz="2800" dirty="0" smtClean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6"/>
              </a:rPr>
              <a:t>Vanessa Otero/Ad </a:t>
            </a:r>
            <a:r>
              <a:rPr lang="en-US" sz="2800" dirty="0" err="1" smtClean="0">
                <a:hlinkClick r:id="rId6"/>
              </a:rPr>
              <a:t>Fontes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02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" y="131884"/>
            <a:ext cx="8889023" cy="74526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Let’s try an exercise on our own with COVID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32" y="905607"/>
            <a:ext cx="8559312" cy="4879731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answer two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many people in the U.S. have died from COVID so far?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likely are you personally to die from COVID?</a:t>
            </a:r>
          </a:p>
          <a:p>
            <a:r>
              <a:rPr lang="en-US" dirty="0" smtClean="0"/>
              <a:t>Why do we need to do this ourselves?</a:t>
            </a:r>
          </a:p>
          <a:p>
            <a:pPr lvl="1"/>
            <a:r>
              <a:rPr lang="en-US" dirty="0" smtClean="0">
                <a:hlinkClick r:id="rId4"/>
              </a:rPr>
              <a:t>This week</a:t>
            </a:r>
            <a:r>
              <a:rPr lang="en-US" dirty="0" smtClean="0"/>
              <a:t>: President Trump and other officials declare true U.S. coronavirus deaths are only 10,000</a:t>
            </a:r>
          </a:p>
          <a:p>
            <a:pPr lvl="1"/>
            <a:r>
              <a:rPr lang="en-US" dirty="0" smtClean="0"/>
              <a:t>But official CDC numbers say 190,000</a:t>
            </a:r>
          </a:p>
          <a:p>
            <a:pPr lvl="1"/>
            <a:r>
              <a:rPr lang="en-US" dirty="0" smtClean="0"/>
              <a:t>Which one is right? Why is there a difference?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75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8792"/>
            <a:ext cx="8686800" cy="8068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 we define a coronavirus death?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90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I have diabetes, and I contract COVID and die, did I die from diabetes or from COVID? From both?</a:t>
            </a:r>
          </a:p>
          <a:p>
            <a:r>
              <a:rPr lang="en-US" dirty="0" smtClean="0"/>
              <a:t>This is often compared to a bear attack:</a:t>
            </a:r>
          </a:p>
          <a:p>
            <a:pPr lvl="1"/>
            <a:r>
              <a:rPr lang="en-US" dirty="0"/>
              <a:t>If I have diabetes, and I get rushed to the hospital after I get attacked by a bear, but the hospital doesn’t have the appropriate medicine to treat complications from the bear attack due to my diabetes, did I die from diabetes or from the bear?</a:t>
            </a:r>
          </a:p>
          <a:p>
            <a:pPr lvl="1"/>
            <a:r>
              <a:rPr lang="en-US" dirty="0"/>
              <a:t>This is a standard often employed in homicide investigations: what brought about death </a:t>
            </a:r>
            <a:r>
              <a:rPr lang="en-US" u="sng" dirty="0"/>
              <a:t>most immediately</a:t>
            </a:r>
            <a:r>
              <a:rPr lang="en-US" dirty="0" smtClean="0"/>
              <a:t>?</a:t>
            </a:r>
          </a:p>
          <a:p>
            <a:r>
              <a:rPr lang="en-US" dirty="0" smtClean="0"/>
              <a:t>But let’s forget that. It’s sticky and political. Let’s do something more clear cut</a:t>
            </a:r>
          </a:p>
          <a:p>
            <a:r>
              <a:rPr lang="en-US" dirty="0" smtClean="0"/>
              <a:t>On Canvas in “Files” </a:t>
            </a:r>
            <a:r>
              <a:rPr lang="en-US" dirty="0" smtClean="0">
                <a:sym typeface="Wingdings" panose="05000000000000000000" pitchFamily="2" charset="2"/>
              </a:rPr>
              <a:t> “Class Activities”: </a:t>
            </a:r>
            <a:r>
              <a:rPr lang="en-US" b="1" dirty="0" smtClean="0">
                <a:sym typeface="Wingdings" panose="05000000000000000000" pitchFamily="2" charset="2"/>
              </a:rPr>
              <a:t>US Deaths by Week.csv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CDC Data collected by Sanjay </a:t>
            </a:r>
            <a:r>
              <a:rPr lang="en-US" dirty="0" err="1" smtClean="0">
                <a:sym typeface="Wingdings" panose="05000000000000000000" pitchFamily="2" charset="2"/>
                <a:hlinkClick r:id="rId4"/>
              </a:rPr>
              <a:t>Vakil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Question: Is the number of deaths due to COVID likely closer to 10,000 or 190,000?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209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854"/>
          </a:xfrm>
        </p:spPr>
        <p:txBody>
          <a:bodyPr>
            <a:normAutofit/>
          </a:bodyPr>
          <a:lstStyle/>
          <a:p>
            <a:r>
              <a:rPr lang="en-US" dirty="0" smtClean="0"/>
              <a:t>Rebuttals to This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03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More elderly people in US </a:t>
            </a:r>
            <a:r>
              <a:rPr lang="en-US" dirty="0" smtClean="0">
                <a:sym typeface="Wingdings" panose="05000000000000000000" pitchFamily="2" charset="2"/>
              </a:rPr>
              <a:t> more deaths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Misleading 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due to complications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Not all people have same risk (</a:t>
            </a:r>
            <a:r>
              <a:rPr lang="en-US" u="sng" dirty="0" smtClean="0"/>
              <a:t>conditional probability</a:t>
            </a:r>
            <a:r>
              <a:rPr lang="en-US" dirty="0" smtClean="0"/>
              <a:t>)</a:t>
            </a:r>
          </a:p>
          <a:p>
            <a:r>
              <a:rPr lang="en-US" dirty="0"/>
              <a:t>On Canvas in “Files” </a:t>
            </a:r>
            <a:r>
              <a:rPr lang="en-US" dirty="0">
                <a:sym typeface="Wingdings" panose="05000000000000000000" pitchFamily="2" charset="2"/>
              </a:rPr>
              <a:t> “Class Activities”: </a:t>
            </a:r>
            <a:r>
              <a:rPr lang="en-US" b="1" dirty="0" smtClean="0">
                <a:sym typeface="Wingdings" panose="05000000000000000000" pitchFamily="2" charset="2"/>
              </a:rPr>
              <a:t>us_states_covid19_daily.csv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  <a:hlinkClick r:id="rId5"/>
              </a:rPr>
              <a:t>Kaggle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 data</a:t>
            </a:r>
            <a:r>
              <a:rPr lang="en-US" dirty="0" smtClean="0">
                <a:sym typeface="Wingdings" panose="05000000000000000000" pitchFamily="2" charset="2"/>
              </a:rPr>
              <a:t> obtained from </a:t>
            </a:r>
            <a:r>
              <a:rPr lang="en-US" dirty="0" smtClean="0">
                <a:sym typeface="Wingdings" panose="05000000000000000000" pitchFamily="2" charset="2"/>
                <a:hlinkClick r:id="rId6"/>
              </a:rPr>
              <a:t>COVID-19 Tracking Project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ym typeface="Wingdings" panose="05000000000000000000" pitchFamily="2" charset="2"/>
                <a:hlinkClick r:id="rId7"/>
              </a:rPr>
              <a:t>New York Times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Explore the data to answer two questions: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Are you safer in Utah than other states?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COVID deadlier than the flu? (Influenza reports 0.1% mortality rate, but </a:t>
            </a:r>
            <a:r>
              <a:rPr lang="en-US" dirty="0" smtClean="0">
                <a:sym typeface="Wingdings" panose="05000000000000000000" pitchFamily="2" charset="2"/>
                <a:hlinkClick r:id="rId8"/>
              </a:rPr>
              <a:t>CDC also estimates</a:t>
            </a:r>
            <a:r>
              <a:rPr lang="en-US" dirty="0" smtClean="0">
                <a:sym typeface="Wingdings" panose="05000000000000000000" pitchFamily="2" charset="2"/>
              </a:rPr>
              <a:t> 12,000 to 60,000 deaths with 9 million to 45 million cases </a:t>
            </a:r>
            <a:r>
              <a:rPr lang="en-US" dirty="0">
                <a:sym typeface="Wingdings" panose="05000000000000000000" pitchFamily="2" charset="2"/>
              </a:rPr>
              <a:t>each </a:t>
            </a:r>
            <a:r>
              <a:rPr lang="en-US" dirty="0" smtClean="0">
                <a:sym typeface="Wingdings" panose="05000000000000000000" pitchFamily="2" charset="2"/>
              </a:rPr>
              <a:t>year)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4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68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88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Welcome to data analytics!</a:t>
            </a:r>
          </a:p>
          <a:p>
            <a:pPr>
              <a:buFont typeface="Arial" charset="0"/>
              <a:buChar char="•"/>
            </a:pPr>
            <a:r>
              <a:rPr lang="en-US" dirty="0"/>
              <a:t> Before </a:t>
            </a:r>
            <a:r>
              <a:rPr lang="en-US" dirty="0" smtClean="0"/>
              <a:t>Monday: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Download </a:t>
            </a:r>
            <a:r>
              <a:rPr lang="en-US" dirty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(or create an </a:t>
            </a:r>
            <a:r>
              <a:rPr lang="en-US" dirty="0" err="1" smtClean="0"/>
              <a:t>RStudio</a:t>
            </a:r>
            <a:r>
              <a:rPr lang="en-US" dirty="0" smtClean="0"/>
              <a:t> Cloud account) </a:t>
            </a:r>
            <a:r>
              <a:rPr lang="en-US" dirty="0"/>
              <a:t>if you haven’t already done so and plan to use your own </a:t>
            </a:r>
            <a:r>
              <a:rPr lang="en-US" dirty="0" smtClean="0"/>
              <a:t>laptop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Some students find </a:t>
            </a:r>
            <a:r>
              <a:rPr lang="en-US" dirty="0" err="1" smtClean="0"/>
              <a:t>Rstudio</a:t>
            </a:r>
            <a:r>
              <a:rPr lang="en-US" dirty="0" smtClean="0"/>
              <a:t> Cloud easier on school computers for saving files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Reminder: Send me an email with your preferred email address for Data Camp if it isn’t the one I’ve been using!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What is a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1793"/>
            <a:ext cx="8686800" cy="424668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We’ll get into this throughout the semester</a:t>
            </a:r>
          </a:p>
          <a:p>
            <a:r>
              <a:rPr lang="en-US" smtClean="0"/>
              <a:t>When in doubt, though, consult Wikipedia!</a:t>
            </a:r>
          </a:p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 b="1" smtClean="0"/>
              <a:t>Data analysis</a:t>
            </a:r>
            <a:r>
              <a:rPr lang="en-US" smtClean="0"/>
              <a:t> is a process of inspecting, cleansing, transforming, and modeling data with the goal of discovering useful information, informing conclusions and supporting decision-making.”</a:t>
            </a:r>
          </a:p>
          <a:p>
            <a:r>
              <a:rPr lang="en-US" smtClean="0"/>
              <a:t>What does this mean for us?</a:t>
            </a:r>
            <a:endParaRPr lang="en-US" i="1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smtClean="0"/>
              <a:t>Get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smtClean="0"/>
              <a:t>????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smtClean="0"/>
              <a:t>Profit! (Logical Conclusions)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22231" y="4659924"/>
            <a:ext cx="38598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4413702"/>
            <a:ext cx="30597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This is data analysis!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8775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44031"/>
          </a:xfrm>
        </p:spPr>
        <p:txBody>
          <a:bodyPr>
            <a:normAutofit/>
          </a:bodyPr>
          <a:lstStyle/>
          <a:p>
            <a:r>
              <a:rPr lang="en-US" dirty="0"/>
              <a:t>R (entirely free)</a:t>
            </a:r>
          </a:p>
          <a:p>
            <a:pPr lvl="1"/>
            <a:r>
              <a:rPr lang="en-US" dirty="0"/>
              <a:t>Choose country for download: </a:t>
            </a:r>
            <a:r>
              <a:rPr lang="en-US" dirty="0">
                <a:hlinkClick r:id="rId4"/>
              </a:rPr>
              <a:t>https://cran.r-project.org/mirrors.html</a:t>
            </a:r>
            <a:endParaRPr lang="en-US" dirty="0"/>
          </a:p>
          <a:p>
            <a:pPr lvl="2"/>
            <a:r>
              <a:rPr lang="en-US" dirty="0"/>
              <a:t>USA example (UCLA download site): </a:t>
            </a:r>
            <a:r>
              <a:rPr lang="en-US" dirty="0">
                <a:hlinkClick r:id="rId5"/>
              </a:rPr>
              <a:t>http://cran.stat.ucla.edu/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://www.rstudio.com/products/rstudio/download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Cloud: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https://rstudio.cloud/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2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66" y="122186"/>
            <a:ext cx="8229600" cy="1143000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86" y="938614"/>
            <a:ext cx="8229600" cy="4844031"/>
          </a:xfrm>
        </p:spPr>
        <p:txBody>
          <a:bodyPr>
            <a:normAutofit/>
          </a:bodyPr>
          <a:lstStyle/>
          <a:p>
            <a:r>
              <a:rPr lang="en-US" sz="2200" dirty="0"/>
              <a:t>To use R:</a:t>
            </a:r>
          </a:p>
          <a:p>
            <a:pPr lvl="1"/>
            <a:r>
              <a:rPr lang="en-US" sz="2200" dirty="0"/>
              <a:t>First, download R</a:t>
            </a:r>
          </a:p>
          <a:p>
            <a:pPr lvl="1"/>
            <a:r>
              <a:rPr lang="en-US" sz="2200" dirty="0"/>
              <a:t>Next, download </a:t>
            </a:r>
            <a:r>
              <a:rPr lang="en-US" sz="2200" dirty="0" err="1"/>
              <a:t>RStudio</a:t>
            </a:r>
            <a:endParaRPr lang="en-US" sz="2200" dirty="0"/>
          </a:p>
          <a:p>
            <a:pPr lvl="1"/>
            <a:r>
              <a:rPr lang="en-US" sz="2200" dirty="0"/>
              <a:t>When you open </a:t>
            </a:r>
            <a:r>
              <a:rPr lang="en-US" sz="2200" dirty="0" err="1"/>
              <a:t>RStudio</a:t>
            </a:r>
            <a:r>
              <a:rPr lang="en-US" sz="2200" dirty="0"/>
              <a:t>, you should see this: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86" y="2512450"/>
            <a:ext cx="8722468" cy="28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682"/>
            <a:ext cx="8229600" cy="1143000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9" y="1427085"/>
            <a:ext cx="8797941" cy="2917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029" y="1800253"/>
            <a:ext cx="4762865" cy="2544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506" y="4795379"/>
            <a:ext cx="334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Console Window (for typing R commands, if you have code you’re trying to run)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5894" y="1800252"/>
            <a:ext cx="4035076" cy="15768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5894" y="3442441"/>
            <a:ext cx="4035076" cy="10450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78587" y="960866"/>
            <a:ext cx="334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Environment Window (shows all objects loaded in session)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7110" y="4610713"/>
            <a:ext cx="3349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Import/Export Window (shows all computer files, R packages, plots, etc. that you might want to import or export using </a:t>
            </a:r>
            <a:r>
              <a:rPr lang="en-US" dirty="0" err="1">
                <a:solidFill>
                  <a:srgbClr val="0070C0"/>
                </a:solidFill>
              </a:rPr>
              <a:t>RStudio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72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5 Quotes about Data and BI in 2016 - Pyramid Analytics BI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5" y="514872"/>
            <a:ext cx="8146461" cy="426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705" y="4778188"/>
            <a:ext cx="802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Image text: “Without data, you are just another person with an opinion.” </a:t>
            </a:r>
          </a:p>
          <a:p>
            <a:pPr algn="ctr"/>
            <a:r>
              <a:rPr lang="en-US" dirty="0" smtClean="0"/>
              <a:t>–W. Edwards Deming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7808" y="6212914"/>
            <a:ext cx="21749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Source: </a:t>
            </a:r>
            <a:r>
              <a:rPr lang="en-US" sz="1300" dirty="0" smtClean="0">
                <a:hlinkClick r:id="rId5"/>
              </a:rPr>
              <a:t>Pyramid Analytics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8224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931"/>
          </a:xfrm>
        </p:spPr>
        <p:txBody>
          <a:bodyPr/>
          <a:lstStyle/>
          <a:p>
            <a:r>
              <a:rPr lang="en-US" dirty="0" smtClean="0"/>
              <a:t>Why is this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32" y="694593"/>
            <a:ext cx="8686800" cy="42466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i="1" dirty="0" smtClean="0">
                <a:hlinkClick r:id="rId4"/>
              </a:rPr>
              <a:t>backfire effect</a:t>
            </a:r>
            <a:r>
              <a:rPr lang="en-US" sz="2800" i="1" dirty="0" smtClean="0"/>
              <a:t> </a:t>
            </a:r>
            <a:r>
              <a:rPr lang="en-US" sz="2800" dirty="0" smtClean="0"/>
              <a:t>(courtesy of </a:t>
            </a:r>
            <a:r>
              <a:rPr lang="en-US" sz="2800" i="1" dirty="0" smtClean="0"/>
              <a:t>The Oatmeal</a:t>
            </a:r>
            <a:r>
              <a:rPr lang="en-US" sz="2800" dirty="0" smtClean="0"/>
              <a:t>)</a:t>
            </a:r>
            <a:r>
              <a:rPr lang="en-US" sz="2800" i="1" dirty="0" smtClean="0"/>
              <a:t>:</a:t>
            </a:r>
          </a:p>
          <a:p>
            <a:pPr marL="0" indent="0">
              <a:buNone/>
            </a:pPr>
            <a:endParaRPr lang="en-US" sz="28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55310"/>
            <a:ext cx="3924300" cy="2291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729" y="1155310"/>
            <a:ext cx="3703775" cy="2295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793706"/>
            <a:ext cx="3915585" cy="2295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1955" y="3846109"/>
            <a:ext cx="3253875" cy="2295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450454"/>
            <a:ext cx="392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Image: Two cartoon birds in a tree. One whispers to other, “I’m going to tell you some things.”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52466" y="3440723"/>
            <a:ext cx="392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Image: Two cartoon birds in a tree. Bird continues whispering, “You’re not going to believe these things I tell you.”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95576" y="6052549"/>
            <a:ext cx="392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Image: Cartoon tree. Text: “And that’s okay.”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2500" y="6088850"/>
            <a:ext cx="392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Image: Cartoon bird. Bird says, “You have good reason not to.”</a:t>
            </a:r>
          </a:p>
        </p:txBody>
      </p:sp>
    </p:spTree>
    <p:extLst>
      <p:ext uri="{BB962C8B-B14F-4D97-AF65-F5344CB8AC3E}">
        <p14:creationId xmlns:p14="http://schemas.microsoft.com/office/powerpoint/2010/main" val="370003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this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1793"/>
            <a:ext cx="8686800" cy="4246685"/>
          </a:xfrm>
        </p:spPr>
        <p:txBody>
          <a:bodyPr>
            <a:normAutofit/>
          </a:bodyPr>
          <a:lstStyle/>
          <a:p>
            <a:r>
              <a:rPr lang="en-US" dirty="0" smtClean="0"/>
              <a:t>The backfire effect is a </a:t>
            </a:r>
            <a:r>
              <a:rPr lang="en-US" i="1" dirty="0" smtClean="0"/>
              <a:t>confirmation bias</a:t>
            </a:r>
            <a:r>
              <a:rPr lang="en-US" dirty="0" smtClean="0"/>
              <a:t>. What’s a confirmation bias?</a:t>
            </a:r>
          </a:p>
          <a:p>
            <a:r>
              <a:rPr lang="en-US" dirty="0" smtClean="0"/>
              <a:t>Wikipedia to the rescue yet again: “Confirmation </a:t>
            </a:r>
            <a:r>
              <a:rPr lang="en-US" dirty="0"/>
              <a:t>bias is the tendency to search for, interpret, favor, and recall information in a way that confirms or supports one's prior beliefs or </a:t>
            </a:r>
            <a:r>
              <a:rPr lang="en-US" dirty="0" smtClean="0"/>
              <a:t>values.”</a:t>
            </a:r>
          </a:p>
          <a:p>
            <a:r>
              <a:rPr lang="en-US" dirty="0" smtClean="0"/>
              <a:t>So what’s psychology doing in a data class?!</a:t>
            </a:r>
          </a:p>
        </p:txBody>
      </p:sp>
    </p:spTree>
    <p:extLst>
      <p:ext uri="{BB962C8B-B14F-4D97-AF65-F5344CB8AC3E}">
        <p14:creationId xmlns:p14="http://schemas.microsoft.com/office/powerpoint/2010/main" val="2331400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controversial!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dive right in. </a:t>
            </a:r>
            <a:r>
              <a:rPr lang="en-US" dirty="0" err="1" smtClean="0">
                <a:hlinkClick r:id="rId4"/>
              </a:rPr>
              <a:t>CivicScience</a:t>
            </a:r>
            <a:r>
              <a:rPr lang="en-US" dirty="0" smtClean="0">
                <a:hlinkClick r:id="rId4"/>
              </a:rPr>
              <a:t> has two curriculum questions</a:t>
            </a:r>
            <a:r>
              <a:rPr lang="en-US" dirty="0" smtClean="0"/>
              <a:t> for you: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Should schools in America teach Arabic Numerals as part of our curriculum?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Should </a:t>
            </a:r>
            <a:r>
              <a:rPr lang="en-US" dirty="0"/>
              <a:t>schools </a:t>
            </a:r>
            <a:r>
              <a:rPr lang="en-US" dirty="0" smtClean="0"/>
              <a:t>in America teach the creation </a:t>
            </a:r>
            <a:r>
              <a:rPr lang="en-US" dirty="0"/>
              <a:t>theory of Catholic priest George Lemaitre as part of </a:t>
            </a:r>
            <a:r>
              <a:rPr lang="en-US" dirty="0" smtClean="0"/>
              <a:t>our </a:t>
            </a:r>
            <a:r>
              <a:rPr lang="en-US" dirty="0"/>
              <a:t>science </a:t>
            </a:r>
            <a:r>
              <a:rPr lang="en-US" dirty="0" smtClean="0"/>
              <a:t>curriculum?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9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1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results are 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1063869"/>
            <a:ext cx="8229600" cy="4525963"/>
          </a:xfrm>
        </p:spPr>
        <p:txBody>
          <a:bodyPr/>
          <a:lstStyle/>
          <a:p>
            <a:r>
              <a:rPr lang="en-US" dirty="0" smtClean="0"/>
              <a:t>56% of all respondents said no, Arabic numerals should not be taught in American schools</a:t>
            </a:r>
          </a:p>
          <a:p>
            <a:pPr lvl="1"/>
            <a:r>
              <a:rPr lang="en-US" dirty="0" smtClean="0"/>
              <a:t>72% of self-identified Republicans said no</a:t>
            </a:r>
          </a:p>
          <a:p>
            <a:r>
              <a:rPr lang="en-US" dirty="0" smtClean="0"/>
              <a:t>53% </a:t>
            </a:r>
            <a:r>
              <a:rPr lang="en-US" dirty="0"/>
              <a:t>of all respondents said </a:t>
            </a:r>
            <a:r>
              <a:rPr lang="en-US" dirty="0" smtClean="0"/>
              <a:t>no, Lemaitre’s creation theory should </a:t>
            </a:r>
            <a:r>
              <a:rPr lang="en-US" dirty="0"/>
              <a:t>not be taught in American </a:t>
            </a:r>
            <a:r>
              <a:rPr lang="en-US" dirty="0" smtClean="0"/>
              <a:t>schools</a:t>
            </a:r>
          </a:p>
          <a:p>
            <a:pPr lvl="1"/>
            <a:r>
              <a:rPr lang="en-US" dirty="0" smtClean="0"/>
              <a:t>73% of self-identified Democrats said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88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84"/>
            <a:ext cx="8229600" cy="1143000"/>
          </a:xfrm>
        </p:spPr>
        <p:txBody>
          <a:bodyPr/>
          <a:lstStyle/>
          <a:p>
            <a:r>
              <a:rPr lang="en-US" dirty="0" smtClean="0"/>
              <a:t>I’m going to say some things…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999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07" y="1156937"/>
            <a:ext cx="707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Listen to the following statements. Think about how much you agree with them. Think about </a:t>
            </a:r>
            <a:r>
              <a:rPr lang="en-US" i="1" dirty="0" smtClean="0"/>
              <a:t>why</a:t>
            </a:r>
            <a:r>
              <a:rPr lang="en-US" dirty="0" smtClean="0"/>
              <a:t> you agree with them. And notice how data is used in every single one.</a:t>
            </a:r>
            <a:endParaRPr lang="en-US" dirty="0"/>
          </a:p>
        </p:txBody>
      </p:sp>
      <p:pic>
        <p:nvPicPr>
          <p:cNvPr id="4098" name="Picture 2" descr="Political Meme :: Political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83" y="2281383"/>
            <a:ext cx="3924056" cy="294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2483" y="5224425"/>
            <a:ext cx="392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Image: Sean Bean as Ned Stark in </a:t>
            </a:r>
            <a:r>
              <a:rPr lang="en-US" sz="1200" i="1" dirty="0" smtClean="0"/>
              <a:t>Game of Thrones</a:t>
            </a:r>
            <a:r>
              <a:rPr lang="en-US" sz="1200" dirty="0" smtClean="0"/>
              <a:t>. Image text: “Brace yourselves. Political memes are coming.”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2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353" y="219807"/>
            <a:ext cx="8484577" cy="43785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“Depending on which study you look at, either 68% or 5 out of 6 individuals ... are making more on unemployment than they did on the job</a:t>
            </a:r>
            <a:r>
              <a:rPr lang="en-US" sz="3600" b="1" dirty="0" smtClean="0">
                <a:solidFill>
                  <a:srgbClr val="C00000"/>
                </a:solidFill>
              </a:rPr>
              <a:t>.”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–Senator Ron Johnson in an August </a:t>
            </a:r>
            <a:r>
              <a:rPr lang="en-US" sz="3600" b="1" dirty="0">
                <a:solidFill>
                  <a:srgbClr val="C00000"/>
                </a:solidFill>
              </a:rPr>
              <a:t>2, 2020 </a:t>
            </a:r>
            <a:r>
              <a:rPr lang="en-US" sz="3600" b="1" dirty="0">
                <a:solidFill>
                  <a:srgbClr val="C00000"/>
                </a:solidFill>
                <a:hlinkClick r:id="rId4"/>
              </a:rPr>
              <a:t>interview on WISN-TV’s "UPFRONT" program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2" name="Picture 1" descr="Animals Zoo Park: Cartoon elephant pictures, Cute cartoon elephant picture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0" y="4070105"/>
            <a:ext cx="2857500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4615" y="6146555"/>
            <a:ext cx="206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Clipart image of elephant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42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1322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ANLY 6100: Data Analytics I Data Bias Exercise</vt:lpstr>
      <vt:lpstr>What is a Data Analysis?</vt:lpstr>
      <vt:lpstr>PowerPoint Presentation</vt:lpstr>
      <vt:lpstr>Why is this so hard?</vt:lpstr>
      <vt:lpstr>Why is this so hard?</vt:lpstr>
      <vt:lpstr>Let’s get controversial!</vt:lpstr>
      <vt:lpstr>The results are in!</vt:lpstr>
      <vt:lpstr>I’m going to say some things…</vt:lpstr>
      <vt:lpstr>“Depending on which study you look at, either 68% or 5 out of 6 individuals ... are making more on unemployment than they did on the job.” –Senator Ron Johnson in an August 2, 2020 interview on WISN-TV’s "UPFRONT" program</vt:lpstr>
      <vt:lpstr>“When I was vice president, violent crime fell 15% in this country. ... The murder rate now is up 26% across the nation this year under Donald Trump.” –Vice President Joe Biden in speech to Pittsburgh, PA crowd on August 31, 2020</vt:lpstr>
      <vt:lpstr>“Drug overdose deaths decreased in 2018 for the first time in 30 years.” –Detective Ryan Holets in an August 25, 2020 speech to the Republican National Convention</vt:lpstr>
      <vt:lpstr>[Police are] “20.8 times more likely to kill than be killed by a criminal.” –State Senator Chris Larson (Milwaukee) in Facebook post on August 24, 2020</vt:lpstr>
      <vt:lpstr>Why are we spending so much time on this?</vt:lpstr>
      <vt:lpstr>Be Transparent and Complete!</vt:lpstr>
      <vt:lpstr>Some people do some of this for you</vt:lpstr>
      <vt:lpstr>Let’s try an exercise on our own with COVID</vt:lpstr>
      <vt:lpstr>How do we define a coronavirus death?</vt:lpstr>
      <vt:lpstr>Rebuttals to This Method</vt:lpstr>
      <vt:lpstr>Concluding Remarks</vt:lpstr>
      <vt:lpstr>R and RStudio</vt:lpstr>
      <vt:lpstr>Getting Started</vt:lpstr>
      <vt:lpstr>RStudio: Basics</vt:lpstr>
    </vt:vector>
  </TitlesOfParts>
  <Company>SUU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 Solomon</dc:creator>
  <cp:lastModifiedBy>Courtney Paulson</cp:lastModifiedBy>
  <cp:revision>35</cp:revision>
  <dcterms:created xsi:type="dcterms:W3CDTF">2017-05-05T21:35:20Z</dcterms:created>
  <dcterms:modified xsi:type="dcterms:W3CDTF">2020-09-10T23:07:53Z</dcterms:modified>
</cp:coreProperties>
</file>