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notesMasterIdLst>
    <p:notesMasterId r:id="rId19"/>
  </p:notesMasterIdLst>
  <p:sldIdLst>
    <p:sldId id="264" r:id="rId2"/>
    <p:sldId id="299" r:id="rId3"/>
    <p:sldId id="316" r:id="rId4"/>
    <p:sldId id="318" r:id="rId5"/>
    <p:sldId id="317" r:id="rId6"/>
    <p:sldId id="319" r:id="rId7"/>
    <p:sldId id="320" r:id="rId8"/>
    <p:sldId id="329" r:id="rId9"/>
    <p:sldId id="322" r:id="rId10"/>
    <p:sldId id="323" r:id="rId11"/>
    <p:sldId id="324" r:id="rId12"/>
    <p:sldId id="325" r:id="rId13"/>
    <p:sldId id="326" r:id="rId14"/>
    <p:sldId id="327" r:id="rId15"/>
    <p:sldId id="321" r:id="rId16"/>
    <p:sldId id="328" r:id="rId17"/>
    <p:sldId id="33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37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8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30342-C9DD-1E4E-A19C-4A2990CA4267}" type="doc">
      <dgm:prSet loTypeId="urn:microsoft.com/office/officeart/2008/layout/PictureStrip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BC68EF-4272-BA46-AEE1-DFB3A59926D6}">
      <dgm:prSet phldrT="[Text]"/>
      <dgm:spPr/>
      <dgm:t>
        <a:bodyPr/>
        <a:lstStyle/>
        <a:p>
          <a:r>
            <a:rPr lang="en-US" dirty="0" smtClean="0"/>
            <a:t>Facebook logo: Which </a:t>
          </a:r>
          <a:r>
            <a:rPr lang="en-US" dirty="0"/>
            <a:t>unconnected users are likely to be friends?</a:t>
          </a:r>
        </a:p>
      </dgm:t>
    </dgm:pt>
    <dgm:pt modelId="{5A5C17C5-0AAB-1748-8E6D-2924D21B91D2}" type="parTrans" cxnId="{8D0D658B-0DA4-E843-B17F-6CA1948AE4AD}">
      <dgm:prSet/>
      <dgm:spPr/>
      <dgm:t>
        <a:bodyPr/>
        <a:lstStyle/>
        <a:p>
          <a:endParaRPr lang="en-US"/>
        </a:p>
      </dgm:t>
    </dgm:pt>
    <dgm:pt modelId="{A9EE1C30-A594-BA48-80E3-8616DCF5A8B2}" type="sibTrans" cxnId="{8D0D658B-0DA4-E843-B17F-6CA1948AE4AD}">
      <dgm:prSet/>
      <dgm:spPr/>
      <dgm:t>
        <a:bodyPr/>
        <a:lstStyle/>
        <a:p>
          <a:endParaRPr lang="en-US"/>
        </a:p>
      </dgm:t>
    </dgm:pt>
    <dgm:pt modelId="{FA1584B3-DAA9-8E47-99C6-533652888BFB}">
      <dgm:prSet phldrT="[Text]"/>
      <dgm:spPr/>
      <dgm:t>
        <a:bodyPr/>
        <a:lstStyle/>
        <a:p>
          <a:r>
            <a:rPr lang="en-US" dirty="0" smtClean="0"/>
            <a:t>Netflix logo: How </a:t>
          </a:r>
          <a:r>
            <a:rPr lang="en-US" dirty="0"/>
            <a:t>many stars will the user </a:t>
          </a:r>
          <a:r>
            <a:rPr lang="en-US" dirty="0" smtClean="0"/>
            <a:t>most likely give </a:t>
          </a:r>
          <a:r>
            <a:rPr lang="en-US" dirty="0"/>
            <a:t>this movie?</a:t>
          </a:r>
        </a:p>
      </dgm:t>
    </dgm:pt>
    <dgm:pt modelId="{D79D6836-5358-164A-BCA0-0BEFE65A82BC}" type="parTrans" cxnId="{74CCA2FD-E83D-0945-9BA1-309C0C8E2069}">
      <dgm:prSet/>
      <dgm:spPr/>
      <dgm:t>
        <a:bodyPr/>
        <a:lstStyle/>
        <a:p>
          <a:endParaRPr lang="en-US"/>
        </a:p>
      </dgm:t>
    </dgm:pt>
    <dgm:pt modelId="{C6FC71C1-70F5-4F46-87C3-43EDE84EBFAF}" type="sibTrans" cxnId="{74CCA2FD-E83D-0945-9BA1-309C0C8E2069}">
      <dgm:prSet/>
      <dgm:spPr/>
      <dgm:t>
        <a:bodyPr/>
        <a:lstStyle/>
        <a:p>
          <a:endParaRPr lang="en-US"/>
        </a:p>
      </dgm:t>
    </dgm:pt>
    <dgm:pt modelId="{AE567D35-226A-B141-A15E-D913B1B8280B}">
      <dgm:prSet phldrT="[Text]"/>
      <dgm:spPr/>
      <dgm:t>
        <a:bodyPr/>
        <a:lstStyle/>
        <a:p>
          <a:r>
            <a:rPr lang="en-US" dirty="0" smtClean="0"/>
            <a:t>Amazon logo: What </a:t>
          </a:r>
          <a:r>
            <a:rPr lang="en-US" dirty="0"/>
            <a:t>products </a:t>
          </a:r>
          <a:r>
            <a:rPr lang="en-US" dirty="0" smtClean="0"/>
            <a:t>will a user purchase given they bought a PS4?</a:t>
          </a:r>
          <a:endParaRPr lang="en-US" dirty="0"/>
        </a:p>
      </dgm:t>
    </dgm:pt>
    <dgm:pt modelId="{FEA533DA-4767-934F-A19F-CDCEC68098B1}" type="parTrans" cxnId="{A5907E3F-FB23-104E-BB0D-E832A85E04E3}">
      <dgm:prSet/>
      <dgm:spPr/>
      <dgm:t>
        <a:bodyPr/>
        <a:lstStyle/>
        <a:p>
          <a:endParaRPr lang="en-US"/>
        </a:p>
      </dgm:t>
    </dgm:pt>
    <dgm:pt modelId="{9D7A038D-615B-6F48-82E3-D7A757B796A6}" type="sibTrans" cxnId="{A5907E3F-FB23-104E-BB0D-E832A85E04E3}">
      <dgm:prSet/>
      <dgm:spPr/>
      <dgm:t>
        <a:bodyPr/>
        <a:lstStyle/>
        <a:p>
          <a:endParaRPr lang="en-US"/>
        </a:p>
      </dgm:t>
    </dgm:pt>
    <dgm:pt modelId="{6C4BAB59-B2E6-3842-9BF9-80F191D5177B}">
      <dgm:prSet phldrT="[Text]"/>
      <dgm:spPr/>
      <dgm:t>
        <a:bodyPr/>
        <a:lstStyle/>
        <a:p>
          <a:r>
            <a:rPr lang="en-US" dirty="0" smtClean="0"/>
            <a:t>Bank of America logo: What is the probability </a:t>
          </a:r>
          <a:r>
            <a:rPr lang="en-US" dirty="0"/>
            <a:t>this </a:t>
          </a:r>
          <a:r>
            <a:rPr lang="en-US" dirty="0" smtClean="0"/>
            <a:t>account is </a:t>
          </a:r>
          <a:r>
            <a:rPr lang="en-US" dirty="0"/>
            <a:t>fraudulent?</a:t>
          </a:r>
        </a:p>
      </dgm:t>
    </dgm:pt>
    <dgm:pt modelId="{35EC78DF-5D35-6344-B91C-32721097C6F1}" type="parTrans" cxnId="{438B5661-4566-494F-B0A8-61470DC360FC}">
      <dgm:prSet/>
      <dgm:spPr/>
      <dgm:t>
        <a:bodyPr/>
        <a:lstStyle/>
        <a:p>
          <a:endParaRPr lang="en-US"/>
        </a:p>
      </dgm:t>
    </dgm:pt>
    <dgm:pt modelId="{FA4BB940-FF82-2E4B-9004-09E7449AAAB0}" type="sibTrans" cxnId="{438B5661-4566-494F-B0A8-61470DC360FC}">
      <dgm:prSet/>
      <dgm:spPr/>
      <dgm:t>
        <a:bodyPr/>
        <a:lstStyle/>
        <a:p>
          <a:endParaRPr lang="en-US"/>
        </a:p>
      </dgm:t>
    </dgm:pt>
    <dgm:pt modelId="{B9C636FE-C24F-9048-9C87-1DDBEF046BB8}">
      <dgm:prSet phldrT="[Text]"/>
      <dgm:spPr/>
      <dgm:t>
        <a:bodyPr/>
        <a:lstStyle/>
        <a:p>
          <a:r>
            <a:rPr lang="en-US" dirty="0" smtClean="0"/>
            <a:t>Comedy Central logo: What percentage of 11:00 PM cable viewers will watch </a:t>
          </a:r>
          <a:r>
            <a:rPr lang="en-US" i="1" dirty="0" smtClean="0"/>
            <a:t>The Daily Show?</a:t>
          </a:r>
          <a:endParaRPr lang="en-US" dirty="0"/>
        </a:p>
      </dgm:t>
    </dgm:pt>
    <dgm:pt modelId="{F26D770F-E7B2-CD41-8C6D-CC97991886DE}" type="parTrans" cxnId="{6302569B-6C6D-254B-B684-A2B40F8DAEA9}">
      <dgm:prSet/>
      <dgm:spPr/>
      <dgm:t>
        <a:bodyPr/>
        <a:lstStyle/>
        <a:p>
          <a:endParaRPr lang="en-US"/>
        </a:p>
      </dgm:t>
    </dgm:pt>
    <dgm:pt modelId="{401A7E0F-F3BE-2B45-8282-7BDAF0B88179}" type="sibTrans" cxnId="{6302569B-6C6D-254B-B684-A2B40F8DAEA9}">
      <dgm:prSet/>
      <dgm:spPr/>
      <dgm:t>
        <a:bodyPr/>
        <a:lstStyle/>
        <a:p>
          <a:endParaRPr lang="en-US"/>
        </a:p>
      </dgm:t>
    </dgm:pt>
    <dgm:pt modelId="{D30C8AB2-4361-0B43-AB8F-652661873DE4}">
      <dgm:prSet phldrT="[Text]"/>
      <dgm:spPr/>
      <dgm:t>
        <a:bodyPr/>
        <a:lstStyle/>
        <a:p>
          <a:r>
            <a:rPr lang="en-US" dirty="0" smtClean="0"/>
            <a:t>Pittsburgh Pirates logo: Which rookie player is going to be the best investment for my team?</a:t>
          </a:r>
          <a:endParaRPr lang="en-US" dirty="0"/>
        </a:p>
      </dgm:t>
    </dgm:pt>
    <dgm:pt modelId="{0B0B88B0-5D60-5645-90C2-247196559972}" type="parTrans" cxnId="{C3D574FE-0637-F747-938B-2B03D4C2B996}">
      <dgm:prSet/>
      <dgm:spPr/>
      <dgm:t>
        <a:bodyPr/>
        <a:lstStyle/>
        <a:p>
          <a:endParaRPr lang="en-US"/>
        </a:p>
      </dgm:t>
    </dgm:pt>
    <dgm:pt modelId="{7202E542-AD9C-E446-8BEE-2667309D0DBC}" type="sibTrans" cxnId="{C3D574FE-0637-F747-938B-2B03D4C2B996}">
      <dgm:prSet/>
      <dgm:spPr/>
      <dgm:t>
        <a:bodyPr/>
        <a:lstStyle/>
        <a:p>
          <a:endParaRPr lang="en-US"/>
        </a:p>
      </dgm:t>
    </dgm:pt>
    <dgm:pt modelId="{D96BAC45-957C-DD4E-9922-14F625BDC7A4}" type="pres">
      <dgm:prSet presAssocID="{55E30342-C9DD-1E4E-A19C-4A2990CA426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70C255-69B4-4A4E-964C-F2752ED858D2}" type="pres">
      <dgm:prSet presAssocID="{2CBC68EF-4272-BA46-AEE1-DFB3A59926D6}" presName="composite" presStyleCnt="0"/>
      <dgm:spPr/>
    </dgm:pt>
    <dgm:pt modelId="{F07044ED-35EF-E441-8843-43BDBB48197A}" type="pres">
      <dgm:prSet presAssocID="{2CBC68EF-4272-BA46-AEE1-DFB3A59926D6}" presName="rect1" presStyleLbl="tr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F03C2-27C6-0141-9609-01DEE56D7289}" type="pres">
      <dgm:prSet presAssocID="{2CBC68EF-4272-BA46-AEE1-DFB3A59926D6}" presName="rect2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C23D9F47-1809-474E-B961-96CDB042978C}" type="pres">
      <dgm:prSet presAssocID="{A9EE1C30-A594-BA48-80E3-8616DCF5A8B2}" presName="sibTrans" presStyleCnt="0"/>
      <dgm:spPr/>
    </dgm:pt>
    <dgm:pt modelId="{5DE90309-D437-AA49-AB40-D3BED2804127}" type="pres">
      <dgm:prSet presAssocID="{FA1584B3-DAA9-8E47-99C6-533652888BFB}" presName="composite" presStyleCnt="0"/>
      <dgm:spPr/>
    </dgm:pt>
    <dgm:pt modelId="{BE2D0F36-C041-844F-B5D7-BF079A32BC2B}" type="pres">
      <dgm:prSet presAssocID="{FA1584B3-DAA9-8E47-99C6-533652888BFB}" presName="rect1" presStyleLbl="tr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C783B-7424-F04F-BB08-37DBEB07DF97}" type="pres">
      <dgm:prSet presAssocID="{FA1584B3-DAA9-8E47-99C6-533652888BFB}" presName="rect2" presStyleLbl="f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1A81D804-987B-FF4C-A1BC-3E54B7990BA3}" type="pres">
      <dgm:prSet presAssocID="{C6FC71C1-70F5-4F46-87C3-43EDE84EBFAF}" presName="sibTrans" presStyleCnt="0"/>
      <dgm:spPr/>
    </dgm:pt>
    <dgm:pt modelId="{574B39C4-6A95-F84D-BBAC-79336227D6B8}" type="pres">
      <dgm:prSet presAssocID="{AE567D35-226A-B141-A15E-D913B1B8280B}" presName="composite" presStyleCnt="0"/>
      <dgm:spPr/>
    </dgm:pt>
    <dgm:pt modelId="{746BBA5C-9355-184F-ABAC-991384D042B3}" type="pres">
      <dgm:prSet presAssocID="{AE567D35-226A-B141-A15E-D913B1B8280B}" presName="rect1" presStyleLbl="tr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0C2CE-7184-F940-BD38-55EE3D9DD4AE}" type="pres">
      <dgm:prSet presAssocID="{AE567D35-226A-B141-A15E-D913B1B8280B}" presName="rect2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</dgm:pt>
    <dgm:pt modelId="{D01CE54A-1830-D945-821B-FA61CC9475E2}" type="pres">
      <dgm:prSet presAssocID="{9D7A038D-615B-6F48-82E3-D7A757B796A6}" presName="sibTrans" presStyleCnt="0"/>
      <dgm:spPr/>
    </dgm:pt>
    <dgm:pt modelId="{E44ECC4D-C54F-7D4E-B2B2-BFD7B91ABBE5}" type="pres">
      <dgm:prSet presAssocID="{6C4BAB59-B2E6-3842-9BF9-80F191D5177B}" presName="composite" presStyleCnt="0"/>
      <dgm:spPr/>
    </dgm:pt>
    <dgm:pt modelId="{61CEA006-4EB9-554D-A9C4-79E38B1555D6}" type="pres">
      <dgm:prSet presAssocID="{6C4BAB59-B2E6-3842-9BF9-80F191D5177B}" presName="rect1" presStyleLbl="tr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666E4-5E2A-D645-8854-38FF8C5E53EC}" type="pres">
      <dgm:prSet presAssocID="{6C4BAB59-B2E6-3842-9BF9-80F191D5177B}" presName="rect2" presStyleLbl="f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02ADEFDF-33CA-874C-B628-6FB75C44A57F}" type="pres">
      <dgm:prSet presAssocID="{FA4BB940-FF82-2E4B-9004-09E7449AAAB0}" presName="sibTrans" presStyleCnt="0"/>
      <dgm:spPr/>
    </dgm:pt>
    <dgm:pt modelId="{255D3AF8-E874-484F-B26B-655444DBC4BA}" type="pres">
      <dgm:prSet presAssocID="{B9C636FE-C24F-9048-9C87-1DDBEF046BB8}" presName="composite" presStyleCnt="0"/>
      <dgm:spPr/>
    </dgm:pt>
    <dgm:pt modelId="{1E733449-9301-614C-B1C5-D58F4F0FCD7A}" type="pres">
      <dgm:prSet presAssocID="{B9C636FE-C24F-9048-9C87-1DDBEF046BB8}" presName="rect1" presStyleLbl="tr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E3B1E-A850-DA48-8858-0AC631C60F88}" type="pres">
      <dgm:prSet presAssocID="{B9C636FE-C24F-9048-9C87-1DDBEF046BB8}" presName="rect2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  <dgm:pt modelId="{8C97E7F7-1D5D-7941-9FC1-6CAE94F9034B}" type="pres">
      <dgm:prSet presAssocID="{401A7E0F-F3BE-2B45-8282-7BDAF0B88179}" presName="sibTrans" presStyleCnt="0"/>
      <dgm:spPr/>
    </dgm:pt>
    <dgm:pt modelId="{AC88CE0D-9963-924E-9EA5-555A83895173}" type="pres">
      <dgm:prSet presAssocID="{D30C8AB2-4361-0B43-AB8F-652661873DE4}" presName="composite" presStyleCnt="0"/>
      <dgm:spPr/>
    </dgm:pt>
    <dgm:pt modelId="{EA779901-8916-E043-AC19-54E4CBE62223}" type="pres">
      <dgm:prSet presAssocID="{D30C8AB2-4361-0B43-AB8F-652661873DE4}" presName="rect1" presStyleLbl="tr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A1F1FB-0F3C-9244-9542-2F11495F1EE3}" type="pres">
      <dgm:prSet presAssocID="{D30C8AB2-4361-0B43-AB8F-652661873DE4}" presName="rect2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</dgm:ptLst>
  <dgm:cxnLst>
    <dgm:cxn modelId="{5B133298-8116-6F44-9DEB-A64F9B9B8C86}" type="presOf" srcId="{6C4BAB59-B2E6-3842-9BF9-80F191D5177B}" destId="{61CEA006-4EB9-554D-A9C4-79E38B1555D6}" srcOrd="0" destOrd="0" presId="urn:microsoft.com/office/officeart/2008/layout/PictureStrips"/>
    <dgm:cxn modelId="{C3D574FE-0637-F747-938B-2B03D4C2B996}" srcId="{55E30342-C9DD-1E4E-A19C-4A2990CA4267}" destId="{D30C8AB2-4361-0B43-AB8F-652661873DE4}" srcOrd="5" destOrd="0" parTransId="{0B0B88B0-5D60-5645-90C2-247196559972}" sibTransId="{7202E542-AD9C-E446-8BEE-2667309D0DBC}"/>
    <dgm:cxn modelId="{A5907E3F-FB23-104E-BB0D-E832A85E04E3}" srcId="{55E30342-C9DD-1E4E-A19C-4A2990CA4267}" destId="{AE567D35-226A-B141-A15E-D913B1B8280B}" srcOrd="2" destOrd="0" parTransId="{FEA533DA-4767-934F-A19F-CDCEC68098B1}" sibTransId="{9D7A038D-615B-6F48-82E3-D7A757B796A6}"/>
    <dgm:cxn modelId="{21CF4843-CC4A-D241-BE80-CA91C5925982}" type="presOf" srcId="{55E30342-C9DD-1E4E-A19C-4A2990CA4267}" destId="{D96BAC45-957C-DD4E-9922-14F625BDC7A4}" srcOrd="0" destOrd="0" presId="urn:microsoft.com/office/officeart/2008/layout/PictureStrips"/>
    <dgm:cxn modelId="{6BF578AE-69E9-174F-BA40-A6AC89F674F8}" type="presOf" srcId="{2CBC68EF-4272-BA46-AEE1-DFB3A59926D6}" destId="{F07044ED-35EF-E441-8843-43BDBB48197A}" srcOrd="0" destOrd="0" presId="urn:microsoft.com/office/officeart/2008/layout/PictureStrips"/>
    <dgm:cxn modelId="{7FF678F5-F341-5B4F-9BA6-8A71288502AE}" type="presOf" srcId="{B9C636FE-C24F-9048-9C87-1DDBEF046BB8}" destId="{1E733449-9301-614C-B1C5-D58F4F0FCD7A}" srcOrd="0" destOrd="0" presId="urn:microsoft.com/office/officeart/2008/layout/PictureStrips"/>
    <dgm:cxn modelId="{6302569B-6C6D-254B-B684-A2B40F8DAEA9}" srcId="{55E30342-C9DD-1E4E-A19C-4A2990CA4267}" destId="{B9C636FE-C24F-9048-9C87-1DDBEF046BB8}" srcOrd="4" destOrd="0" parTransId="{F26D770F-E7B2-CD41-8C6D-CC97991886DE}" sibTransId="{401A7E0F-F3BE-2B45-8282-7BDAF0B88179}"/>
    <dgm:cxn modelId="{8D0D658B-0DA4-E843-B17F-6CA1948AE4AD}" srcId="{55E30342-C9DD-1E4E-A19C-4A2990CA4267}" destId="{2CBC68EF-4272-BA46-AEE1-DFB3A59926D6}" srcOrd="0" destOrd="0" parTransId="{5A5C17C5-0AAB-1748-8E6D-2924D21B91D2}" sibTransId="{A9EE1C30-A594-BA48-80E3-8616DCF5A8B2}"/>
    <dgm:cxn modelId="{817E87E1-9736-484E-91A1-B2C1E0287673}" type="presOf" srcId="{FA1584B3-DAA9-8E47-99C6-533652888BFB}" destId="{BE2D0F36-C041-844F-B5D7-BF079A32BC2B}" srcOrd="0" destOrd="0" presId="urn:microsoft.com/office/officeart/2008/layout/PictureStrips"/>
    <dgm:cxn modelId="{438B5661-4566-494F-B0A8-61470DC360FC}" srcId="{55E30342-C9DD-1E4E-A19C-4A2990CA4267}" destId="{6C4BAB59-B2E6-3842-9BF9-80F191D5177B}" srcOrd="3" destOrd="0" parTransId="{35EC78DF-5D35-6344-B91C-32721097C6F1}" sibTransId="{FA4BB940-FF82-2E4B-9004-09E7449AAAB0}"/>
    <dgm:cxn modelId="{74CCA2FD-E83D-0945-9BA1-309C0C8E2069}" srcId="{55E30342-C9DD-1E4E-A19C-4A2990CA4267}" destId="{FA1584B3-DAA9-8E47-99C6-533652888BFB}" srcOrd="1" destOrd="0" parTransId="{D79D6836-5358-164A-BCA0-0BEFE65A82BC}" sibTransId="{C6FC71C1-70F5-4F46-87C3-43EDE84EBFAF}"/>
    <dgm:cxn modelId="{DE4A2E39-E76F-EB43-8256-C765CC4BAA02}" type="presOf" srcId="{AE567D35-226A-B141-A15E-D913B1B8280B}" destId="{746BBA5C-9355-184F-ABAC-991384D042B3}" srcOrd="0" destOrd="0" presId="urn:microsoft.com/office/officeart/2008/layout/PictureStrips"/>
    <dgm:cxn modelId="{D7905611-2720-4943-A521-34B90D7CB44E}" type="presOf" srcId="{D30C8AB2-4361-0B43-AB8F-652661873DE4}" destId="{EA779901-8916-E043-AC19-54E4CBE62223}" srcOrd="0" destOrd="0" presId="urn:microsoft.com/office/officeart/2008/layout/PictureStrips"/>
    <dgm:cxn modelId="{3EA4DDBA-06C0-AA46-85E1-BCE9CFEDA485}" type="presParOf" srcId="{D96BAC45-957C-DD4E-9922-14F625BDC7A4}" destId="{D070C255-69B4-4A4E-964C-F2752ED858D2}" srcOrd="0" destOrd="0" presId="urn:microsoft.com/office/officeart/2008/layout/PictureStrips"/>
    <dgm:cxn modelId="{53AF8A4E-4040-AB4A-8AD4-17FF2CF04E93}" type="presParOf" srcId="{D070C255-69B4-4A4E-964C-F2752ED858D2}" destId="{F07044ED-35EF-E441-8843-43BDBB48197A}" srcOrd="0" destOrd="0" presId="urn:microsoft.com/office/officeart/2008/layout/PictureStrips"/>
    <dgm:cxn modelId="{6BB9C4FE-D518-1843-9144-16E521F668D5}" type="presParOf" srcId="{D070C255-69B4-4A4E-964C-F2752ED858D2}" destId="{534F03C2-27C6-0141-9609-01DEE56D7289}" srcOrd="1" destOrd="0" presId="urn:microsoft.com/office/officeart/2008/layout/PictureStrips"/>
    <dgm:cxn modelId="{A9D347F8-F200-3E41-86B2-111F115C58A7}" type="presParOf" srcId="{D96BAC45-957C-DD4E-9922-14F625BDC7A4}" destId="{C23D9F47-1809-474E-B961-96CDB042978C}" srcOrd="1" destOrd="0" presId="urn:microsoft.com/office/officeart/2008/layout/PictureStrips"/>
    <dgm:cxn modelId="{058097FC-03BE-074A-A48E-DD6B61F6BCFC}" type="presParOf" srcId="{D96BAC45-957C-DD4E-9922-14F625BDC7A4}" destId="{5DE90309-D437-AA49-AB40-D3BED2804127}" srcOrd="2" destOrd="0" presId="urn:microsoft.com/office/officeart/2008/layout/PictureStrips"/>
    <dgm:cxn modelId="{2598FD34-A882-0D49-A2CC-74B1CDB7B0EB}" type="presParOf" srcId="{5DE90309-D437-AA49-AB40-D3BED2804127}" destId="{BE2D0F36-C041-844F-B5D7-BF079A32BC2B}" srcOrd="0" destOrd="0" presId="urn:microsoft.com/office/officeart/2008/layout/PictureStrips"/>
    <dgm:cxn modelId="{C17BCD48-B814-C04C-8FC2-B45636D40821}" type="presParOf" srcId="{5DE90309-D437-AA49-AB40-D3BED2804127}" destId="{F7DC783B-7424-F04F-BB08-37DBEB07DF97}" srcOrd="1" destOrd="0" presId="urn:microsoft.com/office/officeart/2008/layout/PictureStrips"/>
    <dgm:cxn modelId="{58A8EE1F-ACFD-C146-86E7-055DD2FE7104}" type="presParOf" srcId="{D96BAC45-957C-DD4E-9922-14F625BDC7A4}" destId="{1A81D804-987B-FF4C-A1BC-3E54B7990BA3}" srcOrd="3" destOrd="0" presId="urn:microsoft.com/office/officeart/2008/layout/PictureStrips"/>
    <dgm:cxn modelId="{2FCF5FB6-AE09-3449-9F83-01DD6FA09412}" type="presParOf" srcId="{D96BAC45-957C-DD4E-9922-14F625BDC7A4}" destId="{574B39C4-6A95-F84D-BBAC-79336227D6B8}" srcOrd="4" destOrd="0" presId="urn:microsoft.com/office/officeart/2008/layout/PictureStrips"/>
    <dgm:cxn modelId="{6B5EB760-D659-5843-BBD1-10ED5245C6FD}" type="presParOf" srcId="{574B39C4-6A95-F84D-BBAC-79336227D6B8}" destId="{746BBA5C-9355-184F-ABAC-991384D042B3}" srcOrd="0" destOrd="0" presId="urn:microsoft.com/office/officeart/2008/layout/PictureStrips"/>
    <dgm:cxn modelId="{7AEF0DA6-2C30-6745-B3B7-667132DB325A}" type="presParOf" srcId="{574B39C4-6A95-F84D-BBAC-79336227D6B8}" destId="{6A80C2CE-7184-F940-BD38-55EE3D9DD4AE}" srcOrd="1" destOrd="0" presId="urn:microsoft.com/office/officeart/2008/layout/PictureStrips"/>
    <dgm:cxn modelId="{75F1AC5A-1FDF-EE45-B091-DDDE7647C432}" type="presParOf" srcId="{D96BAC45-957C-DD4E-9922-14F625BDC7A4}" destId="{D01CE54A-1830-D945-821B-FA61CC9475E2}" srcOrd="5" destOrd="0" presId="urn:microsoft.com/office/officeart/2008/layout/PictureStrips"/>
    <dgm:cxn modelId="{D7EF4D96-162E-3A49-BA61-BDBF8FB15FA8}" type="presParOf" srcId="{D96BAC45-957C-DD4E-9922-14F625BDC7A4}" destId="{E44ECC4D-C54F-7D4E-B2B2-BFD7B91ABBE5}" srcOrd="6" destOrd="0" presId="urn:microsoft.com/office/officeart/2008/layout/PictureStrips"/>
    <dgm:cxn modelId="{DCE26FF9-06F1-4A47-BD5E-DC0ED5C912F9}" type="presParOf" srcId="{E44ECC4D-C54F-7D4E-B2B2-BFD7B91ABBE5}" destId="{61CEA006-4EB9-554D-A9C4-79E38B1555D6}" srcOrd="0" destOrd="0" presId="urn:microsoft.com/office/officeart/2008/layout/PictureStrips"/>
    <dgm:cxn modelId="{995F493F-74C9-7945-895B-C8D4646C95A6}" type="presParOf" srcId="{E44ECC4D-C54F-7D4E-B2B2-BFD7B91ABBE5}" destId="{8B1666E4-5E2A-D645-8854-38FF8C5E53EC}" srcOrd="1" destOrd="0" presId="urn:microsoft.com/office/officeart/2008/layout/PictureStrips"/>
    <dgm:cxn modelId="{A0C350A8-6C63-8544-9C75-0BC708CF54BF}" type="presParOf" srcId="{D96BAC45-957C-DD4E-9922-14F625BDC7A4}" destId="{02ADEFDF-33CA-874C-B628-6FB75C44A57F}" srcOrd="7" destOrd="0" presId="urn:microsoft.com/office/officeart/2008/layout/PictureStrips"/>
    <dgm:cxn modelId="{4567DEE5-C8A5-224A-82F6-EE3EE3670E82}" type="presParOf" srcId="{D96BAC45-957C-DD4E-9922-14F625BDC7A4}" destId="{255D3AF8-E874-484F-B26B-655444DBC4BA}" srcOrd="8" destOrd="0" presId="urn:microsoft.com/office/officeart/2008/layout/PictureStrips"/>
    <dgm:cxn modelId="{B5C8521A-AB1B-F340-BA43-D918BBE816E8}" type="presParOf" srcId="{255D3AF8-E874-484F-B26B-655444DBC4BA}" destId="{1E733449-9301-614C-B1C5-D58F4F0FCD7A}" srcOrd="0" destOrd="0" presId="urn:microsoft.com/office/officeart/2008/layout/PictureStrips"/>
    <dgm:cxn modelId="{8729028F-B6B6-584E-8F4F-8B1E76E324F1}" type="presParOf" srcId="{255D3AF8-E874-484F-B26B-655444DBC4BA}" destId="{DFAE3B1E-A850-DA48-8858-0AC631C60F88}" srcOrd="1" destOrd="0" presId="urn:microsoft.com/office/officeart/2008/layout/PictureStrips"/>
    <dgm:cxn modelId="{C98A1E84-628F-1A43-BD1E-197BD77C2B0C}" type="presParOf" srcId="{D96BAC45-957C-DD4E-9922-14F625BDC7A4}" destId="{8C97E7F7-1D5D-7941-9FC1-6CAE94F9034B}" srcOrd="9" destOrd="0" presId="urn:microsoft.com/office/officeart/2008/layout/PictureStrips"/>
    <dgm:cxn modelId="{C52EB966-6704-9F4C-A90E-7E4259ADA206}" type="presParOf" srcId="{D96BAC45-957C-DD4E-9922-14F625BDC7A4}" destId="{AC88CE0D-9963-924E-9EA5-555A83895173}" srcOrd="10" destOrd="0" presId="urn:microsoft.com/office/officeart/2008/layout/PictureStrips"/>
    <dgm:cxn modelId="{0CB784CA-DC6B-294C-942E-99323B595E00}" type="presParOf" srcId="{AC88CE0D-9963-924E-9EA5-555A83895173}" destId="{EA779901-8916-E043-AC19-54E4CBE62223}" srcOrd="0" destOrd="0" presId="urn:microsoft.com/office/officeart/2008/layout/PictureStrips"/>
    <dgm:cxn modelId="{55DEFBCD-C44C-F642-A998-0B236CF95C2C}" type="presParOf" srcId="{AC88CE0D-9963-924E-9EA5-555A83895173}" destId="{BAA1F1FB-0F3C-9244-9542-2F11495F1EE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044ED-35EF-E441-8843-43BDBB48197A}">
      <dsp:nvSpPr>
        <dsp:cNvPr id="0" name=""/>
        <dsp:cNvSpPr/>
      </dsp:nvSpPr>
      <dsp:spPr>
        <a:xfrm>
          <a:off x="856168" y="195709"/>
          <a:ext cx="3396826" cy="106150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995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Facebook logo: Which </a:t>
          </a:r>
          <a:r>
            <a:rPr lang="en-US" sz="1600" kern="1200" dirty="0"/>
            <a:t>unconnected users are likely to be friends?</a:t>
          </a:r>
        </a:p>
      </dsp:txBody>
      <dsp:txXfrm>
        <a:off x="856168" y="195709"/>
        <a:ext cx="3396826" cy="1061508"/>
      </dsp:txXfrm>
    </dsp:sp>
    <dsp:sp modelId="{534F03C2-27C6-0141-9609-01DEE56D7289}">
      <dsp:nvSpPr>
        <dsp:cNvPr id="0" name=""/>
        <dsp:cNvSpPr/>
      </dsp:nvSpPr>
      <dsp:spPr>
        <a:xfrm>
          <a:off x="714633" y="42380"/>
          <a:ext cx="743055" cy="1114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2D0F36-C041-844F-B5D7-BF079A32BC2B}">
      <dsp:nvSpPr>
        <dsp:cNvPr id="0" name=""/>
        <dsp:cNvSpPr/>
      </dsp:nvSpPr>
      <dsp:spPr>
        <a:xfrm>
          <a:off x="4556677" y="195709"/>
          <a:ext cx="3396826" cy="106150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995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Netflix logo: How </a:t>
          </a:r>
          <a:r>
            <a:rPr lang="en-US" sz="1600" kern="1200" dirty="0"/>
            <a:t>many stars will the user </a:t>
          </a:r>
          <a:r>
            <a:rPr lang="en-US" sz="1600" kern="1200" dirty="0" smtClean="0"/>
            <a:t>most likely give </a:t>
          </a:r>
          <a:r>
            <a:rPr lang="en-US" sz="1600" kern="1200" dirty="0"/>
            <a:t>this movie?</a:t>
          </a:r>
        </a:p>
      </dsp:txBody>
      <dsp:txXfrm>
        <a:off x="4556677" y="195709"/>
        <a:ext cx="3396826" cy="1061508"/>
      </dsp:txXfrm>
    </dsp:sp>
    <dsp:sp modelId="{F7DC783B-7424-F04F-BB08-37DBEB07DF97}">
      <dsp:nvSpPr>
        <dsp:cNvPr id="0" name=""/>
        <dsp:cNvSpPr/>
      </dsp:nvSpPr>
      <dsp:spPr>
        <a:xfrm>
          <a:off x="4415143" y="42380"/>
          <a:ext cx="743055" cy="111458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6BBA5C-9355-184F-ABAC-991384D042B3}">
      <dsp:nvSpPr>
        <dsp:cNvPr id="0" name=""/>
        <dsp:cNvSpPr/>
      </dsp:nvSpPr>
      <dsp:spPr>
        <a:xfrm>
          <a:off x="856168" y="1532030"/>
          <a:ext cx="3396826" cy="106150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995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Amazon logo: What </a:t>
          </a:r>
          <a:r>
            <a:rPr lang="en-US" sz="1600" kern="1200" dirty="0"/>
            <a:t>products </a:t>
          </a:r>
          <a:r>
            <a:rPr lang="en-US" sz="1600" kern="1200" dirty="0" smtClean="0"/>
            <a:t>will a user purchase given they bought a PS4?</a:t>
          </a:r>
          <a:endParaRPr lang="en-US" sz="1600" kern="1200" dirty="0"/>
        </a:p>
      </dsp:txBody>
      <dsp:txXfrm>
        <a:off x="856168" y="1532030"/>
        <a:ext cx="3396826" cy="1061508"/>
      </dsp:txXfrm>
    </dsp:sp>
    <dsp:sp modelId="{6A80C2CE-7184-F940-BD38-55EE3D9DD4AE}">
      <dsp:nvSpPr>
        <dsp:cNvPr id="0" name=""/>
        <dsp:cNvSpPr/>
      </dsp:nvSpPr>
      <dsp:spPr>
        <a:xfrm>
          <a:off x="714633" y="1378701"/>
          <a:ext cx="743055" cy="1114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CEA006-4EB9-554D-A9C4-79E38B1555D6}">
      <dsp:nvSpPr>
        <dsp:cNvPr id="0" name=""/>
        <dsp:cNvSpPr/>
      </dsp:nvSpPr>
      <dsp:spPr>
        <a:xfrm>
          <a:off x="4556677" y="1532030"/>
          <a:ext cx="3396826" cy="106150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995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Bank of America logo: What is the probability </a:t>
          </a:r>
          <a:r>
            <a:rPr lang="en-US" sz="1600" kern="1200" dirty="0"/>
            <a:t>this </a:t>
          </a:r>
          <a:r>
            <a:rPr lang="en-US" sz="1600" kern="1200" dirty="0" smtClean="0"/>
            <a:t>account is </a:t>
          </a:r>
          <a:r>
            <a:rPr lang="en-US" sz="1600" kern="1200" dirty="0"/>
            <a:t>fraudulent?</a:t>
          </a:r>
        </a:p>
      </dsp:txBody>
      <dsp:txXfrm>
        <a:off x="4556677" y="1532030"/>
        <a:ext cx="3396826" cy="1061508"/>
      </dsp:txXfrm>
    </dsp:sp>
    <dsp:sp modelId="{8B1666E4-5E2A-D645-8854-38FF8C5E53EC}">
      <dsp:nvSpPr>
        <dsp:cNvPr id="0" name=""/>
        <dsp:cNvSpPr/>
      </dsp:nvSpPr>
      <dsp:spPr>
        <a:xfrm>
          <a:off x="4415143" y="1378701"/>
          <a:ext cx="743055" cy="111458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733449-9301-614C-B1C5-D58F4F0FCD7A}">
      <dsp:nvSpPr>
        <dsp:cNvPr id="0" name=""/>
        <dsp:cNvSpPr/>
      </dsp:nvSpPr>
      <dsp:spPr>
        <a:xfrm>
          <a:off x="856168" y="2868351"/>
          <a:ext cx="3396826" cy="106150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995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Comedy Central logo: What percentage of 11:00 PM cable viewers will watch </a:t>
          </a:r>
          <a:r>
            <a:rPr lang="en-US" sz="1600" i="1" kern="1200" dirty="0" smtClean="0"/>
            <a:t>The Daily Show?</a:t>
          </a:r>
          <a:endParaRPr lang="en-US" sz="1600" kern="1200" dirty="0"/>
        </a:p>
      </dsp:txBody>
      <dsp:txXfrm>
        <a:off x="856168" y="2868351"/>
        <a:ext cx="3396826" cy="1061508"/>
      </dsp:txXfrm>
    </dsp:sp>
    <dsp:sp modelId="{DFAE3B1E-A850-DA48-8858-0AC631C60F88}">
      <dsp:nvSpPr>
        <dsp:cNvPr id="0" name=""/>
        <dsp:cNvSpPr/>
      </dsp:nvSpPr>
      <dsp:spPr>
        <a:xfrm>
          <a:off x="714633" y="2715022"/>
          <a:ext cx="743055" cy="1114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779901-8916-E043-AC19-54E4CBE62223}">
      <dsp:nvSpPr>
        <dsp:cNvPr id="0" name=""/>
        <dsp:cNvSpPr/>
      </dsp:nvSpPr>
      <dsp:spPr>
        <a:xfrm>
          <a:off x="4556677" y="2868351"/>
          <a:ext cx="3396826" cy="106150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8995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Pittsburgh Pirates logo: Which rookie player is going to be the best investment for my team?</a:t>
          </a:r>
          <a:endParaRPr lang="en-US" sz="1600" kern="1200" dirty="0"/>
        </a:p>
      </dsp:txBody>
      <dsp:txXfrm>
        <a:off x="4556677" y="2868351"/>
        <a:ext cx="3396826" cy="1061508"/>
      </dsp:txXfrm>
    </dsp:sp>
    <dsp:sp modelId="{BAA1F1FB-0F3C-9244-9542-2F11495F1EE3}">
      <dsp:nvSpPr>
        <dsp:cNvPr id="0" name=""/>
        <dsp:cNvSpPr/>
      </dsp:nvSpPr>
      <dsp:spPr>
        <a:xfrm>
          <a:off x="4415143" y="2715022"/>
          <a:ext cx="743055" cy="111458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F8338-8DA4-A840-966D-42883766303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F29ED-3ABA-7D4C-B74F-E67B0F9BE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7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Activity:</a:t>
            </a:r>
            <a:r>
              <a:rPr lang="en-US" baseline="0" dirty="0" smtClean="0"/>
              <a:t> Use this table to answer 4 questions!</a:t>
            </a:r>
          </a:p>
          <a:p>
            <a:r>
              <a:rPr lang="en-US" baseline="0" dirty="0" smtClean="0"/>
              <a:t>Question 1: According to this table, what is the probability of a random person’s death involving COVID?</a:t>
            </a:r>
          </a:p>
          <a:p>
            <a:r>
              <a:rPr lang="en-US" baseline="0" dirty="0" smtClean="0"/>
              <a:t>Question 2: According to this table, what is the probability of a random person’s death involving COVID given they are less than 35 years of age?</a:t>
            </a:r>
          </a:p>
          <a:p>
            <a:r>
              <a:rPr lang="en-US" baseline="0" dirty="0" smtClean="0"/>
              <a:t>Question 3: According to this table, is a random person more likely to have died of COVID or of influenza?</a:t>
            </a:r>
          </a:p>
          <a:p>
            <a:r>
              <a:rPr lang="en-US" baseline="0" dirty="0" smtClean="0"/>
              <a:t>Question 4: According to this table, what is the probability of a random person aged 15-24 years having died of COVID?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F29ED-3ABA-7D4C-B74F-E67B0F9BEC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1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2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0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3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5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1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7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A6DF-3C57-A844-970B-A4F6712924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6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CA6DF-3C57-A844-970B-A4F67129244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8CE30-40D8-EC42-8997-3C3DD5600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7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5" Type="http://schemas.openxmlformats.org/officeDocument/2006/relationships/hyperlink" Target="https://xkcd.com/795/" TargetMode="Externa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hyperlink" Target="https://rstudio-pubs-static.s3.amazonaws.com/437051_3cdfd3f0cf23431ba343f31ec1df25d1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hyperlink" Target="https://rstudio-pubs-static.s3.amazonaws.com/437051_3cdfd3f0cf23431ba343f31ec1df25d1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hyperlink" Target="https://rstudio-pubs-static.s3.amazonaws.com/437051_3cdfd3f0cf23431ba343f31ec1df25d1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5" Type="http://schemas.openxmlformats.org/officeDocument/2006/relationships/hyperlink" Target="https://www.cdc.gov/nchs/nvss/vsrr/covid_weekly/index.htm" TargetMode="Externa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9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hyperlink" Target="http://www.quickmeme.com/meme/362w7k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207" y="984937"/>
            <a:ext cx="4183986" cy="20935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ANLY </a:t>
            </a:r>
            <a:r>
              <a:rPr lang="en-US" b="1" dirty="0" smtClean="0"/>
              <a:t>6100</a:t>
            </a:r>
            <a:r>
              <a:rPr lang="en-US" b="1" dirty="0"/>
              <a:t>: Data Analytics </a:t>
            </a:r>
            <a:r>
              <a:rPr lang="en-US" b="1" dirty="0" smtClean="0"/>
              <a:t>I</a:t>
            </a:r>
            <a:br>
              <a:rPr lang="en-US" b="1" dirty="0" smtClean="0"/>
            </a:br>
            <a:r>
              <a:rPr lang="en-US" b="1" dirty="0" smtClean="0"/>
              <a:t>Quick Probability Recap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839" y="3509994"/>
            <a:ext cx="3112476" cy="12554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Fall </a:t>
            </a:r>
            <a:r>
              <a:rPr lang="en-US" dirty="0" smtClean="0"/>
              <a:t>2020, Topic 0.5</a:t>
            </a:r>
          </a:p>
          <a:p>
            <a:r>
              <a:rPr lang="en-US" dirty="0" smtClean="0"/>
              <a:t>Professor</a:t>
            </a:r>
            <a:r>
              <a:rPr lang="en-US" dirty="0"/>
              <a:t>: Courtney Paulson</a:t>
            </a:r>
          </a:p>
        </p:txBody>
      </p:sp>
      <p:pic>
        <p:nvPicPr>
          <p:cNvPr id="1028" name="Picture 4" descr="Saturday Morning Breakfast Cereal - Rela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51" y="394844"/>
            <a:ext cx="4670813" cy="536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0939" y="5700146"/>
            <a:ext cx="3998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Image description: Two people are tied to chairs as a man with a mask is sharpening a large knife. One person says, “Relax. Statistically the odds of being murdered by a serial killer are less than one in ten million.”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692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6716"/>
            <a:ext cx="8229600" cy="1143000"/>
          </a:xfrm>
        </p:spPr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07730" y="870438"/>
                <a:ext cx="8528539" cy="50028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Let’s say this is out of 100 times:</a:t>
                </a:r>
              </a:p>
              <a:p>
                <a:pPr lvl="1"/>
                <a:r>
                  <a:rPr lang="en-US" dirty="0" smtClean="0"/>
                  <a:t>90 out of the 100, I won’t contract it</a:t>
                </a:r>
              </a:p>
              <a:p>
                <a:pPr lvl="1"/>
                <a:r>
                  <a:rPr lang="en-US" dirty="0" smtClean="0"/>
                  <a:t>10 out of the 100, I will contract it. Then…</a:t>
                </a:r>
              </a:p>
              <a:p>
                <a:pPr lvl="2"/>
                <a:r>
                  <a:rPr lang="en-US" dirty="0" smtClean="0"/>
                  <a:t>20% of the time, or 2 out of the 10, I will die</a:t>
                </a:r>
              </a:p>
              <a:p>
                <a:pPr lvl="2"/>
                <a:r>
                  <a:rPr lang="en-US" dirty="0" smtClean="0"/>
                  <a:t>80% of the time, or 8 out of the 10, I won’t die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So, 98 out of 100 times, I don’t die </a:t>
                </a:r>
                <a:r>
                  <a:rPr lang="en-US" dirty="0" smtClean="0">
                    <a:sym typeface="Wingdings" panose="05000000000000000000" pitchFamily="2" charset="2"/>
                  </a:rPr>
                  <a:t> 98% chance of living (or 2% chance of death)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Same thing: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0.10∗0.20=0.02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What if you know I have it? What’s the risk of death then?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730" y="870438"/>
                <a:ext cx="8528539" cy="5002824"/>
              </a:xfrm>
              <a:blipFill>
                <a:blip r:embed="rId4"/>
                <a:stretch>
                  <a:fillRect l="-1429" t="-2439" r="-2357" b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yay taco | Flickr - Photo Sharing!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890" y="1036399"/>
            <a:ext cx="777625" cy="855120"/>
          </a:xfrm>
          <a:prstGeom prst="rect">
            <a:avLst/>
          </a:prstGeom>
        </p:spPr>
      </p:pic>
      <p:pic>
        <p:nvPicPr>
          <p:cNvPr id="8" name="Picture 7" descr="yay taco | Flickr - Photo Sharing!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30" y="2546370"/>
            <a:ext cx="777625" cy="855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38515" y="1186960"/>
            <a:ext cx="1134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Image: A picture of a taco reading “yay taco”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552593" y="2633172"/>
            <a:ext cx="1134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Image: A picture of a taco reading “yay taco”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9653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584"/>
            <a:ext cx="8229600" cy="815608"/>
          </a:xfrm>
        </p:spPr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124" y="1025347"/>
            <a:ext cx="8625253" cy="105507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That’s conditional probability: once you know (or assume!) something about a system, it changes your analysis</a:t>
            </a:r>
            <a:endParaRPr lang="en-US" dirty="0"/>
          </a:p>
        </p:txBody>
      </p:sp>
      <p:pic>
        <p:nvPicPr>
          <p:cNvPr id="4098" name="Picture 2" descr="Cartoon starter for conditional probability | Great Maths Teaching Ide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714" y="1967401"/>
            <a:ext cx="5172075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83096" y="2602527"/>
            <a:ext cx="13452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Image description: Lightning and thunder boom as two stick figures walk. Figure 1 says, “Whoa! We should get inside.” Figure 2 says, “It’s okay! Lightning only kills about 45 Americans a year, so the chances of dying are only one in seven million. Let’s go on!” Figure caption says, “The annual death rate among people who know that statistics is one in six.”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7051431" y="5986953"/>
            <a:ext cx="140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dirty="0" smtClean="0">
                <a:hlinkClick r:id="rId5"/>
              </a:rPr>
              <a:t>https://xkcd.com/795/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5275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92"/>
            <a:ext cx="8229600" cy="806816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35" y="896816"/>
            <a:ext cx="8537330" cy="11254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Consider the following table, which attempts to answer the age-old question: “</a:t>
            </a:r>
            <a:r>
              <a:rPr lang="en-US" dirty="0" smtClean="0">
                <a:hlinkClick r:id="rId4"/>
              </a:rPr>
              <a:t>Does pineapple belong on pizza</a:t>
            </a:r>
            <a:r>
              <a:rPr lang="en-US" dirty="0" smtClean="0"/>
              <a:t>?”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748313"/>
              </p:ext>
            </p:extLst>
          </p:nvPr>
        </p:nvGraphicFramePr>
        <p:xfrm>
          <a:off x="1383323" y="1879334"/>
          <a:ext cx="6248400" cy="3141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1866813196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90084209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84970398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3420956706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14694350"/>
                    </a:ext>
                  </a:extLst>
                </a:gridCol>
              </a:tblGrid>
              <a:tr h="596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Absolutely Not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Undecided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191537"/>
                  </a:ext>
                </a:extLst>
              </a:tr>
              <a:tr h="345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912619"/>
                  </a:ext>
                </a:extLst>
              </a:tr>
              <a:tr h="345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543132"/>
                  </a:ext>
                </a:extLst>
              </a:tr>
              <a:tr h="397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Northeast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615713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Midwest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535657"/>
                  </a:ext>
                </a:extLst>
              </a:tr>
              <a:tr h="596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Outside U.S.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065975"/>
                  </a:ext>
                </a:extLst>
              </a:tr>
              <a:tr h="345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27151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68415" y="5147991"/>
            <a:ext cx="471267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is the probability a random person thinks pineapple belongs on pizza?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88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92"/>
            <a:ext cx="8229600" cy="806816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35" y="896816"/>
            <a:ext cx="8537330" cy="11254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Consider the following table, which attempts to answer the age-old question: “</a:t>
            </a:r>
            <a:r>
              <a:rPr lang="en-US" dirty="0" smtClean="0">
                <a:hlinkClick r:id="rId4"/>
              </a:rPr>
              <a:t>Does pineapple belong on pizza</a:t>
            </a:r>
            <a:r>
              <a:rPr lang="en-US" dirty="0" smtClean="0"/>
              <a:t>?”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748313"/>
              </p:ext>
            </p:extLst>
          </p:nvPr>
        </p:nvGraphicFramePr>
        <p:xfrm>
          <a:off x="1383323" y="1879334"/>
          <a:ext cx="6248400" cy="3141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1866813196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90084209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84970398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3420956706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14694350"/>
                    </a:ext>
                  </a:extLst>
                </a:gridCol>
              </a:tblGrid>
              <a:tr h="596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Absolutely Not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Undecided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191537"/>
                  </a:ext>
                </a:extLst>
              </a:tr>
              <a:tr h="345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912619"/>
                  </a:ext>
                </a:extLst>
              </a:tr>
              <a:tr h="345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543132"/>
                  </a:ext>
                </a:extLst>
              </a:tr>
              <a:tr h="397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Northeast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615713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Midwest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535657"/>
                  </a:ext>
                </a:extLst>
              </a:tr>
              <a:tr h="596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Outside U.S.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065975"/>
                  </a:ext>
                </a:extLst>
              </a:tr>
              <a:tr h="345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27151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68415" y="5147991"/>
            <a:ext cx="471267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is the probability a random person in the South thinks pineapple belongs on pizza?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12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792"/>
            <a:ext cx="8229600" cy="806816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35" y="896816"/>
            <a:ext cx="8537330" cy="11254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Consider the following table, which attempts to answer the age-old question: “</a:t>
            </a:r>
            <a:r>
              <a:rPr lang="en-US" dirty="0" smtClean="0">
                <a:hlinkClick r:id="rId4"/>
              </a:rPr>
              <a:t>Does pineapple belong on pizza</a:t>
            </a:r>
            <a:r>
              <a:rPr lang="en-US" dirty="0" smtClean="0"/>
              <a:t>?”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748313"/>
              </p:ext>
            </p:extLst>
          </p:nvPr>
        </p:nvGraphicFramePr>
        <p:xfrm>
          <a:off x="1383323" y="1879334"/>
          <a:ext cx="6248400" cy="3141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1866813196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90084209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84970398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3420956706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14694350"/>
                    </a:ext>
                  </a:extLst>
                </a:gridCol>
              </a:tblGrid>
              <a:tr h="596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Absolutely Not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Undecided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191537"/>
                  </a:ext>
                </a:extLst>
              </a:tr>
              <a:tr h="345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912619"/>
                  </a:ext>
                </a:extLst>
              </a:tr>
              <a:tr h="345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543132"/>
                  </a:ext>
                </a:extLst>
              </a:tr>
              <a:tr h="397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Northeast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615713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Midwest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535657"/>
                  </a:ext>
                </a:extLst>
              </a:tr>
              <a:tr h="596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Outside U.S.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065975"/>
                  </a:ext>
                </a:extLst>
              </a:tr>
              <a:tr h="345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27151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68415" y="5147991"/>
            <a:ext cx="471267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is the probability a random person who is undecided is from the West region?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12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595" y="198725"/>
            <a:ext cx="8229600" cy="288070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Probability: It’s a Killer</a:t>
            </a:r>
            <a:endParaRPr lang="en-US" sz="32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652951"/>
              </p:ext>
            </p:extLst>
          </p:nvPr>
        </p:nvGraphicFramePr>
        <p:xfrm>
          <a:off x="268164" y="1165079"/>
          <a:ext cx="8616462" cy="5281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221">
                  <a:extLst>
                    <a:ext uri="{9D8B030D-6E8A-4147-A177-3AD203B41FA5}">
                      <a16:colId xmlns:a16="http://schemas.microsoft.com/office/drawing/2014/main" val="356013340"/>
                    </a:ext>
                  </a:extLst>
                </a:gridCol>
                <a:gridCol w="1028102">
                  <a:extLst>
                    <a:ext uri="{9D8B030D-6E8A-4147-A177-3AD203B41FA5}">
                      <a16:colId xmlns:a16="http://schemas.microsoft.com/office/drawing/2014/main" val="1928346637"/>
                    </a:ext>
                  </a:extLst>
                </a:gridCol>
                <a:gridCol w="797302">
                  <a:extLst>
                    <a:ext uri="{9D8B030D-6E8A-4147-A177-3AD203B41FA5}">
                      <a16:colId xmlns:a16="http://schemas.microsoft.com/office/drawing/2014/main" val="1724979511"/>
                    </a:ext>
                  </a:extLst>
                </a:gridCol>
                <a:gridCol w="1253653">
                  <a:extLst>
                    <a:ext uri="{9D8B030D-6E8A-4147-A177-3AD203B41FA5}">
                      <a16:colId xmlns:a16="http://schemas.microsoft.com/office/drawing/2014/main" val="1901720078"/>
                    </a:ext>
                  </a:extLst>
                </a:gridCol>
                <a:gridCol w="1294169">
                  <a:extLst>
                    <a:ext uri="{9D8B030D-6E8A-4147-A177-3AD203B41FA5}">
                      <a16:colId xmlns:a16="http://schemas.microsoft.com/office/drawing/2014/main" val="874410250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1014849400"/>
                    </a:ext>
                  </a:extLst>
                </a:gridCol>
                <a:gridCol w="1204546">
                  <a:extLst>
                    <a:ext uri="{9D8B030D-6E8A-4147-A177-3AD203B41FA5}">
                      <a16:colId xmlns:a16="http://schemas.microsoft.com/office/drawing/2014/main" val="1215643251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3914000692"/>
                    </a:ext>
                  </a:extLst>
                </a:gridCol>
              </a:tblGrid>
              <a:tr h="272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Age group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All Deaths involving COVID-19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Deaths from All Causes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Deaths involving Pneumonia (no flu)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Deaths involving COVID-19 and Pneumonia (no flu)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All Deaths involving Influenza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Deaths involving Pneumonia, Influenza, or COVID-19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Population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extLst>
                  <a:ext uri="{0D108BD9-81ED-4DB2-BD59-A6C34878D82A}">
                    <a16:rowId xmlns:a16="http://schemas.microsoft.com/office/drawing/2014/main" val="1161402667"/>
                  </a:ext>
                </a:extLst>
              </a:tr>
              <a:tr h="272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All 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18756" marB="18756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175866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1894447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180095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78446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6671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283199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327167434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extLst>
                  <a:ext uri="{0D108BD9-81ED-4DB2-BD59-A6C34878D82A}">
                    <a16:rowId xmlns:a16="http://schemas.microsoft.com/office/drawing/2014/main" val="740277921"/>
                  </a:ext>
                </a:extLst>
              </a:tr>
              <a:tr h="242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Under 1 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18756" marB="18756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10513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3848208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extLst>
                  <a:ext uri="{0D108BD9-81ED-4DB2-BD59-A6C34878D82A}">
                    <a16:rowId xmlns:a16="http://schemas.microsoft.com/office/drawing/2014/main" val="3935473611"/>
                  </a:ext>
                </a:extLst>
              </a:tr>
              <a:tr h="242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1–4 years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18756" marB="18756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15962067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extLst>
                  <a:ext uri="{0D108BD9-81ED-4DB2-BD59-A6C34878D82A}">
                    <a16:rowId xmlns:a16="http://schemas.microsoft.com/office/drawing/2014/main" val="257155088"/>
                  </a:ext>
                </a:extLst>
              </a:tr>
              <a:tr h="242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5–14 years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18756" marB="18756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3110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41075169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extLst>
                  <a:ext uri="{0D108BD9-81ED-4DB2-BD59-A6C34878D82A}">
                    <a16:rowId xmlns:a16="http://schemas.microsoft.com/office/drawing/2014/main" val="1592144503"/>
                  </a:ext>
                </a:extLst>
              </a:tr>
              <a:tr h="242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15–24 years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18756" marB="18756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19998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42970800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extLst>
                  <a:ext uri="{0D108BD9-81ED-4DB2-BD59-A6C34878D82A}">
                    <a16:rowId xmlns:a16="http://schemas.microsoft.com/office/drawing/2014/main" val="146645444"/>
                  </a:ext>
                </a:extLst>
              </a:tr>
              <a:tr h="242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25–34 years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18756" marB="18756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41370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45697774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extLst>
                  <a:ext uri="{0D108BD9-81ED-4DB2-BD59-A6C34878D82A}">
                    <a16:rowId xmlns:a16="http://schemas.microsoft.com/office/drawing/2014/main" val="4248116534"/>
                  </a:ext>
                </a:extLst>
              </a:tr>
              <a:tr h="242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35–44 years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18756" marB="18756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3542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58523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3377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5590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41277888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extLst>
                  <a:ext uri="{0D108BD9-81ED-4DB2-BD59-A6C34878D82A}">
                    <a16:rowId xmlns:a16="http://schemas.microsoft.com/office/drawing/2014/main" val="2006235073"/>
                  </a:ext>
                </a:extLst>
              </a:tr>
              <a:tr h="242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45–54 years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18756" marB="18756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9324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107903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8747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14251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41631699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extLst>
                  <a:ext uri="{0D108BD9-81ED-4DB2-BD59-A6C34878D82A}">
                    <a16:rowId xmlns:a16="http://schemas.microsoft.com/office/drawing/2014/main" val="480984950"/>
                  </a:ext>
                </a:extLst>
              </a:tr>
              <a:tr h="242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55–64 years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18756" marB="18756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22254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247264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23449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10694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36026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42272636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extLst>
                  <a:ext uri="{0D108BD9-81ED-4DB2-BD59-A6C34878D82A}">
                    <a16:rowId xmlns:a16="http://schemas.microsoft.com/office/drawing/2014/main" val="2953762263"/>
                  </a:ext>
                </a:extLst>
              </a:tr>
              <a:tr h="242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65–74 years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18756" marB="18756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37684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374953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39742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17965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60671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30492316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extLst>
                  <a:ext uri="{0D108BD9-81ED-4DB2-BD59-A6C34878D82A}">
                    <a16:rowId xmlns:a16="http://schemas.microsoft.com/office/drawing/2014/main" val="1764815451"/>
                  </a:ext>
                </a:extLst>
              </a:tr>
              <a:tr h="242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75–84 years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18756" marB="18756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46487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458477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49189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21421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75520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15394374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extLst>
                  <a:ext uri="{0D108BD9-81ED-4DB2-BD59-A6C34878D82A}">
                    <a16:rowId xmlns:a16="http://schemas.microsoft.com/office/drawing/2014/main" val="1947361370"/>
                  </a:ext>
                </a:extLst>
              </a:tr>
              <a:tr h="375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85 years and over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18756" marB="18756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54838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570315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53413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21797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87660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6544503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4" marR="2344" marT="2344" marB="0" anchor="ctr"/>
                </a:tc>
                <a:extLst>
                  <a:ext uri="{0D108BD9-81ED-4DB2-BD59-A6C34878D82A}">
                    <a16:rowId xmlns:a16="http://schemas.microsoft.com/office/drawing/2014/main" val="349508556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922" y="685802"/>
            <a:ext cx="897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the following </a:t>
            </a:r>
            <a:r>
              <a:rPr lang="en-US" dirty="0" smtClean="0">
                <a:hlinkClick r:id="rId5"/>
              </a:rPr>
              <a:t>CDC table</a:t>
            </a:r>
            <a:r>
              <a:rPr lang="en-US" dirty="0" smtClean="0"/>
              <a:t> showing number of deaths broken down by common illness: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3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961"/>
            <a:ext cx="8229600" cy="806816"/>
          </a:xfrm>
        </p:spPr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454"/>
            <a:ext cx="8229600" cy="50447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is a reminder about some of the big ideas of probability</a:t>
            </a:r>
          </a:p>
          <a:p>
            <a:r>
              <a:rPr lang="en-US" dirty="0" smtClean="0"/>
              <a:t>Probability informs your decisions, but it doesn’t make them!</a:t>
            </a:r>
          </a:p>
          <a:p>
            <a:r>
              <a:rPr lang="en-US" dirty="0" smtClean="0"/>
              <a:t>If there is a 1% chance…</a:t>
            </a:r>
          </a:p>
          <a:p>
            <a:pPr lvl="1"/>
            <a:r>
              <a:rPr lang="en-US" dirty="0" smtClean="0"/>
              <a:t>Of missing class if you hit “snooze,” do you hit snooze?</a:t>
            </a:r>
          </a:p>
          <a:p>
            <a:pPr lvl="1"/>
            <a:r>
              <a:rPr lang="en-US" dirty="0" smtClean="0"/>
              <a:t>Of failing class if you hit “snooze,” do you hit snooze?</a:t>
            </a:r>
          </a:p>
          <a:p>
            <a:pPr lvl="1"/>
            <a:r>
              <a:rPr lang="en-US" dirty="0" smtClean="0"/>
              <a:t>Of failing to graduate if you hit “snooze,” do you hit snooze?</a:t>
            </a:r>
          </a:p>
          <a:p>
            <a:pPr lvl="1"/>
            <a:r>
              <a:rPr lang="en-US" dirty="0" smtClean="0"/>
              <a:t>Of giving your grandmother COVID if you don’t wear a mask, do you wear a mask?</a:t>
            </a:r>
          </a:p>
          <a:p>
            <a:pPr lvl="2"/>
            <a:r>
              <a:rPr lang="en-US" dirty="0" smtClean="0"/>
              <a:t>This is the logic underlying mask theory</a:t>
            </a:r>
          </a:p>
          <a:p>
            <a:pPr lvl="2"/>
            <a:r>
              <a:rPr lang="en-US" dirty="0" smtClean="0"/>
              <a:t>Low odds of something happening does not mean the risk is worth it</a:t>
            </a:r>
          </a:p>
        </p:txBody>
      </p:sp>
    </p:spTree>
    <p:extLst>
      <p:ext uri="{BB962C8B-B14F-4D97-AF65-F5344CB8AC3E}">
        <p14:creationId xmlns:p14="http://schemas.microsoft.com/office/powerpoint/2010/main" val="2657301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961"/>
            <a:ext cx="8229600" cy="806816"/>
          </a:xfrm>
        </p:spPr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455"/>
            <a:ext cx="8563708" cy="165295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This is especially important for business</a:t>
            </a:r>
          </a:p>
          <a:p>
            <a:r>
              <a:rPr lang="en-US" dirty="0" smtClean="0"/>
              <a:t>If there’s a 1% chance your product is killing customers, do you recall the product?</a:t>
            </a:r>
          </a:p>
          <a:p>
            <a:r>
              <a:rPr lang="en-US" dirty="0" smtClean="0"/>
              <a:t>This is the basis of risk analysis…which is just analytics!</a:t>
            </a:r>
          </a:p>
        </p:txBody>
      </p:sp>
      <p:pic>
        <p:nvPicPr>
          <p:cNvPr id="5122" name="Picture 2" descr="109702.strip.zoom.gif (1000×311) | Manager humor, Humor, Risk manage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92" y="2875087"/>
            <a:ext cx="7206779" cy="224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1292" y="5116396"/>
            <a:ext cx="2300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First panel: Employee says to boss, “There were eleven ways to interpret the vague assignment you gave me by voicemail.”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414346" y="5116396"/>
            <a:ext cx="2300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Second panel: Employee says, “Given the risks of choosing wrong, and my engineering oath to do no harm, it was my ethical duty to do nothing.”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17" y="5116396"/>
            <a:ext cx="2300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Last panel: Boss says, “You could have asked for clarification.” Employee responds, “Sounds risky.”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17148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770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 </a:t>
            </a:r>
            <a:r>
              <a:rPr lang="en-US" dirty="0" smtClean="0"/>
              <a:t>Probability?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769" y="764932"/>
            <a:ext cx="8686800" cy="90560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You’ve all taken stats before! What actually </a:t>
            </a:r>
            <a:r>
              <a:rPr lang="en-US" i="1" dirty="0" smtClean="0"/>
              <a:t>is</a:t>
            </a:r>
            <a:r>
              <a:rPr lang="en-US" dirty="0" smtClean="0"/>
              <a:t> the definition of a probability?</a:t>
            </a:r>
            <a:endParaRPr lang="en-US" dirty="0" smtClean="0"/>
          </a:p>
        </p:txBody>
      </p:sp>
      <p:pic>
        <p:nvPicPr>
          <p:cNvPr id="2052" name="Picture 4" descr="If I can't calculate the probability of passing my probability test Does  that mean there is a low probability I'll pass? - Philosoraptor - quick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66" y="1608993"/>
            <a:ext cx="4429858" cy="442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75585" y="4492872"/>
            <a:ext cx="2268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Image description: </a:t>
            </a:r>
            <a:r>
              <a:rPr lang="en-US" sz="1200" dirty="0" err="1" smtClean="0"/>
              <a:t>Philosoraptor</a:t>
            </a:r>
            <a:r>
              <a:rPr lang="en-US" sz="1200" dirty="0" smtClean="0"/>
              <a:t> meme with text: “If I can’t calculate the probability of passing my probability test, does that mean there is a low probability I’ll pass?”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34508" y="5994925"/>
            <a:ext cx="3112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dirty="0" smtClean="0">
                <a:hlinkClick r:id="rId5"/>
              </a:rPr>
              <a:t>http://www.quickmeme.com/meme/362w7k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87752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22"/>
            <a:ext cx="8229600" cy="1143000"/>
          </a:xfrm>
        </p:spPr>
        <p:txBody>
          <a:bodyPr/>
          <a:lstStyle/>
          <a:p>
            <a:r>
              <a:rPr lang="en-US" dirty="0" smtClean="0"/>
              <a:t>Probability and Odds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2322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Probability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) in stats/analytics usually takes two forms: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How likely is an event to occur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How likely is it that a proposition is true</a:t>
                </a:r>
              </a:p>
              <a:p>
                <a:r>
                  <a:rPr lang="en-US" dirty="0" smtClean="0"/>
                  <a:t>For example: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/>
                  <a:t>There is a 50% chance we will end class on time today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/>
                  <a:t>There is a 50% chance I am lying to you when I say, “We will end class on time today.”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2322"/>
                <a:ext cx="8229600" cy="4525963"/>
              </a:xfrm>
              <a:blipFill>
                <a:blip r:embed="rId4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501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22"/>
            <a:ext cx="8229600" cy="822324"/>
          </a:xfrm>
        </p:spPr>
        <p:txBody>
          <a:bodyPr/>
          <a:lstStyle/>
          <a:p>
            <a:r>
              <a:rPr lang="en-US" dirty="0" smtClean="0"/>
              <a:t>Probability and Odds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484" y="861646"/>
                <a:ext cx="8423031" cy="385567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Probability and odds are often used interchangeably, but they don’t mean the same thing!</a:t>
                </a:r>
              </a:p>
              <a:p>
                <a:r>
                  <a:rPr lang="en-US" dirty="0" smtClean="0"/>
                  <a:t>Odds are the probability an event occurs </a:t>
                </a:r>
                <a:r>
                  <a:rPr lang="en-US" i="1" dirty="0" smtClean="0"/>
                  <a:t>relative to</a:t>
                </a:r>
                <a:r>
                  <a:rPr lang="en-US" dirty="0" smtClean="0"/>
                  <a:t> the probability it does not occur</a:t>
                </a:r>
              </a:p>
              <a:p>
                <a:r>
                  <a:rPr lang="en-US" dirty="0" smtClean="0"/>
                  <a:t>In math terms: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So, if there’s a 50% chance I’m telling you the truth, the </a:t>
                </a:r>
                <a:r>
                  <a:rPr lang="en-US" i="1" dirty="0" smtClean="0"/>
                  <a:t>odds</a:t>
                </a:r>
                <a:r>
                  <a:rPr lang="en-US" dirty="0" smtClean="0"/>
                  <a:t> I’m telling you the truth are what?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484" y="861646"/>
                <a:ext cx="8423031" cy="3855670"/>
              </a:xfrm>
              <a:blipFill>
                <a:blip r:embed="rId4"/>
                <a:stretch>
                  <a:fillRect l="-1230" t="-2370" r="-1737" b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249008" y="4743693"/>
                <a:ext cx="3622430" cy="162339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Fun fact: gambling odds are backwards. Gamblers are naturally interested in how likely they are to lose, not win. So gambling odds are actually given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 smtClean="0"/>
                  <a:t> instead!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008" y="4743693"/>
                <a:ext cx="3622430" cy="1623393"/>
              </a:xfrm>
              <a:prstGeom prst="rect">
                <a:avLst/>
              </a:prstGeom>
              <a:blipFill>
                <a:blip r:embed="rId5"/>
                <a:stretch>
                  <a:fillRect l="-1347" t="-1880" b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683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do we have both?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8069" y="1134208"/>
                <a:ext cx="82296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Odds are a quick way of looking at a ratio</a:t>
                </a:r>
              </a:p>
              <a:p>
                <a:r>
                  <a:rPr lang="en-US" dirty="0" smtClean="0"/>
                  <a:t>Think of it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𝑜𝑐𝑐𝑢𝑟𝑠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𝑑𝑜𝑒𝑠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𝑁𝑂𝑇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𝑜𝑐𝑐𝑢𝑟</m:t>
                          </m:r>
                        </m:den>
                      </m:f>
                    </m:oMath>
                  </m:oMathPara>
                </a14:m>
                <a:endParaRPr lang="en-US" sz="2600" dirty="0" smtClean="0"/>
              </a:p>
              <a:p>
                <a:r>
                  <a:rPr lang="en-US" dirty="0" smtClean="0"/>
                  <a:t>So if I tell you the odds of class getting canceled on any given day is 1/25, it is 25 times more likely to NOT be canceled than canceled</a:t>
                </a:r>
              </a:p>
              <a:p>
                <a:r>
                  <a:rPr lang="en-US" dirty="0" smtClean="0"/>
                  <a:t>Probability is maybe more intuitive, but it can hide </a:t>
                </a:r>
                <a:r>
                  <a:rPr lang="en-US" i="1" dirty="0" smtClean="0"/>
                  <a:t>likelihood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𝑜𝑑𝑑𝑠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=1/25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=3.8%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Almost a 4% chance doesn’t too bad, right?</a:t>
                </a:r>
              </a:p>
              <a:p>
                <a:pPr lvl="1"/>
                <a:r>
                  <a:rPr lang="en-US" dirty="0" smtClean="0"/>
                  <a:t>But it will only happen 38 out of 1000 times, and unfortunately we only have about 40 class periods total!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8069" y="1134208"/>
                <a:ext cx="8229600" cy="4525963"/>
              </a:xfrm>
              <a:blipFill>
                <a:blip r:embed="rId4"/>
                <a:stretch>
                  <a:fillRect l="-1037" t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459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284"/>
            <a:ext cx="8229600" cy="4727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What’s this got to do with analytics?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08253"/>
            <a:ext cx="9144000" cy="103262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Data analytics is 100% probability (though we’ll say 99% to be safe!)</a:t>
            </a:r>
          </a:p>
          <a:p>
            <a:r>
              <a:rPr lang="en-US" dirty="0" smtClean="0"/>
              <a:t>You are trying to determine how likely something is to happen or be true</a:t>
            </a:r>
          </a:p>
          <a:p>
            <a:r>
              <a:rPr lang="en-US" dirty="0" smtClean="0"/>
              <a:t>Or perhaps related: What is the most likely outcome from a set of outcomes?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450214"/>
              </p:ext>
            </p:extLst>
          </p:nvPr>
        </p:nvGraphicFramePr>
        <p:xfrm>
          <a:off x="237931" y="1679240"/>
          <a:ext cx="8668138" cy="397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44422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53" y="116377"/>
            <a:ext cx="8818685" cy="613386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You’ve heard of a p-value before, right…?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6331" y="817685"/>
                <a:ext cx="8229600" cy="509802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Why is it called a p-value? Full name: “probability value”</a:t>
                </a:r>
              </a:p>
              <a:p>
                <a:r>
                  <a:rPr lang="en-US" sz="2400" dirty="0" smtClean="0"/>
                  <a:t>p-value</a:t>
                </a:r>
                <a:r>
                  <a:rPr lang="en-US" sz="2400" dirty="0"/>
                  <a:t>: “What’s the probability the null hypothesis is true given this particular sample?”</a:t>
                </a:r>
              </a:p>
              <a:p>
                <a:pPr lvl="1"/>
                <a:r>
                  <a:rPr lang="en-US" sz="2200" dirty="0"/>
                  <a:t>“Null hypothesis” is a general term for any inference test</a:t>
                </a:r>
              </a:p>
              <a:p>
                <a:pPr lvl="1"/>
                <a:r>
                  <a:rPr lang="en-US" sz="2200" dirty="0" smtClean="0"/>
                  <a:t>We’re starting with an assumption, e.g. “Class will be canceled next time”</a:t>
                </a:r>
              </a:p>
              <a:p>
                <a:pPr lvl="1"/>
                <a:r>
                  <a:rPr lang="en-US" sz="2200" dirty="0" smtClean="0"/>
                  <a:t>We are looking for evidence </a:t>
                </a:r>
                <a:r>
                  <a:rPr lang="en-US" sz="2200" i="1" dirty="0" smtClean="0"/>
                  <a:t>against that hypothesis</a:t>
                </a:r>
                <a:endParaRPr lang="en-US" sz="1800" i="1" dirty="0"/>
              </a:p>
              <a:p>
                <a:pPr lvl="1"/>
                <a:r>
                  <a:rPr lang="en-US" sz="2200" dirty="0"/>
                  <a:t>So if </a:t>
                </a:r>
                <a:r>
                  <a:rPr lang="en-US" sz="2200" dirty="0" smtClean="0"/>
                  <a:t>our data shows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 0.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200" dirty="0"/>
                  <a:t>, there is a 1% chance we would get this result assuming the null hypothesis is </a:t>
                </a:r>
                <a:r>
                  <a:rPr lang="en-US" sz="2200" dirty="0" smtClean="0"/>
                  <a:t>true</a:t>
                </a:r>
              </a:p>
              <a:p>
                <a:pPr lvl="1"/>
                <a:r>
                  <a:rPr lang="en-US" sz="2200" dirty="0" smtClean="0"/>
                  <a:t>In other words, our data says we would only see this result 1% of the time if class really were going to be canceled next time</a:t>
                </a:r>
              </a:p>
              <a:p>
                <a:pPr lvl="1"/>
                <a:r>
                  <a:rPr lang="en-US" sz="2200" dirty="0" smtClean="0"/>
                  <a:t>We don’t know for sure it’s wrong, but there is </a:t>
                </a:r>
                <a:r>
                  <a:rPr lang="en-US" sz="2200" i="1" dirty="0" smtClean="0"/>
                  <a:t>strong evidence against the null hypothesis</a:t>
                </a:r>
                <a:endParaRPr lang="en-US" sz="2200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331" y="817685"/>
                <a:ext cx="8229600" cy="5098025"/>
              </a:xfrm>
              <a:blipFill>
                <a:blip r:embed="rId4"/>
                <a:stretch>
                  <a:fillRect l="-1037" t="-957" b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574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76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P-value Roundup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0584"/>
                <a:ext cx="82296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We use a significance level (denoted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) to decide how much strength we need to reject the null hypothesis</a:t>
                </a:r>
              </a:p>
              <a:p>
                <a:r>
                  <a:rPr lang="en-US" dirty="0" smtClean="0"/>
                  <a:t>If our p-value is less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we reject the null. Why?</a:t>
                </a:r>
              </a:p>
              <a:p>
                <a:r>
                  <a:rPr lang="en-US" dirty="0"/>
                  <a:t>Let’s say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Idea: If there is less than a 5% chance we would see this result if the null hypothesis is true, we should reject it</a:t>
                </a:r>
              </a:p>
              <a:p>
                <a:pPr lvl="1"/>
                <a:r>
                  <a:rPr lang="en-US" dirty="0"/>
                  <a:t>If there is more than a 5% chance we would see this result if the null hypothesis is true, we can’t take the chance. </a:t>
                </a:r>
                <a:r>
                  <a:rPr lang="en-US" dirty="0"/>
                  <a:t>We cannot reject it (based on this data</a:t>
                </a:r>
                <a:r>
                  <a:rPr lang="en-US" dirty="0" smtClean="0"/>
                  <a:t>)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endParaRPr lang="en-US" dirty="0" smtClean="0"/>
              </a:p>
              <a:p>
                <a:r>
                  <a:rPr lang="en-US" dirty="0" smtClean="0"/>
                  <a:t>So, let’s look at this from an analytics perspective</a:t>
                </a:r>
              </a:p>
              <a:p>
                <a:pPr lvl="1"/>
                <a:r>
                  <a:rPr lang="en-US" dirty="0"/>
                  <a:t>I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=0.06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/>
                  <a:t>Do I </a:t>
                </a:r>
                <a:r>
                  <a:rPr lang="en-US" dirty="0" smtClean="0"/>
                  <a:t>reject the null hypothesis?</a:t>
                </a:r>
              </a:p>
              <a:p>
                <a:pPr lvl="1"/>
                <a:r>
                  <a:rPr lang="en-US" dirty="0" smtClean="0"/>
                  <a:t>I </a:t>
                </a: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=0.06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/>
                  <a:t>Do I </a:t>
                </a:r>
                <a:r>
                  <a:rPr lang="en-US" dirty="0" smtClean="0"/>
                  <a:t>accept the null hypothesis?</a:t>
                </a:r>
              </a:p>
              <a:p>
                <a:pPr lvl="1"/>
                <a:r>
                  <a:rPr lang="en-US" dirty="0"/>
                  <a:t>I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=0.06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/>
                  <a:t>Do I reject the null hypothesis</a:t>
                </a:r>
                <a:r>
                  <a:rPr lang="en-US" dirty="0" smtClean="0"/>
                  <a:t>?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0584"/>
                <a:ext cx="8229600" cy="4525963"/>
              </a:xfrm>
              <a:blipFill>
                <a:blip r:embed="rId4"/>
                <a:stretch>
                  <a:fillRect l="-1037" t="-2423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110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84"/>
            <a:ext cx="8229600" cy="839568"/>
          </a:xfrm>
        </p:spPr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2152"/>
            <a:ext cx="8291146" cy="5127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P-values are an example of a conditional probability</a:t>
            </a:r>
          </a:p>
          <a:p>
            <a:pPr lvl="1"/>
            <a:r>
              <a:rPr lang="en-US" dirty="0" smtClean="0"/>
              <a:t>That is, </a:t>
            </a:r>
            <a:r>
              <a:rPr lang="en-US" u="sng" dirty="0" smtClean="0"/>
              <a:t>given this null hypothesis is true,</a:t>
            </a:r>
            <a:r>
              <a:rPr lang="en-US" dirty="0" smtClean="0"/>
              <a:t> our data gives us a probability of [p-value]</a:t>
            </a:r>
          </a:p>
          <a:p>
            <a:pPr lvl="1"/>
            <a:r>
              <a:rPr lang="en-US" dirty="0" smtClean="0"/>
              <a:t>Our results are conditional on the null being true</a:t>
            </a:r>
          </a:p>
          <a:p>
            <a:r>
              <a:rPr lang="en-US" dirty="0" smtClean="0"/>
              <a:t>A lot of the issues in media data reporting center around understanding conditional probability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Let’s say I have…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10% </a:t>
            </a:r>
            <a:r>
              <a:rPr lang="en-US" dirty="0"/>
              <a:t>risk of contracting COVID</a:t>
            </a:r>
          </a:p>
          <a:p>
            <a:pPr lvl="1"/>
            <a:r>
              <a:rPr lang="en-US" dirty="0"/>
              <a:t>A </a:t>
            </a:r>
            <a:r>
              <a:rPr lang="en-US" dirty="0" smtClean="0"/>
              <a:t>20% </a:t>
            </a:r>
            <a:r>
              <a:rPr lang="en-US" dirty="0"/>
              <a:t>risk of dying from COVID </a:t>
            </a:r>
            <a:r>
              <a:rPr lang="en-US" i="1" u="sng" dirty="0"/>
              <a:t>if I contract </a:t>
            </a:r>
            <a:r>
              <a:rPr lang="en-US" i="1" u="sng" dirty="0" smtClean="0"/>
              <a:t>it</a:t>
            </a:r>
            <a:endParaRPr lang="en-US" dirty="0" smtClean="0"/>
          </a:p>
          <a:p>
            <a:r>
              <a:rPr lang="en-US" dirty="0" smtClean="0"/>
              <a:t>What’s my overall risk of death from COVID?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954715" y="4536831"/>
            <a:ext cx="422031" cy="369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56838" y="3890500"/>
            <a:ext cx="263769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condition, so this is conditional probability!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35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1956</Words>
  <Application>Microsoft Office PowerPoint</Application>
  <PresentationFormat>On-screen Show (4:3)</PresentationFormat>
  <Paragraphs>330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Office Theme</vt:lpstr>
      <vt:lpstr>ANLY 6100: Data Analytics I Quick Probability Recap</vt:lpstr>
      <vt:lpstr>What is a Probability?</vt:lpstr>
      <vt:lpstr>Probability and Odds</vt:lpstr>
      <vt:lpstr>Probability and Odds</vt:lpstr>
      <vt:lpstr>Why do we have both?</vt:lpstr>
      <vt:lpstr>What’s this got to do with analytics?</vt:lpstr>
      <vt:lpstr>You’ve heard of a p-value before, right…?</vt:lpstr>
      <vt:lpstr>P-value Roundup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Probability: It’s a Killer</vt:lpstr>
      <vt:lpstr>Concluding Remarks</vt:lpstr>
      <vt:lpstr>Concluding Remarks</vt:lpstr>
    </vt:vector>
  </TitlesOfParts>
  <Company>SUU Publications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Rohn Solomon</dc:creator>
  <cp:lastModifiedBy>Courtney Paulson</cp:lastModifiedBy>
  <cp:revision>53</cp:revision>
  <dcterms:created xsi:type="dcterms:W3CDTF">2017-05-05T21:35:20Z</dcterms:created>
  <dcterms:modified xsi:type="dcterms:W3CDTF">2020-09-12T01:29:48Z</dcterms:modified>
</cp:coreProperties>
</file>