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CCCCCD"/>
          </a:solidFill>
        </a:fill>
      </a:tcStyle>
    </a:wholeTbl>
    <a:band2H>
      <a:tcTxStyle b="def" i="def"/>
      <a:tcStyle>
        <a:tcBdr/>
        <a:fill>
          <a:solidFill>
            <a:srgbClr val="E7E7E8"/>
          </a:solidFill>
        </a:fill>
      </a:tcStyle>
    </a:band2H>
    <a:firstCol>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1"/>
          </a:solidFill>
        </a:fill>
      </a:tcStyle>
    </a:firstCol>
    <a:la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381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1"/>
          </a:solidFill>
        </a:fill>
      </a:tcStyle>
    </a:lastRow>
    <a:fir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381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1"/>
          </a:solidFill>
        </a:fill>
      </a:tcStyle>
    </a:firstRow>
  </a:tblStyle>
  <a:tblStyle styleId="{C7B018BB-80A7-4F77-B60F-C8B233D01FF8}" styleName="">
    <a:tblBg/>
    <a:wholeTbl>
      <a:tcTxStyle b="off"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D1D1D1"/>
          </a:solidFill>
        </a:fill>
      </a:tcStyle>
    </a:wholeTbl>
    <a:band2H>
      <a:tcTxStyle b="def" i="def"/>
      <a:tcStyle>
        <a:tcBdr/>
        <a:fill>
          <a:solidFill>
            <a:srgbClr val="EAEAEA"/>
          </a:solidFill>
        </a:fill>
      </a:tcStyle>
    </a:band2H>
    <a:firstCol>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3"/>
          </a:solidFill>
        </a:fill>
      </a:tcStyle>
    </a:firstCol>
    <a:la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381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3"/>
          </a:solidFill>
        </a:fill>
      </a:tcStyle>
    </a:lastRow>
    <a:fir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381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3"/>
          </a:solidFill>
        </a:fill>
      </a:tcStyle>
    </a:firstRow>
  </a:tblStyle>
  <a:tblStyle styleId="{EEE7283C-3CF3-47DC-8721-378D4A62B228}" styleName="">
    <a:tblBg/>
    <a:wholeTbl>
      <a:tcTxStyle b="off"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FFFAD5"/>
          </a:solidFill>
        </a:fill>
      </a:tcStyle>
    </a:wholeTbl>
    <a:band2H>
      <a:tcTxStyle b="def" i="def"/>
      <a:tcStyle>
        <a:tcBdr/>
        <a:fill>
          <a:solidFill>
            <a:srgbClr val="FFFCEB"/>
          </a:solidFill>
        </a:fill>
      </a:tcStyle>
    </a:band2H>
    <a:firstCol>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6"/>
          </a:solidFill>
        </a:fill>
      </a:tcStyle>
    </a:firstCol>
    <a:la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381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6"/>
          </a:solidFill>
        </a:fill>
      </a:tcStyle>
    </a:lastRow>
    <a:fir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381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chemeClr val="accent6"/>
          </a:solidFill>
        </a:fill>
      </a:tcStyle>
    </a:firstRow>
  </a:tblStyle>
  <a:tblStyle styleId="{CF821DB8-F4EB-4A41-A1BA-3FCAFE7338EE}" styleName="">
    <a:tblBg/>
    <a:wholeTbl>
      <a:tcTxStyle b="off" i="off">
        <a:fontRef idx="major">
          <a:srgbClr val="202729"/>
        </a:fontRef>
        <a:srgbClr val="2027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202729"/>
          </a:solidFill>
        </a:fill>
      </a:tcStyle>
    </a:band2H>
    <a:firstCol>
      <a:tcTxStyle b="on" i="off">
        <a:fontRef idx="major">
          <a:srgbClr val="202729"/>
        </a:fontRef>
        <a:srgbClr val="2027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02729"/>
        </a:fontRef>
        <a:srgbClr val="202729"/>
      </a:tcTxStyle>
      <a:tcStyle>
        <a:tcBdr>
          <a:left>
            <a:ln w="12700" cap="flat">
              <a:noFill/>
              <a:miter lim="400000"/>
            </a:ln>
          </a:left>
          <a:right>
            <a:ln w="12700" cap="flat">
              <a:noFill/>
              <a:miter lim="400000"/>
            </a:ln>
          </a:right>
          <a:top>
            <a:ln w="508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rgbClr val="202729"/>
          </a:solidFill>
        </a:fill>
      </a:tcStyle>
    </a:lastRow>
    <a:firstRow>
      <a:tcTxStyle b="on" i="off">
        <a:fontRef idx="major">
          <a:srgbClr val="202729"/>
        </a:fontRef>
        <a:srgbClr val="202729"/>
      </a:tcTxStyle>
      <a:tcStyle>
        <a:tcBdr>
          <a:left>
            <a:ln w="12700" cap="flat">
              <a:noFill/>
              <a:miter lim="400000"/>
            </a:ln>
          </a:left>
          <a:right>
            <a:ln w="12700" cap="flat">
              <a:noFill/>
              <a:miter lim="400000"/>
            </a:ln>
          </a:right>
          <a:top>
            <a:ln w="254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solidFill>
        </a:fill>
      </a:tcStyle>
    </a:firstCol>
    <a:la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381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solidFill>
        </a:fill>
      </a:tcStyle>
    </a:lastRow>
    <a:fir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381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solidFill>
        </a:fill>
      </a:tcStyle>
    </a:firstRow>
  </a:tblStyle>
  <a:tblStyle styleId="{2708684C-4D16-4618-839F-0558EEFCDFE6}" styleName="">
    <a:tblBg/>
    <a:wholeTbl>
      <a:tcTxStyle b="off"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alpha val="20000"/>
            </a:srgbClr>
          </a:solidFill>
        </a:fill>
      </a:tcStyle>
    </a:wholeTbl>
    <a:band2H>
      <a:tcTxStyle b="def" i="def"/>
      <a:tcStyle>
        <a:tcBdr/>
        <a:fill>
          <a:solidFill>
            <a:srgbClr val="FFFFFF"/>
          </a:solidFill>
        </a:fill>
      </a:tcStyle>
    </a:band2H>
    <a:firstCol>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alpha val="20000"/>
            </a:srgbClr>
          </a:solidFill>
        </a:fill>
      </a:tcStyle>
    </a:firstCol>
    <a:la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508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noFill/>
        </a:fill>
      </a:tcStyle>
    </a:lastRow>
    <a:fir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254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02729"/>
        </a:solidFill>
      </p:bgPr>
    </p:bg>
    <p:spTree>
      <p:nvGrpSpPr>
        <p:cNvPr id="1" name=""/>
        <p:cNvGrpSpPr/>
        <p:nvPr/>
      </p:nvGrpSpPr>
      <p:grpSpPr>
        <a:xfrm>
          <a:off x="0" y="0"/>
          <a:ext cx="0" cy="0"/>
          <a:chOff x="0" y="0"/>
          <a:chExt cx="0" cy="0"/>
        </a:xfrm>
      </p:grpSpPr>
      <p:sp>
        <p:nvSpPr>
          <p:cNvPr id="12" name="Google Shape;10;p2"/>
          <p:cNvSpPr/>
          <p:nvPr/>
        </p:nvSpPr>
        <p:spPr>
          <a:xfrm>
            <a:off x="0" y="2998148"/>
            <a:ext cx="9144002" cy="2"/>
          </a:xfrm>
          <a:prstGeom prst="line">
            <a:avLst/>
          </a:prstGeom>
          <a:ln w="19050">
            <a:solidFill>
              <a:srgbClr val="63D297"/>
            </a:solidFill>
          </a:ln>
        </p:spPr>
        <p:txBody>
          <a:bodyPr lIns="45718" tIns="45718" rIns="45718" bIns="45718"/>
          <a:lstStyle/>
          <a:p>
            <a:pPr/>
          </a:p>
        </p:txBody>
      </p:sp>
      <p:sp>
        <p:nvSpPr>
          <p:cNvPr id="13" name="Title Text"/>
          <p:cNvSpPr txBox="1"/>
          <p:nvPr>
            <p:ph type="title"/>
          </p:nvPr>
        </p:nvSpPr>
        <p:spPr>
          <a:xfrm>
            <a:off x="510448" y="1257300"/>
            <a:ext cx="8123103" cy="1588502"/>
          </a:xfrm>
          <a:prstGeom prst="rect">
            <a:avLst/>
          </a:prstGeom>
        </p:spPr>
        <p:txBody>
          <a:bodyPr anchor="b"/>
          <a:lstStyle>
            <a:lvl1pPr>
              <a:defRPr sz="4800">
                <a:solidFill>
                  <a:srgbClr val="FFFFFF"/>
                </a:solidFill>
              </a:defRPr>
            </a:lvl1pPr>
          </a:lstStyle>
          <a:p>
            <a:pPr/>
            <a:r>
              <a:t>Title Text</a:t>
            </a:r>
          </a:p>
        </p:txBody>
      </p:sp>
      <p:sp>
        <p:nvSpPr>
          <p:cNvPr id="14" name="Body Level One…"/>
          <p:cNvSpPr txBox="1"/>
          <p:nvPr>
            <p:ph type="body" sz="quarter" idx="1"/>
          </p:nvPr>
        </p:nvSpPr>
        <p:spPr>
          <a:xfrm>
            <a:off x="510448" y="3182311"/>
            <a:ext cx="8123103" cy="630002"/>
          </a:xfrm>
          <a:prstGeom prst="rect">
            <a:avLst/>
          </a:prstGeom>
        </p:spPr>
        <p:txBody>
          <a:bodyPr/>
          <a:lstStyle>
            <a:lvl1pPr marL="228600" indent="-114300">
              <a:lnSpc>
                <a:spcPct val="100000"/>
              </a:lnSpc>
              <a:buClrTx/>
              <a:buSzTx/>
              <a:buFontTx/>
              <a:buNone/>
              <a:defRPr sz="2400">
                <a:solidFill>
                  <a:srgbClr val="FFFFFF"/>
                </a:solidFill>
              </a:defRPr>
            </a:lvl1pPr>
            <a:lvl2pPr marL="228600" indent="114300">
              <a:lnSpc>
                <a:spcPct val="100000"/>
              </a:lnSpc>
              <a:buClrTx/>
              <a:buSzTx/>
              <a:buFontTx/>
              <a:buNone/>
              <a:defRPr sz="2400">
                <a:solidFill>
                  <a:srgbClr val="FFFFFF"/>
                </a:solidFill>
              </a:defRPr>
            </a:lvl2pPr>
            <a:lvl3pPr marL="228600" indent="114300">
              <a:lnSpc>
                <a:spcPct val="100000"/>
              </a:lnSpc>
              <a:buClrTx/>
              <a:buSzTx/>
              <a:buFontTx/>
              <a:buNone/>
              <a:defRPr sz="2400">
                <a:solidFill>
                  <a:srgbClr val="FFFFFF"/>
                </a:solidFill>
              </a:defRPr>
            </a:lvl3pPr>
            <a:lvl4pPr marL="228600" indent="114300">
              <a:lnSpc>
                <a:spcPct val="100000"/>
              </a:lnSpc>
              <a:buClrTx/>
              <a:buSzTx/>
              <a:buFontTx/>
              <a:buNone/>
              <a:defRPr sz="2400">
                <a:solidFill>
                  <a:srgbClr val="FFFFFF"/>
                </a:solidFill>
              </a:defRPr>
            </a:lvl4pPr>
            <a:lvl5pPr marL="228600" indent="114300">
              <a:lnSpc>
                <a:spcPct val="100000"/>
              </a:lnSpc>
              <a:buClrTx/>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5" name="xx%"/>
          <p:cNvSpPr txBox="1"/>
          <p:nvPr>
            <p:ph type="title" hasCustomPrompt="1"/>
          </p:nvPr>
        </p:nvSpPr>
        <p:spPr>
          <a:xfrm>
            <a:off x="311698" y="991475"/>
            <a:ext cx="8520603" cy="1917902"/>
          </a:xfrm>
          <a:prstGeom prst="rect">
            <a:avLst/>
          </a:prstGeom>
        </p:spPr>
        <p:txBody>
          <a:bodyPr anchor="ctr"/>
          <a:lstStyle>
            <a:lvl1pPr algn="ctr">
              <a:defRPr b="1" sz="14000"/>
            </a:lvl1pPr>
          </a:lstStyle>
          <a:p>
            <a:pPr/>
            <a:r>
              <a:t>xx%</a:t>
            </a:r>
          </a:p>
        </p:txBody>
      </p:sp>
      <p:sp>
        <p:nvSpPr>
          <p:cNvPr id="96" name="Body Level One…"/>
          <p:cNvSpPr txBox="1"/>
          <p:nvPr>
            <p:ph type="body" sz="quarter" idx="1"/>
          </p:nvPr>
        </p:nvSpPr>
        <p:spPr>
          <a:xfrm>
            <a:off x="311698" y="3071298"/>
            <a:ext cx="8520603" cy="901802"/>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Divider 2">
    <p:spTree>
      <p:nvGrpSpPr>
        <p:cNvPr id="1" name=""/>
        <p:cNvGrpSpPr/>
        <p:nvPr/>
      </p:nvGrpSpPr>
      <p:grpSpPr>
        <a:xfrm>
          <a:off x="0" y="0"/>
          <a:ext cx="0" cy="0"/>
          <a:chOff x="0" y="0"/>
          <a:chExt cx="0" cy="0"/>
        </a:xfrm>
      </p:grpSpPr>
      <p:pic>
        <p:nvPicPr>
          <p:cNvPr id="111" name="Background" descr="Background"/>
          <p:cNvPicPr>
            <a:picLocks noChangeAspect="1"/>
          </p:cNvPicPr>
          <p:nvPr/>
        </p:nvPicPr>
        <p:blipFill>
          <a:blip r:embed="rId2">
            <a:extLst/>
          </a:blip>
          <a:stretch>
            <a:fillRect/>
          </a:stretch>
        </p:blipFill>
        <p:spPr>
          <a:xfrm>
            <a:off x="1849" y="520"/>
            <a:ext cx="9142151" cy="5142460"/>
          </a:xfrm>
          <a:prstGeom prst="rect">
            <a:avLst/>
          </a:prstGeom>
          <a:ln w="12700">
            <a:miter lim="400000"/>
          </a:ln>
        </p:spPr>
      </p:pic>
      <p:pic>
        <p:nvPicPr>
          <p:cNvPr id="112" name="Block I" descr="Block I"/>
          <p:cNvPicPr>
            <a:picLocks noChangeAspect="1"/>
          </p:cNvPicPr>
          <p:nvPr/>
        </p:nvPicPr>
        <p:blipFill>
          <a:blip r:embed="rId3">
            <a:extLst/>
          </a:blip>
          <a:stretch>
            <a:fillRect/>
          </a:stretch>
        </p:blipFill>
        <p:spPr>
          <a:xfrm>
            <a:off x="8328453" y="208353"/>
            <a:ext cx="397107" cy="573597"/>
          </a:xfrm>
          <a:prstGeom prst="rect">
            <a:avLst/>
          </a:prstGeom>
          <a:ln w="12700">
            <a:miter lim="400000"/>
          </a:ln>
        </p:spPr>
      </p:pic>
      <p:sp>
        <p:nvSpPr>
          <p:cNvPr id="113" name="Title Accent"/>
          <p:cNvSpPr/>
          <p:nvPr/>
        </p:nvSpPr>
        <p:spPr>
          <a:xfrm>
            <a:off x="1042987" y="1374457"/>
            <a:ext cx="71438" cy="2394586"/>
          </a:xfrm>
          <a:prstGeom prst="rect">
            <a:avLst/>
          </a:prstGeom>
          <a:solidFill>
            <a:srgbClr val="FF5F05"/>
          </a:solidFill>
          <a:ln w="12700">
            <a:miter lim="400000"/>
          </a:ln>
        </p:spPr>
        <p:txBody>
          <a:bodyPr lIns="34289" tIns="34289" rIns="34289" bIns="34289" anchor="ctr"/>
          <a:lstStyle/>
          <a:p>
            <a:pPr algn="ctr" defTabSz="685800">
              <a:defRPr sz="1200">
                <a:solidFill>
                  <a:srgbClr val="FFFFFF"/>
                </a:solidFill>
                <a:latin typeface="Source Sans Pro"/>
                <a:ea typeface="Source Sans Pro"/>
                <a:cs typeface="Source Sans Pro"/>
                <a:sym typeface="Source Sans Pro"/>
              </a:defRPr>
            </a:pPr>
          </a:p>
        </p:txBody>
      </p:sp>
      <p:sp>
        <p:nvSpPr>
          <p:cNvPr id="114" name="HEADING"/>
          <p:cNvSpPr txBox="1"/>
          <p:nvPr>
            <p:ph type="title" hasCustomPrompt="1"/>
          </p:nvPr>
        </p:nvSpPr>
        <p:spPr>
          <a:xfrm>
            <a:off x="1220656" y="1374457"/>
            <a:ext cx="7103051" cy="994173"/>
          </a:xfrm>
          <a:prstGeom prst="rect">
            <a:avLst/>
          </a:prstGeom>
        </p:spPr>
        <p:txBody>
          <a:bodyPr lIns="34289" tIns="34289" rIns="34289" bIns="34289" anchor="ctr"/>
          <a:lstStyle>
            <a:lvl1pPr defTabSz="685800">
              <a:lnSpc>
                <a:spcPct val="90000"/>
              </a:lnSpc>
              <a:defRPr sz="6000">
                <a:solidFill>
                  <a:srgbClr val="FFFFFF"/>
                </a:solidFill>
                <a:latin typeface="Source Sans Pro SemiBold"/>
                <a:ea typeface="Source Sans Pro SemiBold"/>
                <a:cs typeface="Source Sans Pro SemiBold"/>
                <a:sym typeface="Source Sans Pro SemiBold"/>
              </a:defRPr>
            </a:lvl1pPr>
          </a:lstStyle>
          <a:p>
            <a:pPr/>
            <a:r>
              <a:t>HEADING</a:t>
            </a:r>
          </a:p>
        </p:txBody>
      </p:sp>
      <p:sp>
        <p:nvSpPr>
          <p:cNvPr id="115" name="Body Level One…"/>
          <p:cNvSpPr txBox="1"/>
          <p:nvPr>
            <p:ph type="body" sz="quarter" idx="1"/>
          </p:nvPr>
        </p:nvSpPr>
        <p:spPr>
          <a:xfrm>
            <a:off x="1220656" y="2702469"/>
            <a:ext cx="7103051" cy="1066574"/>
          </a:xfrm>
          <a:prstGeom prst="rect">
            <a:avLst/>
          </a:prstGeom>
        </p:spPr>
        <p:txBody>
          <a:bodyPr lIns="34289" tIns="34289" rIns="34289" bIns="34289"/>
          <a:lstStyle>
            <a:lvl1pPr marL="0" indent="0" defTabSz="685800">
              <a:lnSpc>
                <a:spcPct val="90000"/>
              </a:lnSpc>
              <a:spcBef>
                <a:spcPts val="700"/>
              </a:spcBef>
              <a:buClrTx/>
              <a:buSzTx/>
              <a:buFontTx/>
              <a:buNone/>
              <a:defRPr>
                <a:solidFill>
                  <a:srgbClr val="FFFFFF"/>
                </a:solidFill>
                <a:latin typeface="Source Sans Pro"/>
                <a:ea typeface="Source Sans Pro"/>
                <a:cs typeface="Source Sans Pro"/>
                <a:sym typeface="Source Sans Pro"/>
              </a:defRPr>
            </a:lvl1pPr>
            <a:lvl2pPr marL="628650" indent="-171450" defTabSz="685800">
              <a:lnSpc>
                <a:spcPct val="90000"/>
              </a:lnSpc>
              <a:spcBef>
                <a:spcPts val="700"/>
              </a:spcBef>
              <a:buClrTx/>
              <a:buSzPct val="100000"/>
              <a:buFontTx/>
              <a:buChar char="•"/>
              <a:defRPr>
                <a:solidFill>
                  <a:srgbClr val="FFFFFF"/>
                </a:solidFill>
                <a:latin typeface="Source Sans Pro"/>
                <a:ea typeface="Source Sans Pro"/>
                <a:cs typeface="Source Sans Pro"/>
                <a:sym typeface="Source Sans Pro"/>
              </a:defRPr>
            </a:lvl2pPr>
            <a:lvl3pPr marL="1120139" indent="-205739" defTabSz="685800">
              <a:lnSpc>
                <a:spcPct val="90000"/>
              </a:lnSpc>
              <a:spcBef>
                <a:spcPts val="700"/>
              </a:spcBef>
              <a:buClrTx/>
              <a:buSzPct val="100000"/>
              <a:buFontTx/>
              <a:buChar char="•"/>
              <a:defRPr>
                <a:solidFill>
                  <a:srgbClr val="FFFFFF"/>
                </a:solidFill>
                <a:latin typeface="Source Sans Pro"/>
                <a:ea typeface="Source Sans Pro"/>
                <a:cs typeface="Source Sans Pro"/>
                <a:sym typeface="Source Sans Pro"/>
              </a:defRPr>
            </a:lvl3pPr>
            <a:lvl4pPr marL="1600200" indent="-228600" defTabSz="685800">
              <a:lnSpc>
                <a:spcPct val="90000"/>
              </a:lnSpc>
              <a:spcBef>
                <a:spcPts val="700"/>
              </a:spcBef>
              <a:buClrTx/>
              <a:buSzPct val="100000"/>
              <a:buFontTx/>
              <a:buChar char="•"/>
              <a:defRPr>
                <a:solidFill>
                  <a:srgbClr val="FFFFFF"/>
                </a:solidFill>
                <a:latin typeface="Source Sans Pro"/>
                <a:ea typeface="Source Sans Pro"/>
                <a:cs typeface="Source Sans Pro"/>
                <a:sym typeface="Source Sans Pro"/>
              </a:defRPr>
            </a:lvl4pPr>
            <a:lvl5pPr marL="2057400" indent="-228600" defTabSz="685800">
              <a:lnSpc>
                <a:spcPct val="90000"/>
              </a:lnSpc>
              <a:spcBef>
                <a:spcPts val="700"/>
              </a:spcBef>
              <a:buClrTx/>
              <a:buSzPct val="100000"/>
              <a:buFontTx/>
              <a:buChar char="•"/>
              <a:defRPr>
                <a:solidFill>
                  <a:srgbClr val="FFFFFF"/>
                </a:solidFill>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sp>
        <p:nvSpPr>
          <p:cNvPr id="116" name="Department/unit name Placeholder"/>
          <p:cNvSpPr/>
          <p:nvPr>
            <p:ph type="body" sz="quarter" idx="21" hasCustomPrompt="1"/>
          </p:nvPr>
        </p:nvSpPr>
        <p:spPr>
          <a:xfrm>
            <a:off x="342900" y="4767262"/>
            <a:ext cx="6115050" cy="273845"/>
          </a:xfrm>
          <a:prstGeom prst="rect">
            <a:avLst/>
          </a:prstGeom>
        </p:spPr>
        <p:txBody>
          <a:bodyPr lIns="34289" tIns="34289" rIns="34289" bIns="34289" anchor="ctr"/>
          <a:lstStyle>
            <a:lvl1pPr marL="0" indent="0" defTabSz="685800">
              <a:lnSpc>
                <a:spcPct val="90000"/>
              </a:lnSpc>
              <a:spcBef>
                <a:spcPts val="700"/>
              </a:spcBef>
              <a:buClrTx/>
              <a:buSzTx/>
              <a:buFontTx/>
              <a:buNone/>
              <a:defRPr sz="900">
                <a:solidFill>
                  <a:srgbClr val="FFFFFF"/>
                </a:solidFill>
                <a:latin typeface="Source Sans Pro SemiBold"/>
                <a:ea typeface="Source Sans Pro SemiBold"/>
                <a:cs typeface="Source Sans Pro SemiBold"/>
                <a:sym typeface="Source Sans Pro SemiBold"/>
              </a:defRPr>
            </a:lvl1pPr>
          </a:lstStyle>
          <a:p>
            <a:pPr/>
            <a:r>
              <a:t>DEPARTMENT/UNIT NAME</a:t>
            </a:r>
          </a:p>
        </p:txBody>
      </p:sp>
      <p:sp>
        <p:nvSpPr>
          <p:cNvPr id="117" name="Slide Number"/>
          <p:cNvSpPr txBox="1"/>
          <p:nvPr>
            <p:ph type="sldNum" sz="quarter" idx="2"/>
          </p:nvPr>
        </p:nvSpPr>
        <p:spPr>
          <a:xfrm>
            <a:off x="8306933" y="4800044"/>
            <a:ext cx="208417" cy="208281"/>
          </a:xfrm>
          <a:prstGeom prst="rect">
            <a:avLst/>
          </a:prstGeom>
        </p:spPr>
        <p:txBody>
          <a:bodyPr lIns="34289" tIns="34289" rIns="34289" bIns="34289">
            <a:spAutoFit/>
          </a:bodyPr>
          <a:lstStyle>
            <a:lvl1pPr defTabSz="685800">
              <a:defRPr sz="900">
                <a:solidFill>
                  <a:srgbClr val="FFFFFF"/>
                </a:solidFill>
                <a:latin typeface="Source Sans Pro SemiBold"/>
                <a:ea typeface="Source Sans Pro SemiBold"/>
                <a:cs typeface="Source Sans Pro SemiBold"/>
                <a:sym typeface="Source Sans Pro Semi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Divider 4">
    <p:spTree>
      <p:nvGrpSpPr>
        <p:cNvPr id="1" name=""/>
        <p:cNvGrpSpPr/>
        <p:nvPr/>
      </p:nvGrpSpPr>
      <p:grpSpPr>
        <a:xfrm>
          <a:off x="0" y="0"/>
          <a:ext cx="0" cy="0"/>
          <a:chOff x="0" y="0"/>
          <a:chExt cx="0" cy="0"/>
        </a:xfrm>
      </p:grpSpPr>
      <p:pic>
        <p:nvPicPr>
          <p:cNvPr id="124" name="Background" descr="Background"/>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25" name="Block I" descr="Block I"/>
          <p:cNvPicPr>
            <a:picLocks noChangeAspect="1"/>
          </p:cNvPicPr>
          <p:nvPr/>
        </p:nvPicPr>
        <p:blipFill>
          <a:blip r:embed="rId3">
            <a:extLst/>
          </a:blip>
          <a:stretch>
            <a:fillRect/>
          </a:stretch>
        </p:blipFill>
        <p:spPr>
          <a:xfrm>
            <a:off x="8328453" y="208353"/>
            <a:ext cx="397107" cy="573597"/>
          </a:xfrm>
          <a:prstGeom prst="rect">
            <a:avLst/>
          </a:prstGeom>
          <a:ln w="12700">
            <a:miter lim="400000"/>
          </a:ln>
        </p:spPr>
      </p:pic>
      <p:sp>
        <p:nvSpPr>
          <p:cNvPr id="126" name="Title Accent"/>
          <p:cNvSpPr/>
          <p:nvPr/>
        </p:nvSpPr>
        <p:spPr>
          <a:xfrm>
            <a:off x="1042987" y="1374457"/>
            <a:ext cx="71438" cy="2394586"/>
          </a:xfrm>
          <a:prstGeom prst="rect">
            <a:avLst/>
          </a:prstGeom>
          <a:solidFill>
            <a:srgbClr val="FF5F05"/>
          </a:solidFill>
          <a:ln w="12700">
            <a:miter lim="400000"/>
          </a:ln>
        </p:spPr>
        <p:txBody>
          <a:bodyPr lIns="34289" tIns="34289" rIns="34289" bIns="34289" anchor="ctr"/>
          <a:lstStyle/>
          <a:p>
            <a:pPr algn="ctr" defTabSz="685800">
              <a:defRPr sz="1200">
                <a:solidFill>
                  <a:srgbClr val="FFFFFF"/>
                </a:solidFill>
                <a:latin typeface="Source Sans Pro"/>
                <a:ea typeface="Source Sans Pro"/>
                <a:cs typeface="Source Sans Pro"/>
                <a:sym typeface="Source Sans Pro"/>
              </a:defRPr>
            </a:pPr>
          </a:p>
        </p:txBody>
      </p:sp>
      <p:sp>
        <p:nvSpPr>
          <p:cNvPr id="127" name="HEADING"/>
          <p:cNvSpPr txBox="1"/>
          <p:nvPr>
            <p:ph type="title" hasCustomPrompt="1"/>
          </p:nvPr>
        </p:nvSpPr>
        <p:spPr>
          <a:xfrm>
            <a:off x="1220656" y="1374457"/>
            <a:ext cx="7103051" cy="994173"/>
          </a:xfrm>
          <a:prstGeom prst="rect">
            <a:avLst/>
          </a:prstGeom>
        </p:spPr>
        <p:txBody>
          <a:bodyPr lIns="34289" tIns="34289" rIns="34289" bIns="34289" anchor="ctr"/>
          <a:lstStyle>
            <a:lvl1pPr defTabSz="685800">
              <a:lnSpc>
                <a:spcPct val="90000"/>
              </a:lnSpc>
              <a:defRPr sz="6000">
                <a:solidFill>
                  <a:srgbClr val="FFFFFF"/>
                </a:solidFill>
                <a:latin typeface="Source Sans Pro SemiBold"/>
                <a:ea typeface="Source Sans Pro SemiBold"/>
                <a:cs typeface="Source Sans Pro SemiBold"/>
                <a:sym typeface="Source Sans Pro SemiBold"/>
              </a:defRPr>
            </a:lvl1pPr>
          </a:lstStyle>
          <a:p>
            <a:pPr/>
            <a:r>
              <a:t>HEADING</a:t>
            </a:r>
          </a:p>
        </p:txBody>
      </p:sp>
      <p:sp>
        <p:nvSpPr>
          <p:cNvPr id="128" name="Body Level One…"/>
          <p:cNvSpPr txBox="1"/>
          <p:nvPr>
            <p:ph type="body" sz="quarter" idx="1"/>
          </p:nvPr>
        </p:nvSpPr>
        <p:spPr>
          <a:xfrm>
            <a:off x="1220656" y="2702469"/>
            <a:ext cx="7103051" cy="1066574"/>
          </a:xfrm>
          <a:prstGeom prst="rect">
            <a:avLst/>
          </a:prstGeom>
        </p:spPr>
        <p:txBody>
          <a:bodyPr lIns="34289" tIns="34289" rIns="34289" bIns="34289"/>
          <a:lstStyle>
            <a:lvl1pPr marL="0" indent="0" defTabSz="685800">
              <a:lnSpc>
                <a:spcPct val="90000"/>
              </a:lnSpc>
              <a:spcBef>
                <a:spcPts val="700"/>
              </a:spcBef>
              <a:buClrTx/>
              <a:buSzTx/>
              <a:buFontTx/>
              <a:buNone/>
              <a:defRPr>
                <a:solidFill>
                  <a:srgbClr val="FFFFFF"/>
                </a:solidFill>
                <a:latin typeface="Source Sans Pro"/>
                <a:ea typeface="Source Sans Pro"/>
                <a:cs typeface="Source Sans Pro"/>
                <a:sym typeface="Source Sans Pro"/>
              </a:defRPr>
            </a:lvl1pPr>
            <a:lvl2pPr marL="628650" indent="-171450" defTabSz="685800">
              <a:lnSpc>
                <a:spcPct val="90000"/>
              </a:lnSpc>
              <a:spcBef>
                <a:spcPts val="700"/>
              </a:spcBef>
              <a:buClrTx/>
              <a:buSzPct val="100000"/>
              <a:buFontTx/>
              <a:buChar char="•"/>
              <a:defRPr>
                <a:solidFill>
                  <a:srgbClr val="FFFFFF"/>
                </a:solidFill>
                <a:latin typeface="Source Sans Pro"/>
                <a:ea typeface="Source Sans Pro"/>
                <a:cs typeface="Source Sans Pro"/>
                <a:sym typeface="Source Sans Pro"/>
              </a:defRPr>
            </a:lvl2pPr>
            <a:lvl3pPr marL="1120139" indent="-205739" defTabSz="685800">
              <a:lnSpc>
                <a:spcPct val="90000"/>
              </a:lnSpc>
              <a:spcBef>
                <a:spcPts val="700"/>
              </a:spcBef>
              <a:buClrTx/>
              <a:buSzPct val="100000"/>
              <a:buFontTx/>
              <a:buChar char="•"/>
              <a:defRPr>
                <a:solidFill>
                  <a:srgbClr val="FFFFFF"/>
                </a:solidFill>
                <a:latin typeface="Source Sans Pro"/>
                <a:ea typeface="Source Sans Pro"/>
                <a:cs typeface="Source Sans Pro"/>
                <a:sym typeface="Source Sans Pro"/>
              </a:defRPr>
            </a:lvl3pPr>
            <a:lvl4pPr marL="1600200" indent="-228600" defTabSz="685800">
              <a:lnSpc>
                <a:spcPct val="90000"/>
              </a:lnSpc>
              <a:spcBef>
                <a:spcPts val="700"/>
              </a:spcBef>
              <a:buClrTx/>
              <a:buSzPct val="100000"/>
              <a:buFontTx/>
              <a:buChar char="•"/>
              <a:defRPr>
                <a:solidFill>
                  <a:srgbClr val="FFFFFF"/>
                </a:solidFill>
                <a:latin typeface="Source Sans Pro"/>
                <a:ea typeface="Source Sans Pro"/>
                <a:cs typeface="Source Sans Pro"/>
                <a:sym typeface="Source Sans Pro"/>
              </a:defRPr>
            </a:lvl4pPr>
            <a:lvl5pPr marL="2057400" indent="-228600" defTabSz="685800">
              <a:lnSpc>
                <a:spcPct val="90000"/>
              </a:lnSpc>
              <a:spcBef>
                <a:spcPts val="700"/>
              </a:spcBef>
              <a:buClrTx/>
              <a:buSzPct val="100000"/>
              <a:buFontTx/>
              <a:buChar char="•"/>
              <a:defRPr>
                <a:solidFill>
                  <a:srgbClr val="FFFFFF"/>
                </a:solidFill>
                <a:latin typeface="Source Sans Pro"/>
                <a:ea typeface="Source Sans Pro"/>
                <a:cs typeface="Source Sans Pro"/>
                <a:sym typeface="Source Sans Pro"/>
              </a:defRPr>
            </a:lvl5pPr>
          </a:lstStyle>
          <a:p>
            <a:pPr/>
            <a:r>
              <a:t>Body Level One</a:t>
            </a:r>
          </a:p>
          <a:p>
            <a:pPr lvl="1"/>
            <a:r>
              <a:t>Body Level Two</a:t>
            </a:r>
          </a:p>
          <a:p>
            <a:pPr lvl="2"/>
            <a:r>
              <a:t>Body Level Three</a:t>
            </a:r>
          </a:p>
          <a:p>
            <a:pPr lvl="3"/>
            <a:r>
              <a:t>Body Level Four</a:t>
            </a:r>
          </a:p>
          <a:p>
            <a:pPr lvl="4"/>
            <a:r>
              <a:t>Body Level Five</a:t>
            </a:r>
          </a:p>
        </p:txBody>
      </p:sp>
      <p:sp>
        <p:nvSpPr>
          <p:cNvPr id="129" name="Department/Unit name Placeholder"/>
          <p:cNvSpPr/>
          <p:nvPr>
            <p:ph type="body" sz="quarter" idx="21" hasCustomPrompt="1"/>
          </p:nvPr>
        </p:nvSpPr>
        <p:spPr>
          <a:xfrm>
            <a:off x="342900" y="4767262"/>
            <a:ext cx="6115050" cy="273845"/>
          </a:xfrm>
          <a:prstGeom prst="rect">
            <a:avLst/>
          </a:prstGeom>
        </p:spPr>
        <p:txBody>
          <a:bodyPr lIns="34289" tIns="34289" rIns="34289" bIns="34289" anchor="ctr"/>
          <a:lstStyle>
            <a:lvl1pPr marL="0" indent="0" defTabSz="685800">
              <a:lnSpc>
                <a:spcPct val="90000"/>
              </a:lnSpc>
              <a:spcBef>
                <a:spcPts val="700"/>
              </a:spcBef>
              <a:buClrTx/>
              <a:buSzTx/>
              <a:buFontTx/>
              <a:buNone/>
              <a:defRPr sz="900">
                <a:solidFill>
                  <a:srgbClr val="FFFFFF"/>
                </a:solidFill>
                <a:latin typeface="Source Sans Pro SemiBold"/>
                <a:ea typeface="Source Sans Pro SemiBold"/>
                <a:cs typeface="Source Sans Pro SemiBold"/>
                <a:sym typeface="Source Sans Pro SemiBold"/>
              </a:defRPr>
            </a:lvl1pPr>
          </a:lstStyle>
          <a:p>
            <a:pPr/>
            <a:r>
              <a:t>DEPARTMENT/UNIT NAME</a:t>
            </a:r>
          </a:p>
        </p:txBody>
      </p:sp>
      <p:sp>
        <p:nvSpPr>
          <p:cNvPr id="130" name="Slide Number"/>
          <p:cNvSpPr txBox="1"/>
          <p:nvPr>
            <p:ph type="sldNum" sz="quarter" idx="2"/>
          </p:nvPr>
        </p:nvSpPr>
        <p:spPr>
          <a:xfrm>
            <a:off x="8306933" y="4800044"/>
            <a:ext cx="208417" cy="208281"/>
          </a:xfrm>
          <a:prstGeom prst="rect">
            <a:avLst/>
          </a:prstGeom>
        </p:spPr>
        <p:txBody>
          <a:bodyPr lIns="34289" tIns="34289" rIns="34289" bIns="34289">
            <a:spAutoFit/>
          </a:bodyPr>
          <a:lstStyle>
            <a:lvl1pPr defTabSz="685800">
              <a:defRPr sz="900">
                <a:solidFill>
                  <a:srgbClr val="FFFFFF"/>
                </a:solidFill>
                <a:latin typeface="Source Sans Pro SemiBold"/>
                <a:ea typeface="Source Sans Pro SemiBold"/>
                <a:cs typeface="Source Sans Pro SemiBold"/>
                <a:sym typeface="Source Sans Pro SemiBol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202729"/>
        </a:solidFill>
      </p:bgPr>
    </p:bg>
    <p:spTree>
      <p:nvGrpSpPr>
        <p:cNvPr id="1" name=""/>
        <p:cNvGrpSpPr/>
        <p:nvPr/>
      </p:nvGrpSpPr>
      <p:grpSpPr>
        <a:xfrm>
          <a:off x="0" y="0"/>
          <a:ext cx="0" cy="0"/>
          <a:chOff x="0" y="0"/>
          <a:chExt cx="0" cy="0"/>
        </a:xfrm>
      </p:grpSpPr>
      <p:sp>
        <p:nvSpPr>
          <p:cNvPr id="22" name="Google Shape;15;p3"/>
          <p:cNvSpPr/>
          <p:nvPr/>
        </p:nvSpPr>
        <p:spPr>
          <a:xfrm>
            <a:off x="0" y="2998148"/>
            <a:ext cx="9144002" cy="2"/>
          </a:xfrm>
          <a:prstGeom prst="line">
            <a:avLst/>
          </a:prstGeom>
          <a:ln w="19050">
            <a:solidFill>
              <a:srgbClr val="63D297"/>
            </a:solidFill>
          </a:ln>
        </p:spPr>
        <p:txBody>
          <a:bodyPr lIns="45718" tIns="45718" rIns="45718" bIns="45718"/>
          <a:lstStyle/>
          <a:p>
            <a:pPr/>
          </a:p>
        </p:txBody>
      </p:sp>
      <p:sp>
        <p:nvSpPr>
          <p:cNvPr id="23" name="Title Text"/>
          <p:cNvSpPr txBox="1"/>
          <p:nvPr>
            <p:ph type="title"/>
          </p:nvPr>
        </p:nvSpPr>
        <p:spPr>
          <a:xfrm>
            <a:off x="510448" y="2057400"/>
            <a:ext cx="8123103" cy="778800"/>
          </a:xfrm>
          <a:prstGeom prst="rect">
            <a:avLst/>
          </a:prstGeom>
        </p:spPr>
        <p:txBody>
          <a:bodyPr anchor="b"/>
          <a:lstStyle>
            <a:lvl1pPr>
              <a:defRPr sz="3600">
                <a:solidFill>
                  <a:srgbClr val="FFFFFF"/>
                </a:solidFill>
              </a:defRPr>
            </a:lvl1pPr>
          </a:lstStyle>
          <a:p>
            <a:pPr/>
            <a:r>
              <a:t>Title Text</a:t>
            </a:r>
          </a:p>
        </p:txBody>
      </p:sp>
      <p:sp>
        <p:nvSpPr>
          <p:cNvPr id="2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2" name="Google Shape;26;p5"/>
          <p:cNvSpPr txBox="1"/>
          <p:nvPr>
            <p:ph type="body" sz="half" idx="21"/>
          </p:nvPr>
        </p:nvSpPr>
        <p:spPr>
          <a:xfrm>
            <a:off x="4832398" y="1152475"/>
            <a:ext cx="3999903" cy="3416400"/>
          </a:xfrm>
          <a:prstGeom prst="rect">
            <a:avLst/>
          </a:prstGeom>
        </p:spPr>
        <p:txBody>
          <a:bodyPr/>
          <a:lstStyle/>
          <a:p>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58" name="Title Text"/>
          <p:cNvSpPr txBox="1"/>
          <p:nvPr>
            <p:ph type="title"/>
          </p:nvPr>
        </p:nvSpPr>
        <p:spPr>
          <a:xfrm>
            <a:off x="311698" y="555600"/>
            <a:ext cx="2808003" cy="755700"/>
          </a:xfrm>
          <a:prstGeom prst="rect">
            <a:avLst/>
          </a:prstGeom>
        </p:spPr>
        <p:txBody>
          <a:bodyPr anchor="b"/>
          <a:lstStyle>
            <a:lvl1pPr>
              <a:defRPr sz="2400"/>
            </a:lvl1pPr>
          </a:lstStyle>
          <a:p>
            <a:pPr/>
            <a:r>
              <a:t>Title Text</a:t>
            </a:r>
          </a:p>
        </p:txBody>
      </p:sp>
      <p:sp>
        <p:nvSpPr>
          <p:cNvPr id="59" name="Body Level One…"/>
          <p:cNvSpPr txBox="1"/>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63D297"/>
        </a:solidFill>
      </p:bgPr>
    </p:bg>
    <p:spTree>
      <p:nvGrpSpPr>
        <p:cNvPr id="1" name=""/>
        <p:cNvGrpSpPr/>
        <p:nvPr/>
      </p:nvGrpSpPr>
      <p:grpSpPr>
        <a:xfrm>
          <a:off x="0" y="0"/>
          <a:ext cx="0" cy="0"/>
          <a:chOff x="0" y="0"/>
          <a:chExt cx="0" cy="0"/>
        </a:xfrm>
      </p:grpSpPr>
      <p:sp>
        <p:nvSpPr>
          <p:cNvPr id="67" name="Title Text"/>
          <p:cNvSpPr txBox="1"/>
          <p:nvPr>
            <p:ph type="title"/>
          </p:nvPr>
        </p:nvSpPr>
        <p:spPr>
          <a:xfrm>
            <a:off x="490250" y="526348"/>
            <a:ext cx="5797502" cy="4090803"/>
          </a:xfrm>
          <a:prstGeom prst="rect">
            <a:avLst/>
          </a:prstGeom>
        </p:spPr>
        <p:txBody>
          <a:bodyPr anchor="ctr"/>
          <a:lstStyle>
            <a:lvl1pPr>
              <a:defRPr sz="4800"/>
            </a:lvl1p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75" name="Google Shape;39;p9"/>
          <p:cNvSpPr/>
          <p:nvPr/>
        </p:nvSpPr>
        <p:spPr>
          <a:xfrm>
            <a:off x="4572000" y="73"/>
            <a:ext cx="4572000" cy="5143503"/>
          </a:xfrm>
          <a:prstGeom prst="rect">
            <a:avLst/>
          </a:prstGeom>
          <a:solidFill>
            <a:srgbClr val="202729"/>
          </a:solidFill>
          <a:ln w="12700">
            <a:miter lim="400000"/>
          </a:ln>
        </p:spPr>
        <p:txBody>
          <a:bodyPr lIns="45718" tIns="45718" rIns="45718" bIns="45718" anchor="ctr"/>
          <a:lstStyle/>
          <a:p>
            <a:pPr>
              <a:defRPr>
                <a:solidFill>
                  <a:srgbClr val="000000"/>
                </a:solidFill>
                <a:latin typeface="+mn-lt"/>
                <a:ea typeface="+mn-ea"/>
                <a:cs typeface="+mn-cs"/>
                <a:sym typeface="Arial"/>
              </a:defRPr>
            </a:pPr>
          </a:p>
        </p:txBody>
      </p:sp>
      <p:sp>
        <p:nvSpPr>
          <p:cNvPr id="76" name="Google Shape;40;p9"/>
          <p:cNvSpPr/>
          <p:nvPr/>
        </p:nvSpPr>
        <p:spPr>
          <a:xfrm>
            <a:off x="5029675" y="4495500"/>
            <a:ext cx="468302" cy="2"/>
          </a:xfrm>
          <a:prstGeom prst="line">
            <a:avLst/>
          </a:prstGeom>
          <a:ln w="19050">
            <a:solidFill>
              <a:srgbClr val="63D297"/>
            </a:solidFill>
          </a:ln>
        </p:spPr>
        <p:txBody>
          <a:bodyPr lIns="45718" tIns="45718" rIns="45718" bIns="45718"/>
          <a:lstStyle/>
          <a:p>
            <a:pPr/>
          </a:p>
        </p:txBody>
      </p:sp>
      <p:sp>
        <p:nvSpPr>
          <p:cNvPr id="77" name="Title Text"/>
          <p:cNvSpPr txBox="1"/>
          <p:nvPr>
            <p:ph type="title"/>
          </p:nvPr>
        </p:nvSpPr>
        <p:spPr>
          <a:xfrm>
            <a:off x="265500" y="1205825"/>
            <a:ext cx="4045200" cy="1509602"/>
          </a:xfrm>
          <a:prstGeom prst="rect">
            <a:avLst/>
          </a:prstGeom>
        </p:spPr>
        <p:txBody>
          <a:bodyPr anchor="b"/>
          <a:lstStyle>
            <a:lvl1pPr algn="ctr">
              <a:defRPr sz="4200"/>
            </a:lvl1pPr>
          </a:lstStyle>
          <a:p>
            <a:pPr/>
            <a:r>
              <a:t>Title Text</a:t>
            </a:r>
          </a:p>
        </p:txBody>
      </p:sp>
      <p:sp>
        <p:nvSpPr>
          <p:cNvPr id="78" name="Body Level One…"/>
          <p:cNvSpPr txBox="1"/>
          <p:nvPr>
            <p:ph type="body" sz="quarter" idx="1"/>
          </p:nvPr>
        </p:nvSpPr>
        <p:spPr>
          <a:xfrm>
            <a:off x="265500" y="2768999"/>
            <a:ext cx="4045200" cy="1345502"/>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9" name="Google Shape;43;p9"/>
          <p:cNvSpPr txBox="1"/>
          <p:nvPr>
            <p:ph type="body" sz="half" idx="21"/>
          </p:nvPr>
        </p:nvSpPr>
        <p:spPr>
          <a:xfrm>
            <a:off x="4939500" y="724198"/>
            <a:ext cx="3837000" cy="3695102"/>
          </a:xfrm>
          <a:prstGeom prst="rect">
            <a:avLst/>
          </a:prstGeom>
        </p:spPr>
        <p:txBody>
          <a:bodyPr anchor="ctr"/>
          <a:lstStyle/>
          <a:p>
            <a:pPr/>
          </a:p>
        </p:txBody>
      </p:sp>
      <p:sp>
        <p:nvSpPr>
          <p:cNvPr id="8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87" name="Body Level One…"/>
          <p:cNvSpPr txBox="1"/>
          <p:nvPr>
            <p:ph type="body" sz="quarter" idx="1"/>
          </p:nvPr>
        </p:nvSpPr>
        <p:spPr>
          <a:xfrm>
            <a:off x="311698" y="4236825"/>
            <a:ext cx="5998804" cy="598802"/>
          </a:xfrm>
          <a:prstGeom prst="rect">
            <a:avLst/>
          </a:prstGeom>
        </p:spPr>
        <p:txBody>
          <a:bodyPr anchor="ctr"/>
          <a:lstStyle>
            <a:lvl1pPr marL="0" indent="228600">
              <a:lnSpc>
                <a:spcPct val="100000"/>
              </a:lnSpc>
              <a:buClrTx/>
              <a:buSzTx/>
              <a:buFontTx/>
              <a:buNone/>
              <a:defRPr sz="2100"/>
            </a:lvl1pPr>
            <a:lvl2pPr marL="1073150" indent="-476250">
              <a:lnSpc>
                <a:spcPct val="100000"/>
              </a:lnSpc>
              <a:buClrTx/>
              <a:buSzPts val="2100"/>
              <a:buFontTx/>
              <a:defRPr sz="2100"/>
            </a:lvl2pPr>
            <a:lvl3pPr marL="1530350" indent="-476250">
              <a:lnSpc>
                <a:spcPct val="100000"/>
              </a:lnSpc>
              <a:buClrTx/>
              <a:buSzPts val="2100"/>
              <a:buFontTx/>
              <a:defRPr sz="2100"/>
            </a:lvl3pPr>
            <a:lvl4pPr marL="1987550" indent="-476250">
              <a:lnSpc>
                <a:spcPct val="100000"/>
              </a:lnSpc>
              <a:buClrTx/>
              <a:buSzPts val="2100"/>
              <a:buFontTx/>
              <a:defRPr sz="2100"/>
            </a:lvl4pPr>
            <a:lvl5pPr marL="2444750" indent="-476250">
              <a:lnSpc>
                <a:spcPct val="100000"/>
              </a:lnSpc>
              <a:buClrTx/>
              <a:buSzPts val="2100"/>
              <a:buFontTx/>
              <a:defRPr sz="21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9;p4"/>
          <p:cNvSpPr/>
          <p:nvPr/>
        </p:nvSpPr>
        <p:spPr>
          <a:xfrm>
            <a:off x="0" y="5045700"/>
            <a:ext cx="9144000" cy="97802"/>
          </a:xfrm>
          <a:prstGeom prst="rect">
            <a:avLst/>
          </a:prstGeom>
          <a:solidFill>
            <a:srgbClr val="63D297"/>
          </a:solidFill>
          <a:ln w="12700">
            <a:miter lim="400000"/>
          </a:ln>
        </p:spPr>
        <p:txBody>
          <a:bodyPr lIns="45718" tIns="45718" rIns="45718" bIns="45718" anchor="ctr"/>
          <a:lstStyle/>
          <a:p>
            <a:pPr>
              <a:defRPr>
                <a:solidFill>
                  <a:srgbClr val="000000"/>
                </a:solidFill>
                <a:latin typeface="+mn-lt"/>
                <a:ea typeface="+mn-ea"/>
                <a:cs typeface="+mn-cs"/>
                <a:sym typeface="Arial"/>
              </a:defRPr>
            </a:pPr>
          </a:p>
        </p:txBody>
      </p:sp>
      <p:sp>
        <p:nvSpPr>
          <p:cNvPr id="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704833" y="4692392"/>
            <a:ext cx="316326" cy="335249"/>
          </a:xfrm>
          <a:prstGeom prst="rect">
            <a:avLst/>
          </a:prstGeom>
          <a:ln w="12700">
            <a:miter lim="400000"/>
          </a:ln>
        </p:spPr>
        <p:txBody>
          <a:bodyPr wrap="none" lIns="91423" tIns="91423" rIns="91423" bIns="91423" anchor="ctr">
            <a:normAutofit fontScale="100000" lnSpcReduction="0"/>
          </a:bodyPr>
          <a:lstStyle>
            <a:lvl1pPr algn="r">
              <a:defRPr sz="1000">
                <a:latin typeface="Proxima Nova"/>
                <a:ea typeface="Proxima Nova"/>
                <a:cs typeface="Proxima Nova"/>
                <a:sym typeface="Proxima Nov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202729"/>
          </a:solidFill>
          <a:uFillTx/>
          <a:latin typeface="Proxima Nova"/>
          <a:ea typeface="Proxima Nova"/>
          <a:cs typeface="Proxima Nova"/>
          <a:sym typeface="Proxima Nova"/>
        </a:defRPr>
      </a:lvl9pPr>
    </p:titleStyle>
    <p:bodyStyle>
      <a:lvl1pPr marL="457200" marR="0" indent="-342900"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1pPr>
      <a:lvl2pPr marL="1005114" marR="0" indent="-408213"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2pPr>
      <a:lvl3pPr marL="14623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3pPr>
      <a:lvl4pPr marL="19195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4pPr>
      <a:lvl5pPr marL="23767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5pPr>
      <a:lvl6pPr marL="2833914"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6pPr>
      <a:lvl7pPr marL="3291113" marR="0" indent="-408214"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7pPr>
      <a:lvl8pPr marL="3748313" marR="0" indent="-408213"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8pPr>
      <a:lvl9pPr marL="4205513" marR="0" indent="-408213" algn="l" defTabSz="914400" rtl="0" latinLnBrk="0">
        <a:lnSpc>
          <a:spcPct val="115000"/>
        </a:lnSpc>
        <a:spcBef>
          <a:spcPts val="0"/>
        </a:spcBef>
        <a:spcAft>
          <a:spcPts val="0"/>
        </a:spcAft>
        <a:buClr>
          <a:schemeClr val="accent3"/>
        </a:buClr>
        <a:buSzPts val="1800"/>
        <a:buFont typeface="Proxima Nova"/>
        <a:buChar char="■"/>
        <a:tabLst/>
        <a:defRPr b="0" baseline="0" cap="none" i="0" spc="0" strike="noStrike" sz="1800" u="none">
          <a:solidFill>
            <a:schemeClr val="accent3"/>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Proxima Nov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Title Placeholder"/>
          <p:cNvSpPr txBox="1"/>
          <p:nvPr>
            <p:ph type="title"/>
          </p:nvPr>
        </p:nvSpPr>
        <p:spPr>
          <a:xfrm>
            <a:off x="1225583" y="965690"/>
            <a:ext cx="8123103" cy="1588503"/>
          </a:xfrm>
          <a:prstGeom prst="rect">
            <a:avLst/>
          </a:prstGeom>
        </p:spPr>
        <p:txBody>
          <a:bodyPr lIns="91423" tIns="91423" rIns="91423" bIns="91423" anchor="b"/>
          <a:lstStyle>
            <a:lvl1pPr defTabSz="914400">
              <a:lnSpc>
                <a:spcPct val="100000"/>
              </a:lnSpc>
              <a:defRPr sz="4300">
                <a:latin typeface="Proxima Nova"/>
                <a:ea typeface="Proxima Nova"/>
                <a:cs typeface="Proxima Nova"/>
                <a:sym typeface="Proxima Nova"/>
              </a:defRPr>
            </a:lvl1pPr>
          </a:lstStyle>
          <a:p>
            <a:pPr/>
            <a:r>
              <a:t>Project Presentation for CS598 DL4H in Spring 2023</a:t>
            </a:r>
          </a:p>
        </p:txBody>
      </p:sp>
      <p:sp>
        <p:nvSpPr>
          <p:cNvPr id="141" name="Text Placeholder"/>
          <p:cNvSpPr txBox="1"/>
          <p:nvPr>
            <p:ph type="body" sz="quarter" idx="1"/>
          </p:nvPr>
        </p:nvSpPr>
        <p:spPr>
          <a:xfrm>
            <a:off x="1225583" y="2890703"/>
            <a:ext cx="4233003" cy="630002"/>
          </a:xfrm>
          <a:prstGeom prst="rect">
            <a:avLst/>
          </a:prstGeom>
        </p:spPr>
        <p:txBody>
          <a:bodyPr lIns="91423" tIns="91423" rIns="91423" bIns="91423"/>
          <a:lstStyle/>
          <a:p>
            <a:pPr defTabSz="914400">
              <a:lnSpc>
                <a:spcPct val="80000"/>
              </a:lnSpc>
              <a:spcBef>
                <a:spcPts val="0"/>
              </a:spcBef>
              <a:defRPr sz="1600">
                <a:latin typeface="+mn-lt"/>
                <a:ea typeface="+mn-ea"/>
                <a:cs typeface="+mn-cs"/>
                <a:sym typeface="Arial"/>
              </a:defRPr>
            </a:pPr>
            <a:r>
              <a:t>Ambarish Tripathi and Debabrata Biswas</a:t>
            </a:r>
            <a:br/>
            <a:r>
              <a:t>{at37, dbiswas3}@illinois.edu</a:t>
            </a:r>
          </a:p>
        </p:txBody>
      </p:sp>
      <p:sp>
        <p:nvSpPr>
          <p:cNvPr id="142" name="Google Shape;60;p13"/>
          <p:cNvSpPr txBox="1"/>
          <p:nvPr/>
        </p:nvSpPr>
        <p:spPr>
          <a:xfrm>
            <a:off x="1225583" y="3407436"/>
            <a:ext cx="4233003" cy="6300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80000"/>
              </a:lnSpc>
              <a:defRPr sz="1600">
                <a:solidFill>
                  <a:srgbClr val="FFFFFF"/>
                </a:solidFill>
                <a:latin typeface="+mn-lt"/>
                <a:ea typeface="+mn-ea"/>
                <a:cs typeface="+mn-cs"/>
                <a:sym typeface="Arial"/>
              </a:defRPr>
            </a:pPr>
            <a:r>
              <a:t>Group Id: 10</a:t>
            </a:r>
            <a:br/>
            <a:r>
              <a:t>Paper Id: 85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lide Number Placeholder"/>
          <p:cNvSpPr txBox="1"/>
          <p:nvPr>
            <p:ph type="sldNum" sz="quarter" idx="2"/>
          </p:nvPr>
        </p:nvSpPr>
        <p:spPr>
          <a:xfrm>
            <a:off x="8306933" y="4800044"/>
            <a:ext cx="208418"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Title Placeholder"/>
          <p:cNvSpPr txBox="1"/>
          <p:nvPr>
            <p:ph type="title"/>
          </p:nvPr>
        </p:nvSpPr>
        <p:spPr>
          <a:xfrm>
            <a:off x="1184760" y="403366"/>
            <a:ext cx="7647541" cy="572702"/>
          </a:xfrm>
          <a:prstGeom prst="rect">
            <a:avLst/>
          </a:prstGeom>
        </p:spPr>
        <p:txBody>
          <a:bodyPr lIns="91423" tIns="91423" rIns="91423" bIns="91423" anchor="t"/>
          <a:lstStyle/>
          <a:p>
            <a:pPr indent="114300" defTabSz="914400">
              <a:lnSpc>
                <a:spcPct val="100000"/>
              </a:lnSpc>
              <a:defRPr sz="2500">
                <a:solidFill>
                  <a:srgbClr val="FFFFFE"/>
                </a:solidFill>
                <a:latin typeface="Proxima Nova"/>
                <a:ea typeface="Proxima Nova"/>
                <a:cs typeface="Proxima Nova"/>
                <a:sym typeface="Proxima Nova"/>
              </a:defRPr>
            </a:pPr>
            <a:r>
              <a:t>Ablation</a:t>
            </a:r>
            <a:r>
              <a:t> </a:t>
            </a:r>
            <a:r>
              <a:t>/</a:t>
            </a:r>
            <a:r>
              <a:t> </a:t>
            </a:r>
            <a:r>
              <a:t>Code Modification </a:t>
            </a:r>
            <a:r>
              <a:t>–</a:t>
            </a:r>
            <a:r>
              <a:t> 2</a:t>
            </a:r>
            <a:r>
              <a:t> and 3</a:t>
            </a:r>
          </a:p>
        </p:txBody>
      </p:sp>
      <p:sp>
        <p:nvSpPr>
          <p:cNvPr id="186" name="Text Placeholder"/>
          <p:cNvSpPr txBox="1"/>
          <p:nvPr>
            <p:ph type="body" idx="1"/>
          </p:nvPr>
        </p:nvSpPr>
        <p:spPr>
          <a:xfrm>
            <a:off x="1184760" y="1100040"/>
            <a:ext cx="7647541" cy="3416402"/>
          </a:xfrm>
          <a:prstGeom prst="rect">
            <a:avLst/>
          </a:prstGeom>
        </p:spPr>
        <p:txBody>
          <a:bodyPr lIns="91423" tIns="91423" rIns="91423" bIns="91423"/>
          <a:lstStyle/>
          <a:p>
            <a:pPr marL="457200" indent="-342900" defTabSz="914400">
              <a:lnSpc>
                <a:spcPct val="115000"/>
              </a:lnSpc>
              <a:spcBef>
                <a:spcPts val="0"/>
              </a:spcBef>
              <a:buClr>
                <a:schemeClr val="accent3"/>
              </a:buClr>
              <a:buSzPts val="1800"/>
              <a:buFont typeface="Arial"/>
              <a:buChar char="•"/>
              <a:defRPr>
                <a:solidFill>
                  <a:srgbClr val="FFFFFD"/>
                </a:solidFill>
                <a:latin typeface="Proxima Nova"/>
                <a:ea typeface="Proxima Nova"/>
                <a:cs typeface="Proxima Nova"/>
                <a:sym typeface="Proxima Nova"/>
              </a:defRPr>
            </a:pPr>
            <a:r>
              <a:t>Sending the flattened hierarchy to Poincare model:</a:t>
            </a:r>
          </a:p>
          <a:p>
            <a:pPr marL="457200" indent="-342900" defTabSz="914400">
              <a:lnSpc>
                <a:spcPct val="115000"/>
              </a:lnSpc>
              <a:spcBef>
                <a:spcPts val="0"/>
              </a:spcBef>
              <a:buClr>
                <a:schemeClr val="accent3"/>
              </a:buClr>
              <a:buSzPts val="1800"/>
              <a:buFont typeface="Arial"/>
              <a:buChar char="•"/>
              <a:defRPr>
                <a:solidFill>
                  <a:schemeClr val="accent3"/>
                </a:solidFill>
                <a:latin typeface="Proxima Nova"/>
                <a:ea typeface="Proxima Nova"/>
                <a:cs typeface="Proxima Nova"/>
                <a:sym typeface="Proxima Nova"/>
              </a:defRPr>
            </a:pPr>
          </a:p>
          <a:p>
            <a:pPr marL="457200" indent="-342900" defTabSz="914400">
              <a:lnSpc>
                <a:spcPct val="115000"/>
              </a:lnSpc>
              <a:spcBef>
                <a:spcPts val="0"/>
              </a:spcBef>
              <a:buClr>
                <a:schemeClr val="accent3"/>
              </a:buClr>
              <a:buSzPts val="1800"/>
              <a:buFont typeface="Arial"/>
              <a:buChar char="•"/>
              <a:defRPr>
                <a:solidFill>
                  <a:schemeClr val="accent3"/>
                </a:solidFill>
                <a:latin typeface="Proxima Nova"/>
                <a:ea typeface="Proxima Nova"/>
                <a:cs typeface="Proxima Nova"/>
                <a:sym typeface="Proxima Nova"/>
              </a:defRPr>
            </a:pPr>
          </a:p>
          <a:p>
            <a:pPr marL="457200" indent="-342900" defTabSz="914400">
              <a:lnSpc>
                <a:spcPct val="115000"/>
              </a:lnSpc>
              <a:spcBef>
                <a:spcPts val="0"/>
              </a:spcBef>
              <a:buClr>
                <a:schemeClr val="accent3"/>
              </a:buClr>
              <a:buSzPts val="1800"/>
              <a:buFont typeface="Arial"/>
              <a:buChar char="•"/>
              <a:defRPr>
                <a:solidFill>
                  <a:schemeClr val="accent3"/>
                </a:solidFill>
                <a:latin typeface="Proxima Nova"/>
                <a:ea typeface="Proxima Nova"/>
                <a:cs typeface="Proxima Nova"/>
                <a:sym typeface="Proxima Nova"/>
              </a:defRPr>
            </a:pPr>
          </a:p>
          <a:p>
            <a:pPr marL="457200" indent="-342900" defTabSz="914400">
              <a:lnSpc>
                <a:spcPct val="115000"/>
              </a:lnSpc>
              <a:spcBef>
                <a:spcPts val="0"/>
              </a:spcBef>
              <a:buClr>
                <a:schemeClr val="accent3"/>
              </a:buClr>
              <a:buSzPts val="1800"/>
              <a:buFont typeface="Arial"/>
              <a:buChar char="•"/>
              <a:defRPr>
                <a:solidFill>
                  <a:schemeClr val="accent3"/>
                </a:solidFill>
                <a:latin typeface="Proxima Nova"/>
                <a:ea typeface="Proxima Nova"/>
                <a:cs typeface="Proxima Nova"/>
                <a:sym typeface="Proxima Nova"/>
              </a:defRPr>
            </a:pPr>
          </a:p>
          <a:p>
            <a:pPr marL="457200" indent="-342900" defTabSz="914400">
              <a:lnSpc>
                <a:spcPct val="115000"/>
              </a:lnSpc>
              <a:spcBef>
                <a:spcPts val="0"/>
              </a:spcBef>
              <a:buClr>
                <a:schemeClr val="accent3"/>
              </a:buClr>
              <a:buSzPts val="1800"/>
              <a:buFont typeface="Arial"/>
              <a:buChar char="•"/>
              <a:defRPr>
                <a:solidFill>
                  <a:srgbClr val="FBFFFB"/>
                </a:solidFill>
                <a:latin typeface="Proxima Nova"/>
                <a:ea typeface="Proxima Nova"/>
                <a:cs typeface="Proxima Nova"/>
                <a:sym typeface="Proxima Nova"/>
              </a:defRPr>
            </a:pPr>
            <a:r>
              <a:t>Using the flat Hierarchy to hyperbolic embedding matrix:</a:t>
            </a:r>
          </a:p>
        </p:txBody>
      </p:sp>
      <p:pic>
        <p:nvPicPr>
          <p:cNvPr id="187" name="MainFlatten2.png" descr="MainFlatten2.png"/>
          <p:cNvPicPr>
            <a:picLocks noChangeAspect="1"/>
          </p:cNvPicPr>
          <p:nvPr/>
        </p:nvPicPr>
        <p:blipFill>
          <a:blip r:embed="rId2">
            <a:extLst/>
          </a:blip>
          <a:stretch>
            <a:fillRect/>
          </a:stretch>
        </p:blipFill>
        <p:spPr>
          <a:xfrm>
            <a:off x="1706834" y="1580715"/>
            <a:ext cx="5432387" cy="1179727"/>
          </a:xfrm>
          <a:prstGeom prst="rect">
            <a:avLst/>
          </a:prstGeom>
          <a:ln w="12700">
            <a:miter lim="400000"/>
          </a:ln>
        </p:spPr>
      </p:pic>
      <p:pic>
        <p:nvPicPr>
          <p:cNvPr id="188" name="ModelHyperbolic.png" descr="ModelHyperbolic.png"/>
          <p:cNvPicPr>
            <a:picLocks noChangeAspect="1"/>
          </p:cNvPicPr>
          <p:nvPr/>
        </p:nvPicPr>
        <p:blipFill>
          <a:blip r:embed="rId3">
            <a:extLst/>
          </a:blip>
          <a:stretch>
            <a:fillRect/>
          </a:stretch>
        </p:blipFill>
        <p:spPr>
          <a:xfrm>
            <a:off x="1702987" y="3365088"/>
            <a:ext cx="4999148" cy="102648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lide Number Placeholder"/>
          <p:cNvSpPr txBox="1"/>
          <p:nvPr>
            <p:ph type="sldNum" sz="quarter" idx="2"/>
          </p:nvPr>
        </p:nvSpPr>
        <p:spPr>
          <a:xfrm>
            <a:off x="8315360" y="4800044"/>
            <a:ext cx="199991"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Title Placeholder"/>
          <p:cNvSpPr txBox="1"/>
          <p:nvPr>
            <p:ph type="title"/>
          </p:nvPr>
        </p:nvSpPr>
        <p:spPr>
          <a:xfrm>
            <a:off x="1282532" y="445025"/>
            <a:ext cx="7549769" cy="572702"/>
          </a:xfrm>
          <a:prstGeom prst="rect">
            <a:avLst/>
          </a:prstGeom>
        </p:spPr>
        <p:txBody>
          <a:bodyPr lIns="91423" tIns="91423" rIns="91423" bIns="91423" anchor="t"/>
          <a:lstStyle>
            <a:lvl1pPr indent="114300" defTabSz="914400">
              <a:lnSpc>
                <a:spcPct val="100000"/>
              </a:lnSpc>
              <a:defRPr sz="2500">
                <a:solidFill>
                  <a:srgbClr val="FFFEFF"/>
                </a:solidFill>
                <a:latin typeface="Proxima Nova"/>
                <a:ea typeface="Proxima Nova"/>
                <a:cs typeface="Proxima Nova"/>
                <a:sym typeface="Proxima Nova"/>
              </a:defRPr>
            </a:lvl1pPr>
          </a:lstStyle>
          <a:p>
            <a:pPr/>
            <a:r>
              <a:t>Results (before making code changes)</a:t>
            </a:r>
          </a:p>
        </p:txBody>
      </p:sp>
      <p:pic>
        <p:nvPicPr>
          <p:cNvPr id="192" name="OriginalFull.png" descr="OriginalFull.png"/>
          <p:cNvPicPr>
            <a:picLocks noChangeAspect="1"/>
          </p:cNvPicPr>
          <p:nvPr/>
        </p:nvPicPr>
        <p:blipFill>
          <a:blip r:embed="rId2">
            <a:extLst/>
          </a:blip>
          <a:stretch>
            <a:fillRect/>
          </a:stretch>
        </p:blipFill>
        <p:spPr>
          <a:xfrm>
            <a:off x="1292606" y="1154620"/>
            <a:ext cx="7093571" cy="340491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lide Number Placeholder"/>
          <p:cNvSpPr txBox="1"/>
          <p:nvPr>
            <p:ph type="sldNum" sz="quarter" idx="2"/>
          </p:nvPr>
        </p:nvSpPr>
        <p:spPr>
          <a:xfrm>
            <a:off x="8306933" y="4800044"/>
            <a:ext cx="208418"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Title Placeholder"/>
          <p:cNvSpPr txBox="1"/>
          <p:nvPr>
            <p:ph type="title"/>
          </p:nvPr>
        </p:nvSpPr>
        <p:spPr>
          <a:xfrm>
            <a:off x="1264172" y="445025"/>
            <a:ext cx="7568129" cy="572702"/>
          </a:xfrm>
          <a:prstGeom prst="rect">
            <a:avLst/>
          </a:prstGeom>
        </p:spPr>
        <p:txBody>
          <a:bodyPr lIns="91423" tIns="91423" rIns="91423" bIns="91423" anchor="t"/>
          <a:lstStyle/>
          <a:p>
            <a:pPr indent="114300" defTabSz="914400">
              <a:lnSpc>
                <a:spcPct val="100000"/>
              </a:lnSpc>
              <a:defRPr sz="2500">
                <a:solidFill>
                  <a:srgbClr val="FFFFFD"/>
                </a:solidFill>
                <a:latin typeface="Proxima Nova"/>
                <a:ea typeface="Proxima Nova"/>
                <a:cs typeface="Proxima Nova"/>
                <a:sym typeface="Proxima Nova"/>
              </a:defRPr>
            </a:pPr>
            <a:r>
              <a:t>Results </a:t>
            </a:r>
            <a:r>
              <a:t>(after making code changes)</a:t>
            </a:r>
          </a:p>
        </p:txBody>
      </p:sp>
      <p:pic>
        <p:nvPicPr>
          <p:cNvPr id="196" name="FlatResultsAllModel.png" descr="FlatResultsAllModel.png"/>
          <p:cNvPicPr>
            <a:picLocks noChangeAspect="1"/>
          </p:cNvPicPr>
          <p:nvPr/>
        </p:nvPicPr>
        <p:blipFill>
          <a:blip r:embed="rId2">
            <a:extLst/>
          </a:blip>
          <a:stretch>
            <a:fillRect/>
          </a:stretch>
        </p:blipFill>
        <p:spPr>
          <a:xfrm>
            <a:off x="1263343" y="1198651"/>
            <a:ext cx="6067463" cy="345204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lide Number Placeholder"/>
          <p:cNvSpPr txBox="1"/>
          <p:nvPr>
            <p:ph type="sldNum" sz="quarter" idx="2"/>
          </p:nvPr>
        </p:nvSpPr>
        <p:spPr>
          <a:xfrm>
            <a:off x="8306933" y="4800044"/>
            <a:ext cx="208418"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 name="Title Placeholder"/>
          <p:cNvSpPr txBox="1"/>
          <p:nvPr>
            <p:ph type="title"/>
          </p:nvPr>
        </p:nvSpPr>
        <p:spPr>
          <a:xfrm>
            <a:off x="1297467" y="445025"/>
            <a:ext cx="7661834" cy="572702"/>
          </a:xfrm>
          <a:prstGeom prst="rect">
            <a:avLst/>
          </a:prstGeom>
        </p:spPr>
        <p:txBody>
          <a:bodyPr lIns="91423" tIns="91423" rIns="91423" bIns="91423" anchor="t"/>
          <a:lstStyle>
            <a:lvl1pPr indent="114300" defTabSz="914400">
              <a:lnSpc>
                <a:spcPct val="100000"/>
              </a:lnSpc>
              <a:defRPr sz="2500">
                <a:solidFill>
                  <a:srgbClr val="FFFFFE"/>
                </a:solidFill>
                <a:latin typeface="Proxima Nova"/>
                <a:ea typeface="Proxima Nova"/>
                <a:cs typeface="Proxima Nova"/>
                <a:sym typeface="Proxima Nova"/>
              </a:defRPr>
            </a:lvl1pPr>
          </a:lstStyle>
          <a:p>
            <a:pPr/>
            <a:r>
              <a:t>Discussion</a:t>
            </a:r>
          </a:p>
        </p:txBody>
      </p:sp>
      <p:sp>
        <p:nvSpPr>
          <p:cNvPr id="200" name="Text Placeholder"/>
          <p:cNvSpPr txBox="1"/>
          <p:nvPr>
            <p:ph type="body" idx="1"/>
          </p:nvPr>
        </p:nvSpPr>
        <p:spPr>
          <a:xfrm>
            <a:off x="1114425" y="1141699"/>
            <a:ext cx="4993926" cy="3780345"/>
          </a:xfrm>
          <a:prstGeom prst="rect">
            <a:avLst/>
          </a:prstGeom>
        </p:spPr>
        <p:txBody>
          <a:bodyPr lIns="91423" tIns="91423" rIns="91423" bIns="91423"/>
          <a:lstStyle/>
          <a:p>
            <a:pPr marL="457200" indent="-342900" algn="just" defTabSz="914400">
              <a:lnSpc>
                <a:spcPct val="103500"/>
              </a:lnSpc>
              <a:spcBef>
                <a:spcPts val="0"/>
              </a:spcBef>
              <a:buClr>
                <a:schemeClr val="accent3"/>
              </a:buClr>
              <a:buSzPts val="1200"/>
              <a:buFont typeface="Arial"/>
              <a:buChar char="•"/>
              <a:defRPr b="1" sz="1200">
                <a:solidFill>
                  <a:srgbClr val="FDFFFF"/>
                </a:solidFill>
                <a:latin typeface="Proxima Nova"/>
                <a:ea typeface="Proxima Nova"/>
                <a:cs typeface="Proxima Nova"/>
                <a:sym typeface="Proxima Nova"/>
              </a:defRPr>
            </a:pPr>
            <a:r>
              <a:t>Our project aimed to re-establish Hierarchical learning using the HiCu algorithm</a:t>
            </a:r>
            <a:r>
              <a:rPr b="0"/>
              <a:t>, which is more efficient than non-hierarchical learning of ICD-9 codes.</a:t>
            </a:r>
            <a:endParaRPr b="0"/>
          </a:p>
          <a:p>
            <a:pPr marL="457200" indent="-342900" algn="just" defTabSz="914400">
              <a:lnSpc>
                <a:spcPct val="103500"/>
              </a:lnSpc>
              <a:spcBef>
                <a:spcPts val="0"/>
              </a:spcBef>
              <a:buClr>
                <a:schemeClr val="accent3"/>
              </a:buClr>
              <a:buSzPts val="1200"/>
              <a:buFont typeface="Arial"/>
              <a:buChar char="•"/>
              <a:defRPr sz="1200">
                <a:solidFill>
                  <a:srgbClr val="FDFFFF"/>
                </a:solidFill>
                <a:latin typeface="Proxima Nova"/>
                <a:ea typeface="Proxima Nova"/>
                <a:cs typeface="Proxima Nova"/>
                <a:sym typeface="Proxima Nova"/>
              </a:defRPr>
            </a:pPr>
            <a:r>
              <a:t>We compared HiCu performance using MultiResCNN, LAAT and RAC models with respect to different metrics and observed that HiCu performs better in tree structure training of ICD codes.</a:t>
            </a:r>
          </a:p>
          <a:p>
            <a:pPr marL="457200" indent="-342900" algn="just" defTabSz="914400">
              <a:lnSpc>
                <a:spcPct val="103500"/>
              </a:lnSpc>
              <a:spcBef>
                <a:spcPts val="0"/>
              </a:spcBef>
              <a:buClr>
                <a:schemeClr val="accent3"/>
              </a:buClr>
              <a:buSzPts val="1200"/>
              <a:buFont typeface="Arial"/>
              <a:buChar char="•"/>
              <a:defRPr b="1" sz="1200">
                <a:solidFill>
                  <a:srgbClr val="FDFFFF"/>
                </a:solidFill>
                <a:latin typeface="Proxima Nova"/>
                <a:ea typeface="Proxima Nova"/>
                <a:cs typeface="Proxima Nova"/>
                <a:sym typeface="Proxima Nova"/>
              </a:defRPr>
            </a:pPr>
            <a:r>
              <a:t>For Claim 1</a:t>
            </a:r>
            <a:r>
              <a:rPr b="0"/>
              <a:t>, we reduced the hierarchy by flattening the ICD code and observed that the model performed poorly than the original paper in most metrics, e.g. for AUC results. It proves the importance of the hierarchical structure in improving the multi-label classification performance of the HiCu algorithm. </a:t>
            </a:r>
            <a:r>
              <a:t>After flattening, performance degraded.</a:t>
            </a:r>
          </a:p>
          <a:p>
            <a:pPr marL="457200" indent="-342900" algn="just" defTabSz="914400">
              <a:lnSpc>
                <a:spcPct val="103500"/>
              </a:lnSpc>
              <a:spcBef>
                <a:spcPts val="0"/>
              </a:spcBef>
              <a:buClr>
                <a:schemeClr val="accent3"/>
              </a:buClr>
              <a:buSzPts val="1200"/>
              <a:buFont typeface="Arial"/>
              <a:buChar char="•"/>
              <a:defRPr b="1" sz="1200">
                <a:solidFill>
                  <a:srgbClr val="FDFFFF"/>
                </a:solidFill>
                <a:latin typeface="Proxima Nova"/>
                <a:ea typeface="Proxima Nova"/>
                <a:cs typeface="Proxima Nova"/>
                <a:sym typeface="Proxima Nova"/>
              </a:defRPr>
            </a:pPr>
            <a:r>
              <a:t>For Claim 2</a:t>
            </a:r>
            <a:r>
              <a:rPr b="0"/>
              <a:t>, we found that a reduced ICD Code Hierarchy model largely affected the training time since </a:t>
            </a:r>
            <a:r>
              <a:t>training time significantly increased </a:t>
            </a:r>
            <a:r>
              <a:rPr b="0"/>
              <a:t>as observed in the results.</a:t>
            </a:r>
            <a:endParaRPr b="0"/>
          </a:p>
          <a:p>
            <a:pPr marL="457200" indent="-342900" algn="just" defTabSz="914400">
              <a:lnSpc>
                <a:spcPct val="103500"/>
              </a:lnSpc>
              <a:spcBef>
                <a:spcPts val="0"/>
              </a:spcBef>
              <a:buClr>
                <a:schemeClr val="accent3"/>
              </a:buClr>
              <a:buSzPts val="1200"/>
              <a:buFont typeface="Arial"/>
              <a:buChar char="•"/>
              <a:defRPr sz="1200">
                <a:solidFill>
                  <a:srgbClr val="FDFFFF"/>
                </a:solidFill>
                <a:latin typeface="Proxima Nova"/>
                <a:ea typeface="Proxima Nova"/>
                <a:cs typeface="Proxima Nova"/>
                <a:sym typeface="Proxima Nova"/>
              </a:defRPr>
            </a:pPr>
            <a:r>
              <a:t>The most exciting aspect of our research involved the ablation study in which we removed the ICD-9 Hierarchy and were still able to train the model.</a:t>
            </a:r>
          </a:p>
        </p:txBody>
      </p:sp>
      <p:pic>
        <p:nvPicPr>
          <p:cNvPr id="201" name="Picture 4" descr="Picture 4"/>
          <p:cNvPicPr>
            <a:picLocks noChangeAspect="1"/>
          </p:cNvPicPr>
          <p:nvPr/>
        </p:nvPicPr>
        <p:blipFill>
          <a:blip r:embed="rId2">
            <a:extLst/>
          </a:blip>
          <a:stretch>
            <a:fillRect/>
          </a:stretch>
        </p:blipFill>
        <p:spPr>
          <a:xfrm>
            <a:off x="6108350" y="2265917"/>
            <a:ext cx="3035650" cy="85455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lide Number Placeholder"/>
          <p:cNvSpPr txBox="1"/>
          <p:nvPr>
            <p:ph type="sldNum" sz="quarter" idx="2"/>
          </p:nvPr>
        </p:nvSpPr>
        <p:spPr>
          <a:xfrm>
            <a:off x="8306933" y="4800044"/>
            <a:ext cx="208418"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Title Placeholder"/>
          <p:cNvSpPr txBox="1"/>
          <p:nvPr>
            <p:ph type="title"/>
          </p:nvPr>
        </p:nvSpPr>
        <p:spPr>
          <a:xfrm>
            <a:off x="1203636" y="445025"/>
            <a:ext cx="7628665" cy="572702"/>
          </a:xfrm>
          <a:prstGeom prst="rect">
            <a:avLst/>
          </a:prstGeom>
        </p:spPr>
        <p:txBody>
          <a:bodyPr lIns="91423" tIns="91423" rIns="91423" bIns="91423" anchor="t"/>
          <a:lstStyle>
            <a:lvl1pPr indent="114300" defTabSz="914400">
              <a:lnSpc>
                <a:spcPct val="100000"/>
              </a:lnSpc>
              <a:defRPr sz="2500">
                <a:solidFill>
                  <a:srgbClr val="FFFFFE"/>
                </a:solidFill>
                <a:latin typeface="Proxima Nova"/>
                <a:ea typeface="Proxima Nova"/>
                <a:cs typeface="Proxima Nova"/>
                <a:sym typeface="Proxima Nova"/>
              </a:defRPr>
            </a:lvl1pPr>
          </a:lstStyle>
          <a:p>
            <a:pPr/>
            <a:r>
              <a:t>Conclusion</a:t>
            </a:r>
          </a:p>
        </p:txBody>
      </p:sp>
      <p:sp>
        <p:nvSpPr>
          <p:cNvPr id="205" name="Text Placeholder"/>
          <p:cNvSpPr txBox="1"/>
          <p:nvPr>
            <p:ph type="body" idx="1"/>
          </p:nvPr>
        </p:nvSpPr>
        <p:spPr>
          <a:xfrm>
            <a:off x="1203636" y="1141698"/>
            <a:ext cx="7628665" cy="3416403"/>
          </a:xfrm>
          <a:prstGeom prst="rect">
            <a:avLst/>
          </a:prstGeom>
        </p:spPr>
        <p:txBody>
          <a:bodyPr lIns="91423" tIns="91423" rIns="91423" bIns="91423"/>
          <a:lstStyle/>
          <a:p>
            <a:pPr marL="457200" indent="-342900" algn="just" defTabSz="914400">
              <a:lnSpc>
                <a:spcPct val="115000"/>
              </a:lnSpc>
              <a:spcBef>
                <a:spcPts val="0"/>
              </a:spcBef>
              <a:buClr>
                <a:schemeClr val="accent3"/>
              </a:buClr>
              <a:buSzPts val="1800"/>
              <a:buFont typeface="Arial"/>
              <a:buChar char="•"/>
              <a:defRPr>
                <a:solidFill>
                  <a:srgbClr val="FCFFFF"/>
                </a:solidFill>
                <a:latin typeface="Proxima Nova"/>
                <a:ea typeface="Proxima Nova"/>
                <a:cs typeface="Proxima Nova"/>
                <a:sym typeface="Proxima Nova"/>
              </a:defRPr>
            </a:pPr>
            <a:r>
              <a:t>We reaffirmed the objective of HiCu’s algorithm with an ablation study of flattening the hierarchy.</a:t>
            </a:r>
          </a:p>
          <a:p>
            <a:pPr marL="457200" indent="-342900" algn="just" defTabSz="914400">
              <a:lnSpc>
                <a:spcPct val="115000"/>
              </a:lnSpc>
              <a:spcBef>
                <a:spcPts val="0"/>
              </a:spcBef>
              <a:buClr>
                <a:schemeClr val="accent3"/>
              </a:buClr>
              <a:buSzPts val="1800"/>
              <a:buFont typeface="Arial"/>
              <a:buChar char="•"/>
              <a:defRPr>
                <a:solidFill>
                  <a:srgbClr val="FCFFFF"/>
                </a:solidFill>
                <a:latin typeface="Proxima Nova"/>
                <a:ea typeface="Proxima Nova"/>
                <a:cs typeface="Proxima Nova"/>
                <a:sym typeface="Proxima Nova"/>
              </a:defRPr>
            </a:pPr>
          </a:p>
          <a:p>
            <a:pPr marL="457200" indent="-342900" algn="just" defTabSz="914400">
              <a:lnSpc>
                <a:spcPct val="115000"/>
              </a:lnSpc>
              <a:spcBef>
                <a:spcPts val="0"/>
              </a:spcBef>
              <a:buClr>
                <a:schemeClr val="accent3"/>
              </a:buClr>
              <a:buSzPts val="1800"/>
              <a:buFont typeface="Arial"/>
              <a:buChar char="•"/>
              <a:defRPr>
                <a:solidFill>
                  <a:srgbClr val="FCFFFF"/>
                </a:solidFill>
                <a:latin typeface="Proxima Nova"/>
                <a:ea typeface="Proxima Nova"/>
                <a:cs typeface="Proxima Nova"/>
                <a:sym typeface="Proxima Nova"/>
              </a:defRPr>
            </a:pPr>
            <a:r>
              <a:t>The HiCu algorithm is an innovative approach to automated ICD coding that takes advantage of the hierarchical structure of the ICD codes to improve the model's ability to learn complex relationships between the codes, which is difficult to achieve using traditional flat learning approaches.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Placeholder"/>
          <p:cNvSpPr txBox="1"/>
          <p:nvPr>
            <p:ph type="title"/>
          </p:nvPr>
        </p:nvSpPr>
        <p:spPr>
          <a:xfrm>
            <a:off x="2442633" y="2074663"/>
            <a:ext cx="7103051" cy="994174"/>
          </a:xfrm>
          <a:prstGeom prst="rect">
            <a:avLst/>
          </a:prstGeom>
        </p:spPr>
        <p:txBody>
          <a:bodyPr/>
          <a:lstStyle/>
          <a:p>
            <a:pPr/>
            <a:r>
              <a:t>THANK YOU</a:t>
            </a:r>
          </a:p>
        </p:txBody>
      </p:sp>
      <p:sp>
        <p:nvSpPr>
          <p:cNvPr id="208" name="Slide Number Placeholder"/>
          <p:cNvSpPr txBox="1"/>
          <p:nvPr>
            <p:ph type="sldNum" sz="quarter" idx="2"/>
          </p:nvPr>
        </p:nvSpPr>
        <p:spPr>
          <a:xfrm>
            <a:off x="8306933" y="4800044"/>
            <a:ext cx="208418"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5" name="Title Placeholder"/>
          <p:cNvSpPr txBox="1"/>
          <p:nvPr>
            <p:ph type="title"/>
          </p:nvPr>
        </p:nvSpPr>
        <p:spPr>
          <a:xfrm>
            <a:off x="1146636" y="324103"/>
            <a:ext cx="8520602" cy="572702"/>
          </a:xfrm>
          <a:prstGeom prst="rect">
            <a:avLst/>
          </a:prstGeom>
        </p:spPr>
        <p:txBody>
          <a:bodyPr lIns="91423" tIns="91423" rIns="91423" bIns="91423" anchor="t"/>
          <a:lstStyle>
            <a:lvl1pPr defTabSz="914400">
              <a:lnSpc>
                <a:spcPct val="100000"/>
              </a:lnSpc>
              <a:defRPr sz="2500">
                <a:latin typeface="Proxima Nova"/>
                <a:ea typeface="Proxima Nova"/>
                <a:cs typeface="Proxima Nova"/>
                <a:sym typeface="Proxima Nova"/>
              </a:defRPr>
            </a:lvl1pPr>
          </a:lstStyle>
          <a:p>
            <a:pPr/>
            <a:r>
              <a:t>Agenda</a:t>
            </a:r>
          </a:p>
        </p:txBody>
      </p:sp>
      <p:sp>
        <p:nvSpPr>
          <p:cNvPr id="146" name="Text Placeholder"/>
          <p:cNvSpPr txBox="1"/>
          <p:nvPr>
            <p:ph type="body" idx="1"/>
          </p:nvPr>
        </p:nvSpPr>
        <p:spPr>
          <a:xfrm>
            <a:off x="1146636" y="1031553"/>
            <a:ext cx="8520602" cy="3416401"/>
          </a:xfrm>
          <a:prstGeom prst="rect">
            <a:avLst/>
          </a:prstGeom>
        </p:spPr>
        <p:txBody>
          <a:bodyPr lIns="91423" tIns="91423" rIns="91423" bIns="91423"/>
          <a:lstStyle/>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Introduction </a:t>
            </a:r>
            <a:r>
              <a:t>/ </a:t>
            </a:r>
            <a:r>
              <a:t>Problem Description </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HiCu Algorithm</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HiCu Architecture / Approach taken in the paper</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HiCu Results (from Original Paper)</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Implementation / Reproduction Attempts</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Ablation / Code Modification – 1</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Ablation / Code Modification – 2 and 3</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Results (</a:t>
            </a:r>
            <a:r>
              <a:t>before making code changes</a:t>
            </a:r>
            <a:r>
              <a:t>)</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Results (after making code changes)</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Discussion </a:t>
            </a:r>
          </a:p>
          <a:p>
            <a:pPr marL="457200" indent="-342900" defTabSz="914400">
              <a:lnSpc>
                <a:spcPct val="103500"/>
              </a:lnSpc>
              <a:spcBef>
                <a:spcPts val="0"/>
              </a:spcBef>
              <a:buClr>
                <a:schemeClr val="accent3"/>
              </a:buClr>
              <a:buSzPts val="1800"/>
              <a:buAutoNum type="arabicPeriod" startAt="1"/>
              <a:defRPr>
                <a:latin typeface="Proxima Nova"/>
                <a:ea typeface="Proxima Nova"/>
                <a:cs typeface="Proxima Nova"/>
                <a:sym typeface="Proxima Nova"/>
              </a:defRPr>
            </a:pPr>
            <a:r>
              <a:t>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Title Placeholder"/>
          <p:cNvSpPr txBox="1"/>
          <p:nvPr>
            <p:ph type="title"/>
          </p:nvPr>
        </p:nvSpPr>
        <p:spPr>
          <a:xfrm>
            <a:off x="1150985" y="356125"/>
            <a:ext cx="7617816" cy="572702"/>
          </a:xfrm>
          <a:prstGeom prst="rect">
            <a:avLst/>
          </a:prstGeom>
        </p:spPr>
        <p:txBody>
          <a:bodyPr lIns="91423" tIns="91423" rIns="91423" bIns="91423" anchor="t"/>
          <a:lstStyle>
            <a:lvl1pPr indent="114300" defTabSz="914400">
              <a:lnSpc>
                <a:spcPct val="100000"/>
              </a:lnSpc>
              <a:defRPr sz="2500">
                <a:solidFill>
                  <a:srgbClr val="FCFFFE"/>
                </a:solidFill>
                <a:latin typeface="Proxima Nova"/>
                <a:ea typeface="Proxima Nova"/>
                <a:cs typeface="Proxima Nova"/>
                <a:sym typeface="Proxima Nova"/>
              </a:defRPr>
            </a:lvl1pPr>
          </a:lstStyle>
          <a:p>
            <a:pPr/>
            <a:r>
              <a:t>Introduction / Problem Description</a:t>
            </a:r>
          </a:p>
        </p:txBody>
      </p:sp>
      <p:sp>
        <p:nvSpPr>
          <p:cNvPr id="150" name="Text Placeholder"/>
          <p:cNvSpPr txBox="1"/>
          <p:nvPr>
            <p:ph type="body" idx="1"/>
          </p:nvPr>
        </p:nvSpPr>
        <p:spPr>
          <a:xfrm>
            <a:off x="1214485" y="1017724"/>
            <a:ext cx="7617816" cy="3551151"/>
          </a:xfrm>
          <a:prstGeom prst="rect">
            <a:avLst/>
          </a:prstGeom>
        </p:spPr>
        <p:txBody>
          <a:bodyPr lIns="91423" tIns="91423" rIns="91423" bIns="91423"/>
          <a:lstStyle/>
          <a:p>
            <a:pPr marL="443484" indent="-332613" algn="just" defTabSz="886968">
              <a:lnSpc>
                <a:spcPct val="103500"/>
              </a:lnSpc>
              <a:spcBef>
                <a:spcPts val="0"/>
              </a:spcBef>
              <a:buClr>
                <a:schemeClr val="accent3"/>
              </a:buClr>
              <a:buSzPts val="1400"/>
              <a:buFont typeface="Arial"/>
              <a:buChar char="•"/>
              <a:defRPr sz="1455">
                <a:latin typeface="Proxima Nova"/>
                <a:ea typeface="Proxima Nova"/>
                <a:cs typeface="Proxima Nova"/>
                <a:sym typeface="Proxima Nova"/>
              </a:defRPr>
            </a:pPr>
            <a:r>
              <a:t>Paper: </a:t>
            </a:r>
            <a:r>
              <a:rPr b="1"/>
              <a:t>"HiCu: Leveraging Hierarchy for Curriculum Learning in Automated ICD Coding"</a:t>
            </a:r>
            <a:r>
              <a:t> by Ren et al.</a:t>
            </a:r>
          </a:p>
          <a:p>
            <a:pPr marL="443484" indent="-332613" algn="just" defTabSz="886968">
              <a:lnSpc>
                <a:spcPct val="103500"/>
              </a:lnSpc>
              <a:spcBef>
                <a:spcPts val="0"/>
              </a:spcBef>
              <a:buClr>
                <a:schemeClr val="accent3"/>
              </a:buClr>
              <a:buSzPts val="1400"/>
              <a:buFont typeface="Arial"/>
              <a:buChar char="•"/>
              <a:defRPr sz="1455">
                <a:latin typeface="Proxima Nova"/>
                <a:ea typeface="Proxima Nova"/>
                <a:cs typeface="Proxima Nova"/>
                <a:sym typeface="Proxima Nova"/>
              </a:defRPr>
            </a:pPr>
            <a:r>
              <a:t>The HiCu paper addresses the problem of automated coding of medical diagnoses and procedures using the International Classification of Diseases (ICD) system.</a:t>
            </a:r>
          </a:p>
          <a:p>
            <a:pPr marL="443484" indent="-332613" algn="just" defTabSz="886968">
              <a:lnSpc>
                <a:spcPct val="103500"/>
              </a:lnSpc>
              <a:spcBef>
                <a:spcPts val="0"/>
              </a:spcBef>
              <a:buClr>
                <a:schemeClr val="accent3"/>
              </a:buClr>
              <a:buSzPts val="1400"/>
              <a:buFont typeface="Arial"/>
              <a:buChar char="•"/>
              <a:defRPr sz="1455">
                <a:latin typeface="Proxima Nova"/>
                <a:ea typeface="Proxima Nova"/>
                <a:cs typeface="Proxima Nova"/>
                <a:sym typeface="Proxima Nova"/>
              </a:defRPr>
            </a:pPr>
            <a:r>
              <a:t>Mapping clinical notes, discharge summaries, and patient profiles to ICD codes is a time-consuming and error-prone task.</a:t>
            </a:r>
          </a:p>
          <a:p>
            <a:pPr marL="443484" indent="-332613" algn="just" defTabSz="886968">
              <a:lnSpc>
                <a:spcPct val="103500"/>
              </a:lnSpc>
              <a:spcBef>
                <a:spcPts val="0"/>
              </a:spcBef>
              <a:buClr>
                <a:schemeClr val="accent3"/>
              </a:buClr>
              <a:buSzPts val="1400"/>
              <a:buFont typeface="Arial"/>
              <a:buChar char="•"/>
              <a:defRPr sz="1455">
                <a:latin typeface="Proxima Nova"/>
                <a:ea typeface="Proxima Nova"/>
                <a:cs typeface="Proxima Nova"/>
                <a:sym typeface="Proxima Nova"/>
              </a:defRPr>
            </a:pPr>
            <a:r>
              <a:t>The complex relationships between the many possible codes make automated ICD coding a challenging task.</a:t>
            </a:r>
          </a:p>
          <a:p>
            <a:pPr marL="443484" indent="-332613" algn="just" defTabSz="886968">
              <a:lnSpc>
                <a:spcPct val="103500"/>
              </a:lnSpc>
              <a:spcBef>
                <a:spcPts val="0"/>
              </a:spcBef>
              <a:buClr>
                <a:schemeClr val="accent3"/>
              </a:buClr>
              <a:buSzPts val="1400"/>
              <a:buFont typeface="Arial"/>
              <a:buChar char="•"/>
              <a:defRPr sz="1455">
                <a:latin typeface="Proxima Nova"/>
                <a:ea typeface="Proxima Nova"/>
                <a:cs typeface="Proxima Nova"/>
                <a:sym typeface="Proxima Nova"/>
              </a:defRPr>
            </a:pPr>
            <a:r>
              <a:t>The paper proposes a novel hierarchical curriculum learning approach to improve the accuracy and efficiency of automated ICD coding.</a:t>
            </a:r>
          </a:p>
          <a:p>
            <a:pPr marL="443484" indent="-332613" algn="just" defTabSz="886968">
              <a:lnSpc>
                <a:spcPct val="103500"/>
              </a:lnSpc>
              <a:spcBef>
                <a:spcPts val="0"/>
              </a:spcBef>
              <a:buClr>
                <a:schemeClr val="accent3"/>
              </a:buClr>
              <a:buSzPts val="1400"/>
              <a:buFont typeface="Arial"/>
              <a:buChar char="•"/>
              <a:defRPr sz="1455">
                <a:latin typeface="Proxima Nova"/>
                <a:ea typeface="Proxima Nova"/>
                <a:cs typeface="Proxima Nova"/>
                <a:sym typeface="Proxima Nova"/>
              </a:defRPr>
            </a:pPr>
            <a:r>
              <a:t>By leveraging the hierarchical structure of the ICD codes, the HiCu approach is designed to improve the model's ability to learn complex relationships between codes.</a:t>
            </a:r>
          </a:p>
          <a:p>
            <a:pPr marL="443484" indent="-332613" algn="just" defTabSz="886968">
              <a:lnSpc>
                <a:spcPct val="103500"/>
              </a:lnSpc>
              <a:spcBef>
                <a:spcPts val="0"/>
              </a:spcBef>
              <a:buClr>
                <a:schemeClr val="accent3"/>
              </a:buClr>
              <a:buSzPts val="1400"/>
              <a:buFont typeface="Arial"/>
              <a:buChar char="•"/>
              <a:defRPr sz="1455">
                <a:latin typeface="Proxima Nova"/>
                <a:ea typeface="Proxima Nova"/>
                <a:cs typeface="Proxima Nova"/>
                <a:sym typeface="Proxima Nova"/>
              </a:defRPr>
            </a:pPr>
            <a:r>
              <a:t>The importance of this problem cannot be overstated as it can help reduce costs for patients and providers, streamline medical workflows, and improve healthcare outcomes.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Title Placeholder"/>
          <p:cNvSpPr txBox="1"/>
          <p:nvPr>
            <p:ph type="title"/>
          </p:nvPr>
        </p:nvSpPr>
        <p:spPr>
          <a:xfrm>
            <a:off x="1254421" y="428766"/>
            <a:ext cx="8520602" cy="572702"/>
          </a:xfrm>
          <a:prstGeom prst="rect">
            <a:avLst/>
          </a:prstGeom>
        </p:spPr>
        <p:txBody>
          <a:bodyPr lIns="91423" tIns="91423" rIns="91423" bIns="91423" anchor="t"/>
          <a:lstStyle/>
          <a:p>
            <a:pPr defTabSz="914400">
              <a:lnSpc>
                <a:spcPct val="100000"/>
              </a:lnSpc>
              <a:defRPr sz="2500">
                <a:latin typeface="Roboto"/>
                <a:ea typeface="Roboto"/>
                <a:cs typeface="Roboto"/>
                <a:sym typeface="Roboto"/>
              </a:defRPr>
            </a:pPr>
            <a:r>
              <a:t>HiCu </a:t>
            </a:r>
            <a:r>
              <a:t>Algorithm </a:t>
            </a:r>
            <a:r>
              <a:t>- ICD code label tree</a:t>
            </a:r>
          </a:p>
        </p:txBody>
      </p:sp>
      <p:sp>
        <p:nvSpPr>
          <p:cNvPr id="154" name="Text Placeholder"/>
          <p:cNvSpPr txBox="1"/>
          <p:nvPr>
            <p:ph type="body" sz="half" idx="1"/>
          </p:nvPr>
        </p:nvSpPr>
        <p:spPr>
          <a:xfrm>
            <a:off x="1192164" y="1110816"/>
            <a:ext cx="3268707" cy="3416401"/>
          </a:xfrm>
          <a:prstGeom prst="rect">
            <a:avLst/>
          </a:prstGeom>
        </p:spPr>
        <p:txBody>
          <a:bodyPr lIns="91423" tIns="91423" rIns="91423" bIns="91423"/>
          <a:lstStyle/>
          <a:p>
            <a:pPr indent="114300" algn="just" defTabSz="914400">
              <a:lnSpc>
                <a:spcPct val="115000"/>
              </a:lnSpc>
              <a:spcBef>
                <a:spcPts val="0"/>
              </a:spcBef>
              <a:buClr>
                <a:schemeClr val="accent3"/>
              </a:buClr>
              <a:buFont typeface="Proxima Nova"/>
              <a:defRPr b="1" sz="1400">
                <a:latin typeface="Proxima Nova"/>
                <a:ea typeface="Proxima Nova"/>
                <a:cs typeface="Proxima Nova"/>
                <a:sym typeface="Proxima Nova"/>
              </a:defRPr>
            </a:pPr>
            <a:r>
              <a:t>HiCu Algorithm </a:t>
            </a:r>
            <a:r>
              <a:rPr b="0"/>
              <a:t>is a hierarchical curriculum learning approach that leverages the hierarchical structure of the ICD codes to improve the accuracy and efficiency of automated ICD coding.</a:t>
            </a:r>
            <a:r>
              <a:rPr b="0"/>
              <a:t> </a:t>
            </a:r>
            <a:r>
              <a:t>An example ICD code is shown here.</a:t>
            </a:r>
          </a:p>
        </p:txBody>
      </p:sp>
      <p:pic>
        <p:nvPicPr>
          <p:cNvPr id="155" name="Picture 4" descr="Picture 4"/>
          <p:cNvPicPr>
            <a:picLocks noChangeAspect="1"/>
          </p:cNvPicPr>
          <p:nvPr/>
        </p:nvPicPr>
        <p:blipFill>
          <a:blip r:embed="rId2">
            <a:extLst/>
          </a:blip>
          <a:stretch>
            <a:fillRect/>
          </a:stretch>
        </p:blipFill>
        <p:spPr>
          <a:xfrm>
            <a:off x="4538610" y="1251664"/>
            <a:ext cx="4285756" cy="225695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Title Placeholder"/>
          <p:cNvSpPr txBox="1"/>
          <p:nvPr>
            <p:ph type="title"/>
          </p:nvPr>
        </p:nvSpPr>
        <p:spPr>
          <a:xfrm>
            <a:off x="1228469" y="330725"/>
            <a:ext cx="7680032" cy="572702"/>
          </a:xfrm>
          <a:prstGeom prst="rect">
            <a:avLst/>
          </a:prstGeom>
        </p:spPr>
        <p:txBody>
          <a:bodyPr lIns="91423" tIns="91423" rIns="91423" bIns="91423" anchor="t"/>
          <a:lstStyle>
            <a:lvl1pPr defTabSz="914400">
              <a:lnSpc>
                <a:spcPct val="100000"/>
              </a:lnSpc>
              <a:defRPr sz="2500">
                <a:latin typeface="Proxima Nova"/>
                <a:ea typeface="Proxima Nova"/>
                <a:cs typeface="Proxima Nova"/>
                <a:sym typeface="Proxima Nova"/>
              </a:defRPr>
            </a:lvl1pPr>
          </a:lstStyle>
          <a:p>
            <a:pPr/>
            <a:r>
              <a:t>HiCu Architecture</a:t>
            </a:r>
          </a:p>
        </p:txBody>
      </p:sp>
      <p:sp>
        <p:nvSpPr>
          <p:cNvPr id="159" name="Text Placeholder"/>
          <p:cNvSpPr txBox="1"/>
          <p:nvPr>
            <p:ph type="body" sz="half" idx="1"/>
          </p:nvPr>
        </p:nvSpPr>
        <p:spPr>
          <a:xfrm>
            <a:off x="1110811" y="1002386"/>
            <a:ext cx="3789547" cy="3988424"/>
          </a:xfrm>
          <a:prstGeom prst="rect">
            <a:avLst/>
          </a:prstGeom>
        </p:spPr>
        <p:txBody>
          <a:bodyPr lIns="91423" tIns="91423" rIns="91423" bIns="91423"/>
          <a:lstStyle/>
          <a:p>
            <a:pPr indent="110871" defTabSz="886968">
              <a:lnSpc>
                <a:spcPct val="92000"/>
              </a:lnSpc>
              <a:spcBef>
                <a:spcPts val="0"/>
              </a:spcBef>
              <a:buClr>
                <a:schemeClr val="accent3"/>
              </a:buClr>
              <a:buFont typeface="Proxima Nova"/>
              <a:defRPr b="1" sz="1067">
                <a:latin typeface="Proxima Nova"/>
                <a:ea typeface="Proxima Nova"/>
                <a:cs typeface="Proxima Nova"/>
                <a:sym typeface="Proxima Nova"/>
              </a:defRPr>
            </a:pPr>
            <a:r>
              <a:t>Key Components:</a:t>
            </a:r>
            <a:br/>
          </a:p>
          <a:p>
            <a:pPr marL="355491" indent="-307975" algn="just" defTabSz="886968">
              <a:lnSpc>
                <a:spcPct val="92000"/>
              </a:lnSpc>
              <a:spcBef>
                <a:spcPts val="0"/>
              </a:spcBef>
              <a:buClr>
                <a:schemeClr val="accent3"/>
              </a:buClr>
              <a:buSzPts val="1000"/>
              <a:buFont typeface="Arial"/>
              <a:buChar char="•"/>
              <a:defRPr b="1" sz="1067">
                <a:latin typeface="Proxima Nova"/>
                <a:ea typeface="Proxima Nova"/>
                <a:cs typeface="Proxima Nova"/>
                <a:sym typeface="Proxima Nova"/>
              </a:defRPr>
            </a:pPr>
            <a:r>
              <a:t>Encoder-Decoder Framework:</a:t>
            </a:r>
            <a:r>
              <a:rPr b="0"/>
              <a:t> The HiCu architecture consists of an encoder-decoder framework that is combined with a hierarchical curriculum learning algorithm.</a:t>
            </a:r>
          </a:p>
          <a:p>
            <a:pPr marL="355491" indent="-307975" algn="just" defTabSz="886968">
              <a:lnSpc>
                <a:spcPct val="92000"/>
              </a:lnSpc>
              <a:spcBef>
                <a:spcPts val="0"/>
              </a:spcBef>
              <a:buClr>
                <a:schemeClr val="accent3"/>
              </a:buClr>
              <a:buSzPts val="1000"/>
              <a:buFont typeface="Arial"/>
              <a:buChar char="•"/>
              <a:defRPr b="1" sz="1067">
                <a:latin typeface="Proxima Nova"/>
                <a:ea typeface="Proxima Nova"/>
                <a:cs typeface="Proxima Nova"/>
                <a:sym typeface="Proxima Nova"/>
              </a:defRPr>
            </a:pPr>
            <a:r>
              <a:t>Sequential Training Algorithm:</a:t>
            </a:r>
            <a:r>
              <a:rPr b="0"/>
              <a:t> The model is trained in a sequential algorithmic framework, where simpler codes are learned before more complex codes. The model is first trained on labels at the first level of the label tree using a level one decoder and then proceeds to level two using a knowledge transfer mechanism.</a:t>
            </a:r>
          </a:p>
          <a:p>
            <a:pPr marL="355491" indent="-307975" algn="just" defTabSz="886968">
              <a:lnSpc>
                <a:spcPct val="92000"/>
              </a:lnSpc>
              <a:spcBef>
                <a:spcPts val="0"/>
              </a:spcBef>
              <a:buClr>
                <a:schemeClr val="accent3"/>
              </a:buClr>
              <a:buSzPts val="1000"/>
              <a:buFont typeface="Arial"/>
              <a:buChar char="•"/>
              <a:defRPr b="1" sz="1067">
                <a:latin typeface="Proxima Nova"/>
                <a:ea typeface="Proxima Nova"/>
                <a:cs typeface="Proxima Nova"/>
                <a:sym typeface="Proxima Nova"/>
              </a:defRPr>
            </a:pPr>
            <a:r>
              <a:t>Hyperbolic Embeddings: </a:t>
            </a:r>
            <a:r>
              <a:rPr b="0"/>
              <a:t>During training at each level, the hyperbolic embeddings of the ICD codes are used to guide the attention computation in the decoder. The hyperbolic embeddings allow the model to learn a representation of the ICD code hierarchy that is more structured and aligned with the hierarchical structure of the codes.</a:t>
            </a:r>
          </a:p>
          <a:p>
            <a:pPr marL="355491" indent="-307975" algn="just" defTabSz="886968">
              <a:lnSpc>
                <a:spcPct val="92000"/>
              </a:lnSpc>
              <a:spcBef>
                <a:spcPts val="0"/>
              </a:spcBef>
              <a:buClr>
                <a:schemeClr val="accent3"/>
              </a:buClr>
              <a:buSzPts val="1000"/>
              <a:buFont typeface="Arial"/>
              <a:buChar char="•"/>
              <a:defRPr b="1" sz="1067">
                <a:latin typeface="Proxima Nova"/>
                <a:ea typeface="Proxima Nova"/>
                <a:cs typeface="Proxima Nova"/>
                <a:sym typeface="Proxima Nova"/>
              </a:defRPr>
            </a:pPr>
            <a:r>
              <a:t>High-order Grouping of ICD Code Blocks:</a:t>
            </a:r>
            <a:r>
              <a:rPr b="0"/>
              <a:t> The HiCu algorithm uses a high-order grouping of ICD code blocks to create a two-level hierarchy. This modification of the HiCu algorithm is trained on the MIMIC-III dataset to verify its performance.</a:t>
            </a:r>
          </a:p>
        </p:txBody>
      </p:sp>
      <p:pic>
        <p:nvPicPr>
          <p:cNvPr id="160" name="Picture 2" descr="Picture 2"/>
          <p:cNvPicPr>
            <a:picLocks noChangeAspect="1"/>
          </p:cNvPicPr>
          <p:nvPr/>
        </p:nvPicPr>
        <p:blipFill>
          <a:blip r:embed="rId2">
            <a:extLst/>
          </a:blip>
          <a:stretch>
            <a:fillRect/>
          </a:stretch>
        </p:blipFill>
        <p:spPr>
          <a:xfrm>
            <a:off x="4896744" y="1516647"/>
            <a:ext cx="4170474" cy="308015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 name="Title Placeholder"/>
          <p:cNvSpPr txBox="1"/>
          <p:nvPr>
            <p:ph type="title"/>
          </p:nvPr>
        </p:nvSpPr>
        <p:spPr>
          <a:xfrm>
            <a:off x="1177015" y="394225"/>
            <a:ext cx="7579086" cy="572702"/>
          </a:xfrm>
          <a:prstGeom prst="rect">
            <a:avLst/>
          </a:prstGeom>
        </p:spPr>
        <p:txBody>
          <a:bodyPr lIns="91423" tIns="91423" rIns="91423" bIns="91423" anchor="t"/>
          <a:lstStyle>
            <a:lvl1pPr indent="114300" defTabSz="914400">
              <a:lnSpc>
                <a:spcPct val="100000"/>
              </a:lnSpc>
              <a:defRPr sz="2500">
                <a:latin typeface="Proxima Nova"/>
                <a:ea typeface="Proxima Nova"/>
                <a:cs typeface="Proxima Nova"/>
                <a:sym typeface="Proxima Nova"/>
              </a:defRPr>
            </a:lvl1pPr>
          </a:lstStyle>
          <a:p>
            <a:pPr/>
            <a:r>
              <a:t>Results (from Original Paper)</a:t>
            </a:r>
          </a:p>
        </p:txBody>
      </p:sp>
      <p:sp>
        <p:nvSpPr>
          <p:cNvPr id="164" name="Text Placeholder"/>
          <p:cNvSpPr txBox="1"/>
          <p:nvPr>
            <p:ph type="body" sz="half" idx="1"/>
          </p:nvPr>
        </p:nvSpPr>
        <p:spPr>
          <a:xfrm>
            <a:off x="1114424" y="1141698"/>
            <a:ext cx="3541331" cy="3416403"/>
          </a:xfrm>
          <a:prstGeom prst="rect">
            <a:avLst/>
          </a:prstGeom>
        </p:spPr>
        <p:txBody>
          <a:bodyPr lIns="91423" tIns="91423" rIns="91423" bIns="91423"/>
          <a:lstStyle/>
          <a:p>
            <a:pPr marL="457200" indent="-342900" algn="just" defTabSz="914400">
              <a:lnSpc>
                <a:spcPct val="115000"/>
              </a:lnSpc>
              <a:spcBef>
                <a:spcPts val="0"/>
              </a:spcBef>
              <a:buClr>
                <a:schemeClr val="accent3"/>
              </a:buClr>
              <a:buSzPts val="1100"/>
              <a:buFont typeface="Arial"/>
              <a:buChar char="•"/>
              <a:defRPr sz="1100">
                <a:latin typeface="Proxima Nova"/>
                <a:ea typeface="Proxima Nova"/>
                <a:cs typeface="Proxima Nova"/>
                <a:sym typeface="Proxima Nova"/>
              </a:defRPr>
            </a:pPr>
            <a:r>
              <a:t>MIMIC-III Full Code Results (in %). The results obtained are shown in means ± standard deviations from 10 random runs.</a:t>
            </a:r>
            <a:endParaRPr sz="1000"/>
          </a:p>
          <a:p>
            <a:pPr marL="457200" indent="-342900" algn="just" defTabSz="914400">
              <a:lnSpc>
                <a:spcPct val="115000"/>
              </a:lnSpc>
              <a:spcBef>
                <a:spcPts val="0"/>
              </a:spcBef>
              <a:buClr>
                <a:schemeClr val="accent3"/>
              </a:buClr>
              <a:buSzPts val="1100"/>
              <a:buFont typeface="Arial"/>
              <a:buChar char="•"/>
              <a:defRPr sz="1100">
                <a:latin typeface="Proxima Nova"/>
                <a:ea typeface="Proxima Nova"/>
                <a:cs typeface="Proxima Nova"/>
                <a:sym typeface="Proxima Nova"/>
              </a:defRPr>
            </a:pPr>
            <a:r>
              <a:t>The first block in the table shows the baseline results reported in the papers.</a:t>
            </a:r>
            <a:endParaRPr sz="1000"/>
          </a:p>
          <a:p>
            <a:pPr marL="457200" indent="-342900" algn="just" defTabSz="914400">
              <a:lnSpc>
                <a:spcPct val="115000"/>
              </a:lnSpc>
              <a:spcBef>
                <a:spcPts val="0"/>
              </a:spcBef>
              <a:buClr>
                <a:schemeClr val="accent3"/>
              </a:buClr>
              <a:buSzPts val="1100"/>
              <a:buFont typeface="Arial"/>
              <a:buChar char="•"/>
              <a:defRPr sz="1100">
                <a:latin typeface="Proxima Nova"/>
                <a:ea typeface="Proxima Nova"/>
                <a:cs typeface="Proxima Nova"/>
                <a:sym typeface="Proxima Nova"/>
              </a:defRPr>
            </a:pPr>
            <a:r>
              <a:t>The following three blocks specify three groups of experiments, each showing the baseline which was re-implemented in original paper (with *) and the corresponding models which were further evaluated with HiCu learning algorithm.</a:t>
            </a:r>
            <a:endParaRPr sz="1000"/>
          </a:p>
          <a:p>
            <a:pPr marL="457200" indent="-342900" algn="just" defTabSz="914400">
              <a:lnSpc>
                <a:spcPct val="115000"/>
              </a:lnSpc>
              <a:spcBef>
                <a:spcPts val="0"/>
              </a:spcBef>
              <a:buClr>
                <a:schemeClr val="accent3"/>
              </a:buClr>
              <a:buSzPts val="1100"/>
              <a:buFont typeface="Arial"/>
              <a:buChar char="•"/>
              <a:defRPr sz="1100">
                <a:latin typeface="Proxima Nova"/>
                <a:ea typeface="Proxima Nova"/>
                <a:cs typeface="Proxima Nova"/>
                <a:sym typeface="Proxima Nova"/>
              </a:defRPr>
            </a:pPr>
            <a:r>
              <a:t>The bold values indicate the best results which was obtained from all experiments, whereas the underlined values indicate the best results among each experiment group, in the original paper.</a:t>
            </a:r>
          </a:p>
        </p:txBody>
      </p:sp>
      <p:pic>
        <p:nvPicPr>
          <p:cNvPr id="165" name="Picture 2" descr="Picture 2"/>
          <p:cNvPicPr>
            <a:picLocks noChangeAspect="1"/>
          </p:cNvPicPr>
          <p:nvPr/>
        </p:nvPicPr>
        <p:blipFill>
          <a:blip r:embed="rId2">
            <a:extLst/>
          </a:blip>
          <a:stretch>
            <a:fillRect/>
          </a:stretch>
        </p:blipFill>
        <p:spPr>
          <a:xfrm>
            <a:off x="4655753" y="1331525"/>
            <a:ext cx="4292802" cy="252274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8" name="Title Placeholder"/>
          <p:cNvSpPr txBox="1"/>
          <p:nvPr>
            <p:ph type="title"/>
          </p:nvPr>
        </p:nvSpPr>
        <p:spPr>
          <a:xfrm>
            <a:off x="1269433" y="445025"/>
            <a:ext cx="7562868" cy="572702"/>
          </a:xfrm>
          <a:prstGeom prst="rect">
            <a:avLst/>
          </a:prstGeom>
        </p:spPr>
        <p:txBody>
          <a:bodyPr lIns="91423" tIns="91423" rIns="91423" bIns="91423" anchor="t"/>
          <a:lstStyle>
            <a:lvl1pPr defTabSz="914400">
              <a:lnSpc>
                <a:spcPct val="100000"/>
              </a:lnSpc>
              <a:defRPr sz="2500">
                <a:latin typeface="Proxima Nova"/>
                <a:ea typeface="Proxima Nova"/>
                <a:cs typeface="Proxima Nova"/>
                <a:sym typeface="Proxima Nova"/>
              </a:defRPr>
            </a:lvl1pPr>
          </a:lstStyle>
          <a:p>
            <a:pPr/>
            <a:r>
              <a:t>Results (from Original Paper) Contd..</a:t>
            </a:r>
          </a:p>
        </p:txBody>
      </p:sp>
      <p:sp>
        <p:nvSpPr>
          <p:cNvPr id="169" name="Text Placeholder"/>
          <p:cNvSpPr txBox="1"/>
          <p:nvPr>
            <p:ph type="body" sz="half" idx="1"/>
          </p:nvPr>
        </p:nvSpPr>
        <p:spPr>
          <a:xfrm>
            <a:off x="1120104" y="1152475"/>
            <a:ext cx="3950888" cy="3416400"/>
          </a:xfrm>
          <a:prstGeom prst="rect">
            <a:avLst/>
          </a:prstGeom>
        </p:spPr>
        <p:txBody>
          <a:bodyPr lIns="91423" tIns="91423" rIns="91423" bIns="91423"/>
          <a:lstStyle/>
          <a:p>
            <a:pPr indent="114300" defTabSz="914400">
              <a:lnSpc>
                <a:spcPct val="103500"/>
              </a:lnSpc>
              <a:spcBef>
                <a:spcPts val="0"/>
              </a:spcBef>
              <a:buClr>
                <a:schemeClr val="accent3"/>
              </a:buClr>
              <a:buFont typeface="Proxima Nova"/>
              <a:defRPr b="1" sz="1000">
                <a:latin typeface="Proxima Nova"/>
                <a:ea typeface="Proxima Nova"/>
                <a:cs typeface="Proxima Nova"/>
                <a:sym typeface="Proxima Nova"/>
              </a:defRPr>
            </a:pPr>
            <a:r>
              <a:t>AUC Improvements on Rare Codes: </a:t>
            </a:r>
          </a:p>
          <a:p>
            <a:pPr indent="114300" defTabSz="914400">
              <a:lnSpc>
                <a:spcPct val="103500"/>
              </a:lnSpc>
              <a:spcBef>
                <a:spcPts val="0"/>
              </a:spcBef>
              <a:buClr>
                <a:schemeClr val="accent3"/>
              </a:buClr>
              <a:buFont typeface="Proxima Nova"/>
              <a:defRPr b="1" sz="1000">
                <a:latin typeface="Proxima Nova"/>
                <a:ea typeface="Proxima Nova"/>
                <a:cs typeface="Proxima Nova"/>
                <a:sym typeface="Proxima Nova"/>
              </a:defRPr>
            </a:pPr>
          </a:p>
          <a:p>
            <a:pPr marL="457200" indent="-342900" algn="just" defTabSz="914400">
              <a:lnSpc>
                <a:spcPct val="103500"/>
              </a:lnSpc>
              <a:spcBef>
                <a:spcPts val="0"/>
              </a:spcBef>
              <a:buClr>
                <a:schemeClr val="accent3"/>
              </a:buClr>
              <a:buSzPts val="1200"/>
              <a:buFont typeface="Arial"/>
              <a:buChar char="•"/>
              <a:defRPr sz="1200">
                <a:latin typeface="Proxima Nova"/>
                <a:ea typeface="Proxima Nova"/>
                <a:cs typeface="Proxima Nova"/>
                <a:sym typeface="Proxima Nova"/>
              </a:defRPr>
            </a:pPr>
            <a:r>
              <a:t>AUC Score difference between vanilla MultiResCNN and (MultiResCNN w/ HiCuA+ASL). </a:t>
            </a:r>
          </a:p>
          <a:p>
            <a:pPr marL="457200" indent="-342900" algn="just" defTabSz="914400">
              <a:lnSpc>
                <a:spcPct val="103500"/>
              </a:lnSpc>
              <a:spcBef>
                <a:spcPts val="0"/>
              </a:spcBef>
              <a:buClr>
                <a:schemeClr val="accent3"/>
              </a:buClr>
              <a:buSzPts val="1200"/>
              <a:buFont typeface="Arial"/>
              <a:buChar char="•"/>
              <a:defRPr sz="1200">
                <a:latin typeface="Proxima Nova"/>
                <a:ea typeface="Proxima Nova"/>
                <a:cs typeface="Proxima Nova"/>
                <a:sym typeface="Proxima Nova"/>
              </a:defRPr>
            </a:pPr>
          </a:p>
          <a:p>
            <a:pPr marL="457200" indent="-342900" algn="just" defTabSz="914400">
              <a:lnSpc>
                <a:spcPct val="103500"/>
              </a:lnSpc>
              <a:spcBef>
                <a:spcPts val="0"/>
              </a:spcBef>
              <a:buClr>
                <a:schemeClr val="accent3"/>
              </a:buClr>
              <a:buSzPts val="1200"/>
              <a:buFont typeface="Arial"/>
              <a:buChar char="•"/>
              <a:defRPr sz="1200">
                <a:latin typeface="Proxima Nova"/>
                <a:ea typeface="Proxima Nova"/>
                <a:cs typeface="Proxima Nova"/>
                <a:sym typeface="Proxima Nova"/>
              </a:defRPr>
            </a:pPr>
            <a:r>
              <a:t>ICD codes are grouped by their frequency (i.e. occurring times in ground truth). </a:t>
            </a:r>
            <a:endParaRPr sz="1000"/>
          </a:p>
          <a:p>
            <a:pPr marL="457200" indent="-342900" algn="just" defTabSz="914400">
              <a:lnSpc>
                <a:spcPct val="103500"/>
              </a:lnSpc>
              <a:spcBef>
                <a:spcPts val="0"/>
              </a:spcBef>
              <a:buClr>
                <a:schemeClr val="accent3"/>
              </a:buClr>
              <a:buSzPts val="1200"/>
              <a:buFont typeface="Arial"/>
              <a:buChar char="•"/>
              <a:defRPr sz="1200">
                <a:latin typeface="Proxima Nova"/>
                <a:ea typeface="Proxima Nova"/>
                <a:cs typeface="Proxima Nova"/>
                <a:sym typeface="Proxima Nova"/>
              </a:defRPr>
            </a:pPr>
            <a:endParaRPr sz="1000"/>
          </a:p>
          <a:p>
            <a:pPr marL="457200" indent="-342900" algn="just" defTabSz="914400">
              <a:lnSpc>
                <a:spcPct val="103500"/>
              </a:lnSpc>
              <a:spcBef>
                <a:spcPts val="0"/>
              </a:spcBef>
              <a:buClr>
                <a:schemeClr val="accent3"/>
              </a:buClr>
              <a:buSzPts val="1200"/>
              <a:buFont typeface="Arial"/>
              <a:buChar char="•"/>
              <a:defRPr sz="1200">
                <a:latin typeface="Proxima Nova"/>
                <a:ea typeface="Proxima Nova"/>
                <a:cs typeface="Proxima Nova"/>
                <a:sym typeface="Proxima Nova"/>
              </a:defRPr>
            </a:pPr>
            <a:r>
              <a:t>This figure shows the increase of average AUC scores (in %) inside of each frequency group. For example, the size of the bar plot above code frequency ”1” indicates the increase of average AUC scores within the code subset that appears only once in the training set. The figure indicates a visible enhancement in rare code prediction.</a:t>
            </a:r>
          </a:p>
        </p:txBody>
      </p:sp>
      <p:pic>
        <p:nvPicPr>
          <p:cNvPr id="170" name="Picture 4" descr="Picture 4"/>
          <p:cNvPicPr>
            <a:picLocks noChangeAspect="1"/>
          </p:cNvPicPr>
          <p:nvPr/>
        </p:nvPicPr>
        <p:blipFill>
          <a:blip r:embed="rId2">
            <a:extLst/>
          </a:blip>
          <a:stretch>
            <a:fillRect/>
          </a:stretch>
        </p:blipFill>
        <p:spPr>
          <a:xfrm>
            <a:off x="5118329" y="1533746"/>
            <a:ext cx="3755629" cy="25145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Title Placeholder"/>
          <p:cNvSpPr txBox="1"/>
          <p:nvPr>
            <p:ph type="title"/>
          </p:nvPr>
        </p:nvSpPr>
        <p:spPr>
          <a:xfrm>
            <a:off x="1117364" y="445025"/>
            <a:ext cx="7714937" cy="572702"/>
          </a:xfrm>
          <a:prstGeom prst="rect">
            <a:avLst/>
          </a:prstGeom>
        </p:spPr>
        <p:txBody>
          <a:bodyPr lIns="91423" tIns="91423" rIns="91423" bIns="91423" anchor="t"/>
          <a:lstStyle>
            <a:lvl1pPr indent="114300" defTabSz="914400">
              <a:lnSpc>
                <a:spcPct val="100000"/>
              </a:lnSpc>
              <a:defRPr sz="2500">
                <a:latin typeface="Proxima Nova"/>
                <a:ea typeface="Proxima Nova"/>
                <a:cs typeface="Proxima Nova"/>
                <a:sym typeface="Proxima Nova"/>
              </a:defRPr>
            </a:lvl1pPr>
          </a:lstStyle>
          <a:p>
            <a:pPr/>
            <a:r>
              <a:t>Implementation / Reproduction Attempts</a:t>
            </a:r>
          </a:p>
        </p:txBody>
      </p:sp>
      <p:sp>
        <p:nvSpPr>
          <p:cNvPr id="174" name="Text Placeholder"/>
          <p:cNvSpPr txBox="1"/>
          <p:nvPr>
            <p:ph type="body" idx="1"/>
          </p:nvPr>
        </p:nvSpPr>
        <p:spPr>
          <a:xfrm>
            <a:off x="1117364" y="1152475"/>
            <a:ext cx="7714937" cy="3416400"/>
          </a:xfrm>
          <a:prstGeom prst="rect">
            <a:avLst/>
          </a:prstGeom>
        </p:spPr>
        <p:txBody>
          <a:bodyPr lIns="91423" tIns="91423" rIns="91423" bIns="91423"/>
          <a:lstStyle/>
          <a:p>
            <a:pPr marL="429768" indent="-322324" defTabSz="859536">
              <a:lnSpc>
                <a:spcPct val="115000"/>
              </a:lnSpc>
              <a:spcBef>
                <a:spcPts val="0"/>
              </a:spcBef>
              <a:buClr>
                <a:schemeClr val="accent3"/>
              </a:buClr>
              <a:buSzPts val="1600"/>
              <a:buFont typeface="Arial"/>
              <a:buChar char="•"/>
              <a:defRPr sz="1600">
                <a:latin typeface="Proxima Nova"/>
                <a:ea typeface="Proxima Nova"/>
                <a:cs typeface="Proxima Nova"/>
                <a:sym typeface="Proxima Nova"/>
              </a:defRPr>
            </a:pPr>
            <a:r>
              <a:t>Reproduction attempts</a:t>
            </a:r>
          </a:p>
          <a:p>
            <a:pPr lvl="1" marL="859536" indent="-298450" defTabSz="859536">
              <a:lnSpc>
                <a:spcPct val="115000"/>
              </a:lnSpc>
              <a:spcBef>
                <a:spcPts val="0"/>
              </a:spcBef>
              <a:buClr>
                <a:schemeClr val="accent3"/>
              </a:buClr>
              <a:buSzPts val="1300"/>
              <a:buFont typeface="Arial"/>
              <a:defRPr sz="1300">
                <a:latin typeface="Proxima Nova"/>
                <a:ea typeface="Proxima Nova"/>
                <a:cs typeface="Proxima Nova"/>
                <a:sym typeface="Proxima Nova"/>
              </a:defRPr>
            </a:pPr>
            <a:r>
              <a:t>The original design hypothesis for multilevel ICD-9 has been altered.</a:t>
            </a:r>
          </a:p>
          <a:p>
            <a:pPr lvl="1" marL="859536" indent="-298450" defTabSz="859536">
              <a:lnSpc>
                <a:spcPct val="115000"/>
              </a:lnSpc>
              <a:spcBef>
                <a:spcPts val="0"/>
              </a:spcBef>
              <a:buClr>
                <a:schemeClr val="accent3"/>
              </a:buClr>
              <a:buSzPts val="1300"/>
              <a:buFont typeface="Arial"/>
              <a:defRPr sz="1300">
                <a:latin typeface="Proxima Nova"/>
                <a:ea typeface="Proxima Nova"/>
                <a:cs typeface="Proxima Nova"/>
                <a:sym typeface="Proxima Nova"/>
              </a:defRPr>
            </a:pPr>
            <a:r>
              <a:t>Modified a few hyper parameters from the original paper to compare changes.</a:t>
            </a:r>
          </a:p>
          <a:p>
            <a:pPr marL="429768" indent="-322324" defTabSz="859536">
              <a:lnSpc>
                <a:spcPct val="115000"/>
              </a:lnSpc>
              <a:spcBef>
                <a:spcPts val="0"/>
              </a:spcBef>
              <a:buClr>
                <a:schemeClr val="accent3"/>
              </a:buClr>
              <a:buSzPts val="1600"/>
              <a:buFont typeface="Arial"/>
              <a:buChar char="•"/>
              <a:defRPr sz="1600">
                <a:latin typeface="Proxima Nova"/>
                <a:ea typeface="Proxima Nova"/>
                <a:cs typeface="Proxima Nova"/>
                <a:sym typeface="Proxima Nova"/>
              </a:defRPr>
            </a:pPr>
            <a:r>
              <a:t>Code changes / Implementation </a:t>
            </a:r>
          </a:p>
          <a:p>
            <a:pPr lvl="1" marL="859536" indent="-298450" defTabSz="859536">
              <a:lnSpc>
                <a:spcPct val="115000"/>
              </a:lnSpc>
              <a:spcBef>
                <a:spcPts val="0"/>
              </a:spcBef>
              <a:buClr>
                <a:schemeClr val="accent3"/>
              </a:buClr>
              <a:buSzPts val="1300"/>
              <a:buFont typeface="Arial"/>
              <a:defRPr sz="1300">
                <a:latin typeface="Proxima Nova"/>
                <a:ea typeface="Proxima Nova"/>
                <a:cs typeface="Proxima Nova"/>
                <a:sym typeface="Proxima Nova"/>
              </a:defRPr>
            </a:pPr>
            <a:r>
              <a:t>The ICD-9 Code hierarchy has been flattened.</a:t>
            </a:r>
          </a:p>
          <a:p>
            <a:pPr lvl="1" marL="859536" indent="-298450" defTabSz="859536">
              <a:lnSpc>
                <a:spcPct val="115000"/>
              </a:lnSpc>
              <a:spcBef>
                <a:spcPts val="0"/>
              </a:spcBef>
              <a:buClr>
                <a:schemeClr val="accent3"/>
              </a:buClr>
              <a:buSzPts val="1300"/>
              <a:buFont typeface="Arial"/>
              <a:defRPr sz="1300">
                <a:latin typeface="Proxima Nova"/>
                <a:ea typeface="Proxima Nova"/>
                <a:cs typeface="Proxima Nova"/>
                <a:sym typeface="Proxima Nova"/>
              </a:defRPr>
            </a:pPr>
            <a:r>
              <a:t>The result ICD codes follow 2 level depth - &lt;root, code&gt; (Ablation)</a:t>
            </a:r>
          </a:p>
          <a:p>
            <a:pPr lvl="1" marL="859536" indent="-298450" defTabSz="859536">
              <a:lnSpc>
                <a:spcPct val="115000"/>
              </a:lnSpc>
              <a:spcBef>
                <a:spcPts val="0"/>
              </a:spcBef>
              <a:buClr>
                <a:schemeClr val="accent3"/>
              </a:buClr>
              <a:buSzPts val="1300"/>
              <a:buFont typeface="Arial"/>
              <a:defRPr sz="1300">
                <a:latin typeface="Proxima Nova"/>
                <a:ea typeface="Proxima Nova"/>
                <a:cs typeface="Proxima Nova"/>
                <a:sym typeface="Proxima Nova"/>
              </a:defRPr>
            </a:pPr>
            <a:r>
              <a:t>Reduce the Poincare/negative to 1.</a:t>
            </a:r>
          </a:p>
          <a:p>
            <a:pPr marL="429768" indent="-322324" defTabSz="859536">
              <a:lnSpc>
                <a:spcPct val="115000"/>
              </a:lnSpc>
              <a:spcBef>
                <a:spcPts val="0"/>
              </a:spcBef>
              <a:buClr>
                <a:schemeClr val="accent3"/>
              </a:buClr>
              <a:buSzPts val="1600"/>
              <a:buFont typeface="Arial"/>
              <a:buChar char="•"/>
              <a:defRPr sz="1600">
                <a:latin typeface="Proxima Nova"/>
                <a:ea typeface="Proxima Nova"/>
                <a:cs typeface="Proxima Nova"/>
                <a:sym typeface="Proxima Nova"/>
              </a:defRPr>
            </a:pPr>
            <a:r>
              <a:t>Process of reproducing the results</a:t>
            </a:r>
          </a:p>
          <a:p>
            <a:pPr lvl="1" marL="859536" indent="-298450" defTabSz="859536">
              <a:lnSpc>
                <a:spcPct val="115000"/>
              </a:lnSpc>
              <a:spcBef>
                <a:spcPts val="0"/>
              </a:spcBef>
              <a:buClr>
                <a:schemeClr val="accent3"/>
              </a:buClr>
              <a:buSzPts val="1300"/>
              <a:buFont typeface="Arial"/>
              <a:defRPr sz="1300">
                <a:latin typeface="Proxima Nova"/>
                <a:ea typeface="Proxima Nova"/>
                <a:cs typeface="Proxima Nova"/>
                <a:sym typeface="Proxima Nova"/>
              </a:defRPr>
            </a:pPr>
            <a:r>
              <a:t>Flatten</a:t>
            </a:r>
            <a:r>
              <a:t>ed</a:t>
            </a:r>
            <a:r>
              <a:t> the ICD-9 hierarchy to &lt;root, code&gt; (only 2 level)</a:t>
            </a:r>
          </a:p>
          <a:p>
            <a:pPr lvl="1" marL="859536" indent="-298450" defTabSz="859536">
              <a:lnSpc>
                <a:spcPct val="115000"/>
              </a:lnSpc>
              <a:spcBef>
                <a:spcPts val="0"/>
              </a:spcBef>
              <a:buClr>
                <a:schemeClr val="accent3"/>
              </a:buClr>
              <a:buSzPts val="1300"/>
              <a:buFont typeface="Arial"/>
              <a:defRPr sz="1300">
                <a:latin typeface="Proxima Nova"/>
                <a:ea typeface="Proxima Nova"/>
                <a:cs typeface="Proxima Nova"/>
                <a:sym typeface="Proxima Nova"/>
              </a:defRPr>
            </a:pPr>
            <a:r>
              <a:t>The loss function </a:t>
            </a:r>
            <a:r>
              <a:t>and other metrics </a:t>
            </a:r>
            <a:r>
              <a:t>g</a:t>
            </a:r>
            <a:r>
              <a:t>ot </a:t>
            </a:r>
            <a:r>
              <a:t>worst</a:t>
            </a:r>
            <a:r>
              <a:t>, compared to the original paper.</a:t>
            </a:r>
          </a:p>
          <a:p>
            <a:pPr marL="429768" indent="-322324" defTabSz="859536">
              <a:lnSpc>
                <a:spcPct val="115000"/>
              </a:lnSpc>
              <a:spcBef>
                <a:spcPts val="0"/>
              </a:spcBef>
              <a:buClr>
                <a:schemeClr val="accent3"/>
              </a:buClr>
              <a:buSzPts val="1600"/>
              <a:buFont typeface="Arial"/>
              <a:buChar char="•"/>
              <a:defRPr sz="1600">
                <a:latin typeface="Proxima Nova"/>
                <a:ea typeface="Proxima Nova"/>
                <a:cs typeface="Proxima Nova"/>
                <a:sym typeface="Proxima Nova"/>
              </a:defRPr>
            </a:pPr>
            <a:r>
              <a:t>Challenges encountered during the reproduction attempts</a:t>
            </a:r>
          </a:p>
          <a:p>
            <a:pPr lvl="1" marL="859536" indent="-298450" defTabSz="859536">
              <a:lnSpc>
                <a:spcPct val="115000"/>
              </a:lnSpc>
              <a:spcBef>
                <a:spcPts val="0"/>
              </a:spcBef>
              <a:buClr>
                <a:schemeClr val="accent3"/>
              </a:buClr>
              <a:buSzPts val="1300"/>
              <a:buFont typeface="Arial"/>
              <a:defRPr sz="1300">
                <a:latin typeface="Proxima Nova"/>
                <a:ea typeface="Proxima Nova"/>
                <a:cs typeface="Proxima Nova"/>
                <a:sym typeface="Proxima Nova"/>
              </a:defRPr>
            </a:pPr>
            <a:r>
              <a:t>Hardware limitations </a:t>
            </a:r>
            <a:r>
              <a:t>e.g.</a:t>
            </a:r>
            <a:r>
              <a:t> GPU/CPU/RAM inadequate to run the entire dataset.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Number Placeholder"/>
          <p:cNvSpPr txBox="1"/>
          <p:nvPr>
            <p:ph type="sldNum" sz="quarter" idx="2"/>
          </p:nvPr>
        </p:nvSpPr>
        <p:spPr>
          <a:xfrm>
            <a:off x="8370501" y="4800044"/>
            <a:ext cx="144849" cy="2082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Title Placeholder"/>
          <p:cNvSpPr txBox="1"/>
          <p:nvPr>
            <p:ph type="title"/>
          </p:nvPr>
        </p:nvSpPr>
        <p:spPr>
          <a:xfrm>
            <a:off x="1169627" y="445025"/>
            <a:ext cx="7662674" cy="572702"/>
          </a:xfrm>
          <a:prstGeom prst="rect">
            <a:avLst/>
          </a:prstGeom>
        </p:spPr>
        <p:txBody>
          <a:bodyPr lIns="91423" tIns="91423" rIns="91423" bIns="91423" anchor="t"/>
          <a:lstStyle/>
          <a:p>
            <a:pPr indent="114300" defTabSz="914400">
              <a:lnSpc>
                <a:spcPct val="100000"/>
              </a:lnSpc>
              <a:defRPr sz="2500">
                <a:solidFill>
                  <a:srgbClr val="FAFDFB"/>
                </a:solidFill>
                <a:latin typeface="Proxima Nova"/>
                <a:ea typeface="Proxima Nova"/>
                <a:cs typeface="Proxima Nova"/>
                <a:sym typeface="Proxima Nova"/>
              </a:defRPr>
            </a:pPr>
            <a:r>
              <a:t>Ablation</a:t>
            </a:r>
            <a:r>
              <a:t> </a:t>
            </a:r>
            <a:r>
              <a:t>/</a:t>
            </a:r>
            <a:r>
              <a:t> </a:t>
            </a:r>
            <a:r>
              <a:t>Code Modification - 1</a:t>
            </a:r>
          </a:p>
        </p:txBody>
      </p:sp>
      <p:sp>
        <p:nvSpPr>
          <p:cNvPr id="178" name="Text Placeholder"/>
          <p:cNvSpPr txBox="1"/>
          <p:nvPr>
            <p:ph type="body" idx="1"/>
          </p:nvPr>
        </p:nvSpPr>
        <p:spPr>
          <a:xfrm>
            <a:off x="1036678" y="1141698"/>
            <a:ext cx="7795623" cy="3416403"/>
          </a:xfrm>
          <a:prstGeom prst="rect">
            <a:avLst/>
          </a:prstGeom>
        </p:spPr>
        <p:txBody>
          <a:bodyPr lIns="91423" tIns="91423" rIns="91423" bIns="91423"/>
          <a:lstStyle>
            <a:lvl1pPr marL="457200" indent="-342900" defTabSz="914400">
              <a:lnSpc>
                <a:spcPct val="115000"/>
              </a:lnSpc>
              <a:spcBef>
                <a:spcPts val="0"/>
              </a:spcBef>
              <a:buClr>
                <a:schemeClr val="accent3"/>
              </a:buClr>
              <a:buSzPts val="1800"/>
              <a:buFont typeface="Arial"/>
              <a:buChar char="•"/>
              <a:defRPr>
                <a:latin typeface="Proxima Nova"/>
                <a:ea typeface="Proxima Nova"/>
                <a:cs typeface="Proxima Nova"/>
                <a:sym typeface="Proxima Nova"/>
              </a:defRPr>
            </a:lvl1pPr>
          </a:lstStyle>
          <a:p>
            <a:pPr/>
            <a:r>
              <a:t>The following code has been modified to flatten the ICD-9 code:</a:t>
            </a:r>
          </a:p>
        </p:txBody>
      </p:sp>
      <p:grpSp>
        <p:nvGrpSpPr>
          <p:cNvPr id="181" name="Image Gallery"/>
          <p:cNvGrpSpPr/>
          <p:nvPr/>
        </p:nvGrpSpPr>
        <p:grpSpPr>
          <a:xfrm>
            <a:off x="1322885" y="1799225"/>
            <a:ext cx="4463241" cy="2342402"/>
            <a:chOff x="0" y="0"/>
            <a:chExt cx="4463239" cy="2342401"/>
          </a:xfrm>
        </p:grpSpPr>
        <p:pic>
          <p:nvPicPr>
            <p:cNvPr id="179" name="MainFlatten1.png" descr="MainFlatten1.png"/>
            <p:cNvPicPr>
              <a:picLocks noChangeAspect="1"/>
            </p:cNvPicPr>
            <p:nvPr/>
          </p:nvPicPr>
          <p:blipFill>
            <a:blip r:embed="rId2">
              <a:extLst/>
            </a:blip>
            <a:srcRect l="11517" t="0" r="11517" b="0"/>
            <a:stretch>
              <a:fillRect/>
            </a:stretch>
          </p:blipFill>
          <p:spPr>
            <a:xfrm>
              <a:off x="0" y="-1"/>
              <a:ext cx="4463241" cy="1877588"/>
            </a:xfrm>
            <a:prstGeom prst="rect">
              <a:avLst/>
            </a:prstGeom>
            <a:ln w="12700" cap="flat">
              <a:noFill/>
              <a:miter lim="400000"/>
            </a:ln>
            <a:effectLst/>
          </p:spPr>
        </p:pic>
        <p:sp>
          <p:nvSpPr>
            <p:cNvPr id="180" name="source code - main.py"/>
            <p:cNvSpPr txBox="1"/>
            <p:nvPr/>
          </p:nvSpPr>
          <p:spPr>
            <a:xfrm>
              <a:off x="0" y="1960732"/>
              <a:ext cx="4463240" cy="3816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a:solidFill>
                    <a:srgbClr val="FFFDFF"/>
                  </a:solidFill>
                  <a:latin typeface="+mn-lt"/>
                  <a:ea typeface="+mn-ea"/>
                  <a:cs typeface="+mn-cs"/>
                  <a:sym typeface="Arial"/>
                </a:defRPr>
              </a:lvl1pPr>
            </a:lstStyle>
            <a:p>
              <a:pPr/>
              <a:r>
                <a:t>source code - main.py</a:t>
              </a:r>
            </a:p>
          </p:txBody>
        </p:sp>
      </p:grpSp>
      <p:pic>
        <p:nvPicPr>
          <p:cNvPr id="182" name="Image Gallery" descr="Image Gallery"/>
          <p:cNvPicPr>
            <a:picLocks noChangeAspect="1"/>
          </p:cNvPicPr>
          <p:nvPr/>
        </p:nvPicPr>
        <p:blipFill>
          <a:blip r:embed="rId3">
            <a:extLst/>
          </a:blip>
          <a:srcRect l="1363" t="0" r="1363" b="0"/>
          <a:stretch>
            <a:fillRect/>
          </a:stretch>
        </p:blipFill>
        <p:spPr>
          <a:xfrm>
            <a:off x="5855725" y="1801108"/>
            <a:ext cx="3164318" cy="107001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202729"/>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Helvetica"/>
        <a:ea typeface="Helvetica"/>
        <a:cs typeface="Helvetica"/>
      </a:majorFont>
      <a:minorFont>
        <a:latin typeface="Arial"/>
        <a:ea typeface="Arial"/>
        <a:cs typeface="Arial"/>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02729"/>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pearmint">
  <a:themeElements>
    <a:clrScheme name="Spearmint">
      <a:dk1>
        <a:srgbClr val="000000"/>
      </a:dk1>
      <a:lt1>
        <a:srgbClr val="FFFFFF"/>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Helvetica"/>
        <a:ea typeface="Helvetica"/>
        <a:cs typeface="Helvetica"/>
      </a:majorFont>
      <a:minorFont>
        <a:latin typeface="Arial"/>
        <a:ea typeface="Arial"/>
        <a:cs typeface="Arial"/>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02729"/>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02729"/>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