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 id="269" r:id="rId15"/>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02729"/>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02729"/>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02729"/>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02729"/>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02729"/>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02729"/>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02729"/>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02729"/>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02729"/>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202729"/>
        </a:fontRef>
        <a:srgbClr val="20272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CD"/>
          </a:solidFill>
        </a:fill>
      </a:tcStyle>
    </a:wholeTbl>
    <a:band2H>
      <a:tcTxStyle/>
      <a:tcStyle>
        <a:tcBdr/>
        <a:fill>
          <a:solidFill>
            <a:srgbClr val="E7E7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202729"/>
        </a:fontRef>
        <a:srgbClr val="20272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1D1"/>
          </a:solidFill>
        </a:fill>
      </a:tcStyle>
    </a:wholeTbl>
    <a:band2H>
      <a:tcTxStyle/>
      <a:tcStyle>
        <a:tcBdr/>
        <a:fill>
          <a:solidFill>
            <a:srgbClr val="EAEAE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202729"/>
        </a:fontRef>
        <a:srgbClr val="20272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AD5"/>
          </a:solidFill>
        </a:fill>
      </a:tcStyle>
    </a:wholeTbl>
    <a:band2H>
      <a:tcTxStyle/>
      <a:tcStyle>
        <a:tcBdr/>
        <a:fill>
          <a:solidFill>
            <a:srgbClr val="FFFCEB"/>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202729"/>
        </a:fontRef>
        <a:srgbClr val="202729"/>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202729"/>
        </a:fontRef>
        <a:srgbClr val="202729"/>
      </a:tcTxStyle>
      <a:tcStyle>
        <a:tcBdr>
          <a:left>
            <a:ln w="12700" cap="flat">
              <a:noFill/>
              <a:miter lim="400000"/>
            </a:ln>
          </a:left>
          <a:right>
            <a:ln w="12700" cap="flat">
              <a:noFill/>
              <a:miter lim="400000"/>
            </a:ln>
          </a:right>
          <a:top>
            <a:ln w="50800" cap="flat">
              <a:solidFill>
                <a:srgbClr val="202729"/>
              </a:solidFill>
              <a:prstDash val="solid"/>
              <a:round/>
            </a:ln>
          </a:top>
          <a:bottom>
            <a:ln w="25400" cap="flat">
              <a:solidFill>
                <a:srgbClr val="202729"/>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202729"/>
              </a:solidFill>
              <a:prstDash val="solid"/>
              <a:round/>
            </a:ln>
          </a:top>
          <a:bottom>
            <a:ln w="25400" cap="flat">
              <a:solidFill>
                <a:srgbClr val="202729"/>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202729"/>
        </a:fontRef>
        <a:srgbClr val="20272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B"/>
          </a:solidFill>
        </a:fill>
      </a:tcStyle>
    </a:wholeTbl>
    <a:band2H>
      <a:tcTxStyle/>
      <a:tcStyle>
        <a:tcBdr/>
        <a:fill>
          <a:solidFill>
            <a:srgbClr val="E7E7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02729"/>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02729"/>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02729"/>
          </a:solidFill>
        </a:fill>
      </a:tcStyle>
    </a:firstRow>
  </a:tblStyle>
  <a:tblStyle styleId="{2708684C-4D16-4618-839F-0558EEFCDFE6}" styleName="">
    <a:tblBg/>
    <a:wholeTbl>
      <a:tcTxStyle b="off" i="off">
        <a:fontRef idx="major">
          <a:srgbClr val="202729"/>
        </a:fontRef>
        <a:srgbClr val="202729"/>
      </a:tcTxStyle>
      <a:tcStyle>
        <a:tcBdr>
          <a:left>
            <a:ln w="12700" cap="flat">
              <a:solidFill>
                <a:srgbClr val="202729"/>
              </a:solidFill>
              <a:prstDash val="solid"/>
              <a:round/>
            </a:ln>
          </a:left>
          <a:right>
            <a:ln w="12700" cap="flat">
              <a:solidFill>
                <a:srgbClr val="202729"/>
              </a:solidFill>
              <a:prstDash val="solid"/>
              <a:round/>
            </a:ln>
          </a:right>
          <a:top>
            <a:ln w="12700" cap="flat">
              <a:solidFill>
                <a:srgbClr val="202729"/>
              </a:solidFill>
              <a:prstDash val="solid"/>
              <a:round/>
            </a:ln>
          </a:top>
          <a:bottom>
            <a:ln w="12700" cap="flat">
              <a:solidFill>
                <a:srgbClr val="202729"/>
              </a:solidFill>
              <a:prstDash val="solid"/>
              <a:round/>
            </a:ln>
          </a:bottom>
          <a:insideH>
            <a:ln w="12700" cap="flat">
              <a:solidFill>
                <a:srgbClr val="202729"/>
              </a:solidFill>
              <a:prstDash val="solid"/>
              <a:round/>
            </a:ln>
          </a:insideH>
          <a:insideV>
            <a:ln w="12700" cap="flat">
              <a:solidFill>
                <a:srgbClr val="202729"/>
              </a:solidFill>
              <a:prstDash val="solid"/>
              <a:round/>
            </a:ln>
          </a:insideV>
        </a:tcBdr>
        <a:fill>
          <a:solidFill>
            <a:srgbClr val="202729">
              <a:alpha val="20000"/>
            </a:srgbClr>
          </a:solidFill>
        </a:fill>
      </a:tcStyle>
    </a:wholeTbl>
    <a:band2H>
      <a:tcTxStyle/>
      <a:tcStyle>
        <a:tcBdr/>
        <a:fill>
          <a:solidFill>
            <a:srgbClr val="FFFFFF"/>
          </a:solidFill>
        </a:fill>
      </a:tcStyle>
    </a:band2H>
    <a:firstCol>
      <a:tcTxStyle b="on" i="off">
        <a:fontRef idx="major">
          <a:srgbClr val="202729"/>
        </a:fontRef>
        <a:srgbClr val="202729"/>
      </a:tcTxStyle>
      <a:tcStyle>
        <a:tcBdr>
          <a:left>
            <a:ln w="12700" cap="flat">
              <a:solidFill>
                <a:srgbClr val="202729"/>
              </a:solidFill>
              <a:prstDash val="solid"/>
              <a:round/>
            </a:ln>
          </a:left>
          <a:right>
            <a:ln w="12700" cap="flat">
              <a:solidFill>
                <a:srgbClr val="202729"/>
              </a:solidFill>
              <a:prstDash val="solid"/>
              <a:round/>
            </a:ln>
          </a:right>
          <a:top>
            <a:ln w="12700" cap="flat">
              <a:solidFill>
                <a:srgbClr val="202729"/>
              </a:solidFill>
              <a:prstDash val="solid"/>
              <a:round/>
            </a:ln>
          </a:top>
          <a:bottom>
            <a:ln w="12700" cap="flat">
              <a:solidFill>
                <a:srgbClr val="202729"/>
              </a:solidFill>
              <a:prstDash val="solid"/>
              <a:round/>
            </a:ln>
          </a:bottom>
          <a:insideH>
            <a:ln w="12700" cap="flat">
              <a:solidFill>
                <a:srgbClr val="202729"/>
              </a:solidFill>
              <a:prstDash val="solid"/>
              <a:round/>
            </a:ln>
          </a:insideH>
          <a:insideV>
            <a:ln w="12700" cap="flat">
              <a:solidFill>
                <a:srgbClr val="202729"/>
              </a:solidFill>
              <a:prstDash val="solid"/>
              <a:round/>
            </a:ln>
          </a:insideV>
        </a:tcBdr>
        <a:fill>
          <a:solidFill>
            <a:srgbClr val="202729">
              <a:alpha val="20000"/>
            </a:srgbClr>
          </a:solidFill>
        </a:fill>
      </a:tcStyle>
    </a:firstCol>
    <a:lastRow>
      <a:tcTxStyle b="on" i="off">
        <a:fontRef idx="major">
          <a:srgbClr val="202729"/>
        </a:fontRef>
        <a:srgbClr val="202729"/>
      </a:tcTxStyle>
      <a:tcStyle>
        <a:tcBdr>
          <a:left>
            <a:ln w="12700" cap="flat">
              <a:solidFill>
                <a:srgbClr val="202729"/>
              </a:solidFill>
              <a:prstDash val="solid"/>
              <a:round/>
            </a:ln>
          </a:left>
          <a:right>
            <a:ln w="12700" cap="flat">
              <a:solidFill>
                <a:srgbClr val="202729"/>
              </a:solidFill>
              <a:prstDash val="solid"/>
              <a:round/>
            </a:ln>
          </a:right>
          <a:top>
            <a:ln w="50800" cap="flat">
              <a:solidFill>
                <a:srgbClr val="202729"/>
              </a:solidFill>
              <a:prstDash val="solid"/>
              <a:round/>
            </a:ln>
          </a:top>
          <a:bottom>
            <a:ln w="12700" cap="flat">
              <a:solidFill>
                <a:srgbClr val="202729"/>
              </a:solidFill>
              <a:prstDash val="solid"/>
              <a:round/>
            </a:ln>
          </a:bottom>
          <a:insideH>
            <a:ln w="12700" cap="flat">
              <a:solidFill>
                <a:srgbClr val="202729"/>
              </a:solidFill>
              <a:prstDash val="solid"/>
              <a:round/>
            </a:ln>
          </a:insideH>
          <a:insideV>
            <a:ln w="12700" cap="flat">
              <a:solidFill>
                <a:srgbClr val="202729"/>
              </a:solidFill>
              <a:prstDash val="solid"/>
              <a:round/>
            </a:ln>
          </a:insideV>
        </a:tcBdr>
        <a:fill>
          <a:noFill/>
        </a:fill>
      </a:tcStyle>
    </a:lastRow>
    <a:firstRow>
      <a:tcTxStyle b="on" i="off">
        <a:fontRef idx="major">
          <a:srgbClr val="202729"/>
        </a:fontRef>
        <a:srgbClr val="202729"/>
      </a:tcTxStyle>
      <a:tcStyle>
        <a:tcBdr>
          <a:left>
            <a:ln w="12700" cap="flat">
              <a:solidFill>
                <a:srgbClr val="202729"/>
              </a:solidFill>
              <a:prstDash val="solid"/>
              <a:round/>
            </a:ln>
          </a:left>
          <a:right>
            <a:ln w="12700" cap="flat">
              <a:solidFill>
                <a:srgbClr val="202729"/>
              </a:solidFill>
              <a:prstDash val="solid"/>
              <a:round/>
            </a:ln>
          </a:right>
          <a:top>
            <a:ln w="12700" cap="flat">
              <a:solidFill>
                <a:srgbClr val="202729"/>
              </a:solidFill>
              <a:prstDash val="solid"/>
              <a:round/>
            </a:ln>
          </a:top>
          <a:bottom>
            <a:ln w="25400" cap="flat">
              <a:solidFill>
                <a:srgbClr val="202729"/>
              </a:solidFill>
              <a:prstDash val="solid"/>
              <a:round/>
            </a:ln>
          </a:bottom>
          <a:insideH>
            <a:ln w="12700" cap="flat">
              <a:solidFill>
                <a:srgbClr val="202729"/>
              </a:solidFill>
              <a:prstDash val="solid"/>
              <a:round/>
            </a:ln>
          </a:insideH>
          <a:insideV>
            <a:ln w="12700" cap="flat">
              <a:solidFill>
                <a:srgbClr val="202729"/>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26"/>
  </p:normalViewPr>
  <p:slideViewPr>
    <p:cSldViewPr snapToGrid="0">
      <p:cViewPr varScale="1">
        <p:scale>
          <a:sx n="161" d="100"/>
          <a:sy n="161" d="100"/>
        </p:scale>
        <p:origin x="7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0" name="Shape 110"/>
          <p:cNvSpPr>
            <a:spLocks noGrp="1" noRot="1" noChangeAspect="1"/>
          </p:cNvSpPr>
          <p:nvPr>
            <p:ph type="sldImg"/>
          </p:nvPr>
        </p:nvSpPr>
        <p:spPr>
          <a:xfrm>
            <a:off x="1143000" y="685800"/>
            <a:ext cx="4572000" cy="3429000"/>
          </a:xfrm>
          <a:prstGeom prst="rect">
            <a:avLst/>
          </a:prstGeom>
        </p:spPr>
        <p:txBody>
          <a:bodyPr/>
          <a:lstStyle/>
          <a:p>
            <a:endParaRPr/>
          </a:p>
        </p:txBody>
      </p:sp>
      <p:sp>
        <p:nvSpPr>
          <p:cNvPr id="111" name="Shape 11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bg>
      <p:bgPr>
        <a:solidFill>
          <a:srgbClr val="202729"/>
        </a:solidFill>
        <a:effectLst/>
      </p:bgPr>
    </p:bg>
    <p:spTree>
      <p:nvGrpSpPr>
        <p:cNvPr id="1" name=""/>
        <p:cNvGrpSpPr/>
        <p:nvPr/>
      </p:nvGrpSpPr>
      <p:grpSpPr>
        <a:xfrm>
          <a:off x="0" y="0"/>
          <a:ext cx="0" cy="0"/>
          <a:chOff x="0" y="0"/>
          <a:chExt cx="0" cy="0"/>
        </a:xfrm>
      </p:grpSpPr>
      <p:sp>
        <p:nvSpPr>
          <p:cNvPr id="12" name="Google Shape;10;p2"/>
          <p:cNvSpPr/>
          <p:nvPr/>
        </p:nvSpPr>
        <p:spPr>
          <a:xfrm>
            <a:off x="0" y="2998149"/>
            <a:ext cx="9144001" cy="1"/>
          </a:xfrm>
          <a:prstGeom prst="line">
            <a:avLst/>
          </a:prstGeom>
          <a:ln w="19050">
            <a:solidFill>
              <a:srgbClr val="63D297"/>
            </a:solidFill>
          </a:ln>
        </p:spPr>
        <p:txBody>
          <a:bodyPr lIns="45719" rIns="45719"/>
          <a:lstStyle/>
          <a:p>
            <a:endParaRPr/>
          </a:p>
        </p:txBody>
      </p:sp>
      <p:sp>
        <p:nvSpPr>
          <p:cNvPr id="13" name="Title Text"/>
          <p:cNvSpPr txBox="1">
            <a:spLocks noGrp="1"/>
          </p:cNvSpPr>
          <p:nvPr>
            <p:ph type="title"/>
          </p:nvPr>
        </p:nvSpPr>
        <p:spPr>
          <a:xfrm>
            <a:off x="510449" y="1257300"/>
            <a:ext cx="8123102" cy="1588501"/>
          </a:xfrm>
          <a:prstGeom prst="rect">
            <a:avLst/>
          </a:prstGeom>
        </p:spPr>
        <p:txBody>
          <a:bodyPr anchor="b"/>
          <a:lstStyle>
            <a:lvl1pPr>
              <a:defRPr sz="4800">
                <a:solidFill>
                  <a:srgbClr val="FFFFFF"/>
                </a:solidFill>
              </a:defRPr>
            </a:lvl1pPr>
          </a:lstStyle>
          <a:p>
            <a:r>
              <a:t>Title Text</a:t>
            </a:r>
          </a:p>
        </p:txBody>
      </p:sp>
      <p:sp>
        <p:nvSpPr>
          <p:cNvPr id="14" name="Body Level One…"/>
          <p:cNvSpPr txBox="1">
            <a:spLocks noGrp="1"/>
          </p:cNvSpPr>
          <p:nvPr>
            <p:ph type="body" sz="quarter" idx="1"/>
          </p:nvPr>
        </p:nvSpPr>
        <p:spPr>
          <a:xfrm>
            <a:off x="510449" y="3182312"/>
            <a:ext cx="8123102" cy="630001"/>
          </a:xfrm>
          <a:prstGeom prst="rect">
            <a:avLst/>
          </a:prstGeom>
        </p:spPr>
        <p:txBody>
          <a:bodyPr/>
          <a:lstStyle>
            <a:lvl1pPr marL="342900" indent="-228600">
              <a:lnSpc>
                <a:spcPct val="100000"/>
              </a:lnSpc>
              <a:buClrTx/>
              <a:buSzTx/>
              <a:buFontTx/>
              <a:buNone/>
              <a:defRPr sz="2400">
                <a:solidFill>
                  <a:srgbClr val="FFFFFF"/>
                </a:solidFill>
              </a:defRPr>
            </a:lvl1pPr>
            <a:lvl2pPr marL="342900" indent="254000">
              <a:lnSpc>
                <a:spcPct val="100000"/>
              </a:lnSpc>
              <a:buClrTx/>
              <a:buSzTx/>
              <a:buFontTx/>
              <a:buNone/>
              <a:defRPr sz="2400">
                <a:solidFill>
                  <a:srgbClr val="FFFFFF"/>
                </a:solidFill>
              </a:defRPr>
            </a:lvl2pPr>
            <a:lvl3pPr marL="342900" indent="711200">
              <a:lnSpc>
                <a:spcPct val="100000"/>
              </a:lnSpc>
              <a:buClrTx/>
              <a:buSzTx/>
              <a:buFontTx/>
              <a:buNone/>
              <a:defRPr sz="2400">
                <a:solidFill>
                  <a:srgbClr val="FFFFFF"/>
                </a:solidFill>
              </a:defRPr>
            </a:lvl3pPr>
            <a:lvl4pPr marL="342900" indent="1168400">
              <a:lnSpc>
                <a:spcPct val="100000"/>
              </a:lnSpc>
              <a:buClrTx/>
              <a:buSzTx/>
              <a:buFontTx/>
              <a:buNone/>
              <a:defRPr sz="2400">
                <a:solidFill>
                  <a:srgbClr val="FFFFFF"/>
                </a:solidFill>
              </a:defRPr>
            </a:lvl4pPr>
            <a:lvl5pPr marL="342900" indent="1625600">
              <a:lnSpc>
                <a:spcPct val="100000"/>
              </a:lnSpc>
              <a:buClrTx/>
              <a:buSzTx/>
              <a:buFontTx/>
              <a:buNone/>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5" name="xx%"/>
          <p:cNvSpPr txBox="1">
            <a:spLocks noGrp="1"/>
          </p:cNvSpPr>
          <p:nvPr>
            <p:ph type="title" hasCustomPrompt="1"/>
          </p:nvPr>
        </p:nvSpPr>
        <p:spPr>
          <a:xfrm>
            <a:off x="311699" y="991475"/>
            <a:ext cx="8520602" cy="1917901"/>
          </a:xfrm>
          <a:prstGeom prst="rect">
            <a:avLst/>
          </a:prstGeom>
        </p:spPr>
        <p:txBody>
          <a:bodyPr anchor="ctr"/>
          <a:lstStyle>
            <a:lvl1pPr algn="ctr">
              <a:defRPr sz="14000" b="1"/>
            </a:lvl1pPr>
          </a:lstStyle>
          <a:p>
            <a:r>
              <a:t>xx%</a:t>
            </a:r>
          </a:p>
        </p:txBody>
      </p:sp>
      <p:sp>
        <p:nvSpPr>
          <p:cNvPr id="96" name="Body Level One…"/>
          <p:cNvSpPr txBox="1">
            <a:spLocks noGrp="1"/>
          </p:cNvSpPr>
          <p:nvPr>
            <p:ph type="body" sz="quarter" idx="1"/>
          </p:nvPr>
        </p:nvSpPr>
        <p:spPr>
          <a:xfrm>
            <a:off x="311699" y="3071299"/>
            <a:ext cx="8520602" cy="901801"/>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_HEADER">
    <p:bg>
      <p:bgPr>
        <a:solidFill>
          <a:srgbClr val="202729"/>
        </a:solidFill>
        <a:effectLst/>
      </p:bgPr>
    </p:bg>
    <p:spTree>
      <p:nvGrpSpPr>
        <p:cNvPr id="1" name=""/>
        <p:cNvGrpSpPr/>
        <p:nvPr/>
      </p:nvGrpSpPr>
      <p:grpSpPr>
        <a:xfrm>
          <a:off x="0" y="0"/>
          <a:ext cx="0" cy="0"/>
          <a:chOff x="0" y="0"/>
          <a:chExt cx="0" cy="0"/>
        </a:xfrm>
      </p:grpSpPr>
      <p:sp>
        <p:nvSpPr>
          <p:cNvPr id="22" name="Google Shape;15;p3"/>
          <p:cNvSpPr/>
          <p:nvPr/>
        </p:nvSpPr>
        <p:spPr>
          <a:xfrm>
            <a:off x="0" y="2998149"/>
            <a:ext cx="9144001" cy="1"/>
          </a:xfrm>
          <a:prstGeom prst="line">
            <a:avLst/>
          </a:prstGeom>
          <a:ln w="19050">
            <a:solidFill>
              <a:srgbClr val="63D297"/>
            </a:solidFill>
          </a:ln>
        </p:spPr>
        <p:txBody>
          <a:bodyPr lIns="45719" rIns="45719"/>
          <a:lstStyle/>
          <a:p>
            <a:endParaRPr/>
          </a:p>
        </p:txBody>
      </p:sp>
      <p:sp>
        <p:nvSpPr>
          <p:cNvPr id="23" name="Title Text"/>
          <p:cNvSpPr txBox="1">
            <a:spLocks noGrp="1"/>
          </p:cNvSpPr>
          <p:nvPr>
            <p:ph type="title"/>
          </p:nvPr>
        </p:nvSpPr>
        <p:spPr>
          <a:xfrm>
            <a:off x="510449" y="2057400"/>
            <a:ext cx="8123102" cy="778800"/>
          </a:xfrm>
          <a:prstGeom prst="rect">
            <a:avLst/>
          </a:prstGeom>
        </p:spPr>
        <p:txBody>
          <a:bodyPr anchor="b"/>
          <a:lstStyle>
            <a:lvl1pPr>
              <a:defRPr sz="3600">
                <a:solidFill>
                  <a:srgbClr val="FFFFFF"/>
                </a:solidFill>
              </a:defRPr>
            </a:lvl1pPr>
          </a:lstStyle>
          <a:p>
            <a:r>
              <a:t>Title Text</a:t>
            </a:r>
          </a:p>
        </p:txBody>
      </p:sp>
      <p:sp>
        <p:nvSpPr>
          <p:cNvPr id="24"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31" name="Title Text"/>
          <p:cNvSpPr txBox="1">
            <a:spLocks noGrp="1"/>
          </p:cNvSpPr>
          <p:nvPr>
            <p:ph type="title"/>
          </p:nvPr>
        </p:nvSpPr>
        <p:spPr>
          <a:prstGeom prst="rect">
            <a:avLst/>
          </a:prstGeom>
        </p:spPr>
        <p:txBody>
          <a:bodyPr/>
          <a:lstStyle/>
          <a:p>
            <a:r>
              <a:t>Title Text</a:t>
            </a:r>
          </a:p>
        </p:txBody>
      </p:sp>
      <p:sp>
        <p:nvSpPr>
          <p:cNvPr id="3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_AND_TWO_COLUMNS">
    <p:spTree>
      <p:nvGrpSpPr>
        <p:cNvPr id="1" name=""/>
        <p:cNvGrpSpPr/>
        <p:nvPr/>
      </p:nvGrpSpPr>
      <p:grpSpPr>
        <a:xfrm>
          <a:off x="0" y="0"/>
          <a:ext cx="0" cy="0"/>
          <a:chOff x="0" y="0"/>
          <a:chExt cx="0" cy="0"/>
        </a:xfrm>
      </p:grpSpPr>
      <p:sp>
        <p:nvSpPr>
          <p:cNvPr id="40" name="Title Text"/>
          <p:cNvSpPr txBox="1">
            <a:spLocks noGrp="1"/>
          </p:cNvSpPr>
          <p:nvPr>
            <p:ph type="title"/>
          </p:nvPr>
        </p:nvSpPr>
        <p:spPr>
          <a:prstGeom prst="rect">
            <a:avLst/>
          </a:prstGeom>
        </p:spPr>
        <p:txBody>
          <a:bodyPr/>
          <a:lstStyle/>
          <a:p>
            <a:r>
              <a:t>Title Text</a:t>
            </a:r>
          </a:p>
        </p:txBody>
      </p:sp>
      <p:sp>
        <p:nvSpPr>
          <p:cNvPr id="41"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42" name="Google Shape;26;p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_ONLY">
    <p:spTree>
      <p:nvGrpSpPr>
        <p:cNvPr id="1" name=""/>
        <p:cNvGrpSpPr/>
        <p:nvPr/>
      </p:nvGrpSpPr>
      <p:grpSpPr>
        <a:xfrm>
          <a:off x="0" y="0"/>
          <a:ext cx="0" cy="0"/>
          <a:chOff x="0" y="0"/>
          <a:chExt cx="0" cy="0"/>
        </a:xfrm>
      </p:grpSpPr>
      <p:sp>
        <p:nvSpPr>
          <p:cNvPr id="50" name="Title Text"/>
          <p:cNvSpPr txBox="1">
            <a:spLocks noGrp="1"/>
          </p:cNvSpPr>
          <p:nvPr>
            <p:ph type="title"/>
          </p:nvPr>
        </p:nvSpPr>
        <p:spPr>
          <a:prstGeom prst="rect">
            <a:avLst/>
          </a:prstGeom>
        </p:spPr>
        <p:txBody>
          <a:bodyPr/>
          <a:lstStyle/>
          <a:p>
            <a:r>
              <a:t>Title Text</a:t>
            </a:r>
          </a:p>
        </p:txBody>
      </p:sp>
      <p:sp>
        <p:nvSpPr>
          <p:cNvPr id="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ONE_COLUMN_TEXT">
    <p:spTree>
      <p:nvGrpSpPr>
        <p:cNvPr id="1" name=""/>
        <p:cNvGrpSpPr/>
        <p:nvPr/>
      </p:nvGrpSpPr>
      <p:grpSpPr>
        <a:xfrm>
          <a:off x="0" y="0"/>
          <a:ext cx="0" cy="0"/>
          <a:chOff x="0" y="0"/>
          <a:chExt cx="0" cy="0"/>
        </a:xfrm>
      </p:grpSpPr>
      <p:sp>
        <p:nvSpPr>
          <p:cNvPr id="58"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9"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MAIN_POINT">
    <p:bg>
      <p:bgPr>
        <a:solidFill>
          <a:srgbClr val="63D297"/>
        </a:solidFill>
        <a:effectLst/>
      </p:bgPr>
    </p:bg>
    <p:spTree>
      <p:nvGrpSpPr>
        <p:cNvPr id="1" name=""/>
        <p:cNvGrpSpPr/>
        <p:nvPr/>
      </p:nvGrpSpPr>
      <p:grpSpPr>
        <a:xfrm>
          <a:off x="0" y="0"/>
          <a:ext cx="0" cy="0"/>
          <a:chOff x="0" y="0"/>
          <a:chExt cx="0" cy="0"/>
        </a:xfrm>
      </p:grpSpPr>
      <p:sp>
        <p:nvSpPr>
          <p:cNvPr id="67" name="Title Text"/>
          <p:cNvSpPr txBox="1">
            <a:spLocks noGrp="1"/>
          </p:cNvSpPr>
          <p:nvPr>
            <p:ph type="title"/>
          </p:nvPr>
        </p:nvSpPr>
        <p:spPr>
          <a:xfrm>
            <a:off x="490250" y="526349"/>
            <a:ext cx="5797501" cy="4090801"/>
          </a:xfrm>
          <a:prstGeom prst="rect">
            <a:avLst/>
          </a:prstGeom>
        </p:spPr>
        <p:txBody>
          <a:bodyPr anchor="ctr"/>
          <a:lstStyle>
            <a:lvl1pPr>
              <a:defRPr sz="4800"/>
            </a:lvl1pPr>
          </a:lstStyle>
          <a:p>
            <a:r>
              <a:t>Title Text</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SECTION_TITLE_AND_DESCRIPTION">
    <p:spTree>
      <p:nvGrpSpPr>
        <p:cNvPr id="1" name=""/>
        <p:cNvGrpSpPr/>
        <p:nvPr/>
      </p:nvGrpSpPr>
      <p:grpSpPr>
        <a:xfrm>
          <a:off x="0" y="0"/>
          <a:ext cx="0" cy="0"/>
          <a:chOff x="0" y="0"/>
          <a:chExt cx="0" cy="0"/>
        </a:xfrm>
      </p:grpSpPr>
      <p:sp>
        <p:nvSpPr>
          <p:cNvPr id="75" name="Google Shape;39;p9"/>
          <p:cNvSpPr/>
          <p:nvPr/>
        </p:nvSpPr>
        <p:spPr>
          <a:xfrm>
            <a:off x="4572000" y="74"/>
            <a:ext cx="4572000" cy="5143501"/>
          </a:xfrm>
          <a:prstGeom prst="rect">
            <a:avLst/>
          </a:prstGeom>
          <a:solidFill>
            <a:srgbClr val="202729"/>
          </a:solidFill>
          <a:ln w="12700">
            <a:miter lim="400000"/>
          </a:ln>
        </p:spPr>
        <p:txBody>
          <a:bodyPr lIns="45719" rIns="45719" anchor="ctr"/>
          <a:lstStyle/>
          <a:p>
            <a:pPr>
              <a:defRPr>
                <a:solidFill>
                  <a:srgbClr val="000000"/>
                </a:solidFill>
              </a:defRPr>
            </a:pPr>
            <a:endParaRPr/>
          </a:p>
        </p:txBody>
      </p:sp>
      <p:sp>
        <p:nvSpPr>
          <p:cNvPr id="76" name="Google Shape;40;p9"/>
          <p:cNvSpPr/>
          <p:nvPr/>
        </p:nvSpPr>
        <p:spPr>
          <a:xfrm>
            <a:off x="5029675" y="4495500"/>
            <a:ext cx="468301" cy="1"/>
          </a:xfrm>
          <a:prstGeom prst="line">
            <a:avLst/>
          </a:prstGeom>
          <a:ln w="19050">
            <a:solidFill>
              <a:srgbClr val="63D297"/>
            </a:solidFill>
          </a:ln>
        </p:spPr>
        <p:txBody>
          <a:bodyPr lIns="45719" rIns="45719"/>
          <a:lstStyle/>
          <a:p>
            <a:endParaRPr/>
          </a:p>
        </p:txBody>
      </p:sp>
      <p:sp>
        <p:nvSpPr>
          <p:cNvPr id="77" name="Title Text"/>
          <p:cNvSpPr txBox="1">
            <a:spLocks noGrp="1"/>
          </p:cNvSpPr>
          <p:nvPr>
            <p:ph type="title"/>
          </p:nvPr>
        </p:nvSpPr>
        <p:spPr>
          <a:xfrm>
            <a:off x="265500" y="1205825"/>
            <a:ext cx="4045200" cy="1509601"/>
          </a:xfrm>
          <a:prstGeom prst="rect">
            <a:avLst/>
          </a:prstGeom>
        </p:spPr>
        <p:txBody>
          <a:bodyPr anchor="b"/>
          <a:lstStyle>
            <a:lvl1pPr algn="ctr">
              <a:defRPr sz="4200"/>
            </a:lvl1pPr>
          </a:lstStyle>
          <a:p>
            <a:r>
              <a:t>Title Text</a:t>
            </a:r>
          </a:p>
        </p:txBody>
      </p:sp>
      <p:sp>
        <p:nvSpPr>
          <p:cNvPr id="78" name="Body Level One…"/>
          <p:cNvSpPr txBox="1">
            <a:spLocks noGrp="1"/>
          </p:cNvSpPr>
          <p:nvPr>
            <p:ph type="body" sz="quarter" idx="1"/>
          </p:nvPr>
        </p:nvSpPr>
        <p:spPr>
          <a:xfrm>
            <a:off x="265500" y="2769000"/>
            <a:ext cx="4045200" cy="13455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9" name="Google Shape;43;p9"/>
          <p:cNvSpPr txBox="1">
            <a:spLocks noGrp="1"/>
          </p:cNvSpPr>
          <p:nvPr>
            <p:ph type="body" sz="half" idx="21"/>
          </p:nvPr>
        </p:nvSpPr>
        <p:spPr>
          <a:xfrm>
            <a:off x="4939500" y="724199"/>
            <a:ext cx="3837000" cy="3695101"/>
          </a:xfrm>
          <a:prstGeom prst="rect">
            <a:avLst/>
          </a:prstGeom>
        </p:spPr>
        <p:txBody>
          <a:bodyPr anchor="ctr"/>
          <a:lstStyle/>
          <a:p>
            <a:pPr>
              <a:buClr>
                <a:srgbClr val="FFFFFF"/>
              </a:buClr>
              <a:defRPr>
                <a:solidFill>
                  <a:srgbClr val="FFFFFF"/>
                </a:solidFill>
              </a:defRPr>
            </a:pPr>
            <a:endParaRPr/>
          </a:p>
        </p:txBody>
      </p:sp>
      <p:sp>
        <p:nvSpPr>
          <p:cNvPr id="80"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CAPTION_ONLY">
    <p:spTree>
      <p:nvGrpSpPr>
        <p:cNvPr id="1" name=""/>
        <p:cNvGrpSpPr/>
        <p:nvPr/>
      </p:nvGrpSpPr>
      <p:grpSpPr>
        <a:xfrm>
          <a:off x="0" y="0"/>
          <a:ext cx="0" cy="0"/>
          <a:chOff x="0" y="0"/>
          <a:chExt cx="0" cy="0"/>
        </a:xfrm>
      </p:grpSpPr>
      <p:sp>
        <p:nvSpPr>
          <p:cNvPr id="87" name="Body Level One…"/>
          <p:cNvSpPr txBox="1">
            <a:spLocks noGrp="1"/>
          </p:cNvSpPr>
          <p:nvPr>
            <p:ph type="body" sz="quarter" idx="1"/>
          </p:nvPr>
        </p:nvSpPr>
        <p:spPr>
          <a:xfrm>
            <a:off x="311699" y="4236825"/>
            <a:ext cx="5998802" cy="598801"/>
          </a:xfrm>
          <a:prstGeom prst="rect">
            <a:avLst/>
          </a:prstGeom>
        </p:spPr>
        <p:txBody>
          <a:bodyPr anchor="ctr"/>
          <a:lstStyle>
            <a:lvl1pPr marL="228600" indent="0">
              <a:lnSpc>
                <a:spcPct val="100000"/>
              </a:lnSpc>
              <a:buClrTx/>
              <a:buSzTx/>
              <a:buFontTx/>
              <a:buNone/>
              <a:defRPr sz="2100"/>
            </a:lvl1pPr>
            <a:lvl2pPr marL="1073150" indent="-476250">
              <a:lnSpc>
                <a:spcPct val="100000"/>
              </a:lnSpc>
              <a:buClrTx/>
              <a:buSzPts val="2100"/>
              <a:buFontTx/>
              <a:defRPr sz="2100"/>
            </a:lvl2pPr>
            <a:lvl3pPr marL="1530350" indent="-476250">
              <a:lnSpc>
                <a:spcPct val="100000"/>
              </a:lnSpc>
              <a:buClrTx/>
              <a:buSzPts val="2100"/>
              <a:buFontTx/>
              <a:defRPr sz="2100"/>
            </a:lvl3pPr>
            <a:lvl4pPr marL="1987550" indent="-476250">
              <a:lnSpc>
                <a:spcPct val="100000"/>
              </a:lnSpc>
              <a:buClrTx/>
              <a:buSzPts val="2100"/>
              <a:buFontTx/>
              <a:defRPr sz="2100"/>
            </a:lvl4pPr>
            <a:lvl5pPr marL="2444750" indent="-476250">
              <a:lnSpc>
                <a:spcPct val="100000"/>
              </a:lnSpc>
              <a:buClrTx/>
              <a:buSzPts val="2100"/>
              <a:buFontTx/>
              <a:defRPr sz="2100"/>
            </a:lvl5p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19;p4"/>
          <p:cNvSpPr/>
          <p:nvPr/>
        </p:nvSpPr>
        <p:spPr>
          <a:xfrm>
            <a:off x="0" y="5045700"/>
            <a:ext cx="9144000" cy="97801"/>
          </a:xfrm>
          <a:prstGeom prst="rect">
            <a:avLst/>
          </a:prstGeom>
          <a:solidFill>
            <a:srgbClr val="63D297"/>
          </a:solidFill>
          <a:ln w="12700">
            <a:miter lim="400000"/>
          </a:ln>
        </p:spPr>
        <p:txBody>
          <a:bodyPr lIns="45719" rIns="45719" anchor="ctr"/>
          <a:lstStyle/>
          <a:p>
            <a:pPr>
              <a:defRPr>
                <a:solidFill>
                  <a:srgbClr val="000000"/>
                </a:solidFill>
              </a:defRPr>
            </a:pPr>
            <a:endParaRPr/>
          </a:p>
        </p:txBody>
      </p:sp>
      <p:sp>
        <p:nvSpPr>
          <p:cNvPr id="3"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Title Text</a:t>
            </a:r>
          </a:p>
        </p:txBody>
      </p:sp>
      <p:sp>
        <p:nvSpPr>
          <p:cNvPr id="4"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8704831" y="4692391"/>
            <a:ext cx="316328" cy="335251"/>
          </a:xfrm>
          <a:prstGeom prst="rect">
            <a:avLst/>
          </a:prstGeom>
          <a:ln w="12700">
            <a:miter lim="400000"/>
          </a:ln>
        </p:spPr>
        <p:txBody>
          <a:bodyPr wrap="none" lIns="91424" tIns="91424" rIns="91424" bIns="91424" anchor="ctr">
            <a:normAutofit/>
          </a:bodyPr>
          <a:lstStyle>
            <a:lvl1pPr algn="r">
              <a:defRPr sz="1000">
                <a:latin typeface="Proxima Nova"/>
                <a:ea typeface="Proxima Nova"/>
                <a:cs typeface="Proxima Nova"/>
                <a:sym typeface="Proxima Nova"/>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202729"/>
          </a:solidFill>
          <a:uFillTx/>
          <a:latin typeface="Proxima Nova"/>
          <a:ea typeface="Proxima Nova"/>
          <a:cs typeface="Proxima Nova"/>
          <a:sym typeface="Proxima Nova"/>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202729"/>
          </a:solidFill>
          <a:uFillTx/>
          <a:latin typeface="Proxima Nova"/>
          <a:ea typeface="Proxima Nova"/>
          <a:cs typeface="Proxima Nova"/>
          <a:sym typeface="Proxima Nova"/>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202729"/>
          </a:solidFill>
          <a:uFillTx/>
          <a:latin typeface="Proxima Nova"/>
          <a:ea typeface="Proxima Nova"/>
          <a:cs typeface="Proxima Nova"/>
          <a:sym typeface="Proxima Nova"/>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202729"/>
          </a:solidFill>
          <a:uFillTx/>
          <a:latin typeface="Proxima Nova"/>
          <a:ea typeface="Proxima Nova"/>
          <a:cs typeface="Proxima Nova"/>
          <a:sym typeface="Proxima Nova"/>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202729"/>
          </a:solidFill>
          <a:uFillTx/>
          <a:latin typeface="Proxima Nova"/>
          <a:ea typeface="Proxima Nova"/>
          <a:cs typeface="Proxima Nova"/>
          <a:sym typeface="Proxima Nova"/>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202729"/>
          </a:solidFill>
          <a:uFillTx/>
          <a:latin typeface="Proxima Nova"/>
          <a:ea typeface="Proxima Nova"/>
          <a:cs typeface="Proxima Nova"/>
          <a:sym typeface="Proxima Nova"/>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202729"/>
          </a:solidFill>
          <a:uFillTx/>
          <a:latin typeface="Proxima Nova"/>
          <a:ea typeface="Proxima Nova"/>
          <a:cs typeface="Proxima Nova"/>
          <a:sym typeface="Proxima Nova"/>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202729"/>
          </a:solidFill>
          <a:uFillTx/>
          <a:latin typeface="Proxima Nova"/>
          <a:ea typeface="Proxima Nova"/>
          <a:cs typeface="Proxima Nova"/>
          <a:sym typeface="Proxima Nova"/>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202729"/>
          </a:solidFill>
          <a:uFillTx/>
          <a:latin typeface="Proxima Nova"/>
          <a:ea typeface="Proxima Nova"/>
          <a:cs typeface="Proxima Nova"/>
          <a:sym typeface="Proxima Nova"/>
        </a:defRPr>
      </a:lvl9pPr>
    </p:titleStyle>
    <p:bodyStyle>
      <a:lvl1pPr marL="457200" marR="0" indent="-342900" algn="l" defTabSz="914400" rtl="0" latinLnBrk="0">
        <a:lnSpc>
          <a:spcPct val="115000"/>
        </a:lnSpc>
        <a:spcBef>
          <a:spcPts val="0"/>
        </a:spcBef>
        <a:spcAft>
          <a:spcPts val="0"/>
        </a:spcAft>
        <a:buClr>
          <a:schemeClr val="accent3"/>
        </a:buClr>
        <a:buSzPts val="1800"/>
        <a:buFont typeface="Proxima Nova"/>
        <a:buChar char="●"/>
        <a:tabLst/>
        <a:defRPr sz="1800" b="0" i="0" u="none" strike="noStrike" cap="none" spc="0" baseline="0">
          <a:solidFill>
            <a:schemeClr val="accent3"/>
          </a:solidFill>
          <a:uFillTx/>
          <a:latin typeface="Proxima Nova"/>
          <a:ea typeface="Proxima Nova"/>
          <a:cs typeface="Proxima Nova"/>
          <a:sym typeface="Proxima Nova"/>
        </a:defRPr>
      </a:lvl1pPr>
      <a:lvl2pPr marL="1005114" marR="0" indent="-408214" algn="l" defTabSz="914400" rtl="0" latinLnBrk="0">
        <a:lnSpc>
          <a:spcPct val="115000"/>
        </a:lnSpc>
        <a:spcBef>
          <a:spcPts val="0"/>
        </a:spcBef>
        <a:spcAft>
          <a:spcPts val="0"/>
        </a:spcAft>
        <a:buClr>
          <a:schemeClr val="accent3"/>
        </a:buClr>
        <a:buSzPts val="1800"/>
        <a:buFont typeface="Proxima Nova"/>
        <a:buChar char="○"/>
        <a:tabLst/>
        <a:defRPr sz="1800" b="0" i="0" u="none" strike="noStrike" cap="none" spc="0" baseline="0">
          <a:solidFill>
            <a:schemeClr val="accent3"/>
          </a:solidFill>
          <a:uFillTx/>
          <a:latin typeface="Proxima Nova"/>
          <a:ea typeface="Proxima Nova"/>
          <a:cs typeface="Proxima Nova"/>
          <a:sym typeface="Proxima Nova"/>
        </a:defRPr>
      </a:lvl2pPr>
      <a:lvl3pPr marL="1462314" marR="0" indent="-408214" algn="l" defTabSz="914400" rtl="0" latinLnBrk="0">
        <a:lnSpc>
          <a:spcPct val="115000"/>
        </a:lnSpc>
        <a:spcBef>
          <a:spcPts val="0"/>
        </a:spcBef>
        <a:spcAft>
          <a:spcPts val="0"/>
        </a:spcAft>
        <a:buClr>
          <a:schemeClr val="accent3"/>
        </a:buClr>
        <a:buSzPts val="1800"/>
        <a:buFont typeface="Proxima Nova"/>
        <a:buChar char="■"/>
        <a:tabLst/>
        <a:defRPr sz="1800" b="0" i="0" u="none" strike="noStrike" cap="none" spc="0" baseline="0">
          <a:solidFill>
            <a:schemeClr val="accent3"/>
          </a:solidFill>
          <a:uFillTx/>
          <a:latin typeface="Proxima Nova"/>
          <a:ea typeface="Proxima Nova"/>
          <a:cs typeface="Proxima Nova"/>
          <a:sym typeface="Proxima Nova"/>
        </a:defRPr>
      </a:lvl3pPr>
      <a:lvl4pPr marL="1919514" marR="0" indent="-408214" algn="l" defTabSz="914400" rtl="0" latinLnBrk="0">
        <a:lnSpc>
          <a:spcPct val="115000"/>
        </a:lnSpc>
        <a:spcBef>
          <a:spcPts val="0"/>
        </a:spcBef>
        <a:spcAft>
          <a:spcPts val="0"/>
        </a:spcAft>
        <a:buClr>
          <a:schemeClr val="accent3"/>
        </a:buClr>
        <a:buSzPts val="1800"/>
        <a:buFont typeface="Proxima Nova"/>
        <a:buChar char="●"/>
        <a:tabLst/>
        <a:defRPr sz="1800" b="0" i="0" u="none" strike="noStrike" cap="none" spc="0" baseline="0">
          <a:solidFill>
            <a:schemeClr val="accent3"/>
          </a:solidFill>
          <a:uFillTx/>
          <a:latin typeface="Proxima Nova"/>
          <a:ea typeface="Proxima Nova"/>
          <a:cs typeface="Proxima Nova"/>
          <a:sym typeface="Proxima Nova"/>
        </a:defRPr>
      </a:lvl4pPr>
      <a:lvl5pPr marL="2376714" marR="0" indent="-408214" algn="l" defTabSz="914400" rtl="0" latinLnBrk="0">
        <a:lnSpc>
          <a:spcPct val="115000"/>
        </a:lnSpc>
        <a:spcBef>
          <a:spcPts val="0"/>
        </a:spcBef>
        <a:spcAft>
          <a:spcPts val="0"/>
        </a:spcAft>
        <a:buClr>
          <a:schemeClr val="accent3"/>
        </a:buClr>
        <a:buSzPts val="1800"/>
        <a:buFont typeface="Proxima Nova"/>
        <a:buChar char="○"/>
        <a:tabLst/>
        <a:defRPr sz="1800" b="0" i="0" u="none" strike="noStrike" cap="none" spc="0" baseline="0">
          <a:solidFill>
            <a:schemeClr val="accent3"/>
          </a:solidFill>
          <a:uFillTx/>
          <a:latin typeface="Proxima Nova"/>
          <a:ea typeface="Proxima Nova"/>
          <a:cs typeface="Proxima Nova"/>
          <a:sym typeface="Proxima Nova"/>
        </a:defRPr>
      </a:lvl5pPr>
      <a:lvl6pPr marL="2833914" marR="0" indent="-408214" algn="l" defTabSz="914400" rtl="0" latinLnBrk="0">
        <a:lnSpc>
          <a:spcPct val="115000"/>
        </a:lnSpc>
        <a:spcBef>
          <a:spcPts val="0"/>
        </a:spcBef>
        <a:spcAft>
          <a:spcPts val="0"/>
        </a:spcAft>
        <a:buClr>
          <a:schemeClr val="accent3"/>
        </a:buClr>
        <a:buSzPts val="1800"/>
        <a:buFont typeface="Proxima Nova"/>
        <a:buChar char="■"/>
        <a:tabLst/>
        <a:defRPr sz="1800" b="0" i="0" u="none" strike="noStrike" cap="none" spc="0" baseline="0">
          <a:solidFill>
            <a:schemeClr val="accent3"/>
          </a:solidFill>
          <a:uFillTx/>
          <a:latin typeface="Proxima Nova"/>
          <a:ea typeface="Proxima Nova"/>
          <a:cs typeface="Proxima Nova"/>
          <a:sym typeface="Proxima Nova"/>
        </a:defRPr>
      </a:lvl6pPr>
      <a:lvl7pPr marL="3291114" marR="0" indent="-408214" algn="l" defTabSz="914400" rtl="0" latinLnBrk="0">
        <a:lnSpc>
          <a:spcPct val="115000"/>
        </a:lnSpc>
        <a:spcBef>
          <a:spcPts val="0"/>
        </a:spcBef>
        <a:spcAft>
          <a:spcPts val="0"/>
        </a:spcAft>
        <a:buClr>
          <a:schemeClr val="accent3"/>
        </a:buClr>
        <a:buSzPts val="1800"/>
        <a:buFont typeface="Proxima Nova"/>
        <a:buChar char="●"/>
        <a:tabLst/>
        <a:defRPr sz="1800" b="0" i="0" u="none" strike="noStrike" cap="none" spc="0" baseline="0">
          <a:solidFill>
            <a:schemeClr val="accent3"/>
          </a:solidFill>
          <a:uFillTx/>
          <a:latin typeface="Proxima Nova"/>
          <a:ea typeface="Proxima Nova"/>
          <a:cs typeface="Proxima Nova"/>
          <a:sym typeface="Proxima Nova"/>
        </a:defRPr>
      </a:lvl7pPr>
      <a:lvl8pPr marL="3748314" marR="0" indent="-408214" algn="l" defTabSz="914400" rtl="0" latinLnBrk="0">
        <a:lnSpc>
          <a:spcPct val="115000"/>
        </a:lnSpc>
        <a:spcBef>
          <a:spcPts val="0"/>
        </a:spcBef>
        <a:spcAft>
          <a:spcPts val="0"/>
        </a:spcAft>
        <a:buClr>
          <a:schemeClr val="accent3"/>
        </a:buClr>
        <a:buSzPts val="1800"/>
        <a:buFont typeface="Proxima Nova"/>
        <a:buChar char="○"/>
        <a:tabLst/>
        <a:defRPr sz="1800" b="0" i="0" u="none" strike="noStrike" cap="none" spc="0" baseline="0">
          <a:solidFill>
            <a:schemeClr val="accent3"/>
          </a:solidFill>
          <a:uFillTx/>
          <a:latin typeface="Proxima Nova"/>
          <a:ea typeface="Proxima Nova"/>
          <a:cs typeface="Proxima Nova"/>
          <a:sym typeface="Proxima Nova"/>
        </a:defRPr>
      </a:lvl8pPr>
      <a:lvl9pPr marL="4205514" marR="0" indent="-408214" algn="l" defTabSz="914400" rtl="0" latinLnBrk="0">
        <a:lnSpc>
          <a:spcPct val="115000"/>
        </a:lnSpc>
        <a:spcBef>
          <a:spcPts val="0"/>
        </a:spcBef>
        <a:spcAft>
          <a:spcPts val="0"/>
        </a:spcAft>
        <a:buClr>
          <a:schemeClr val="accent3"/>
        </a:buClr>
        <a:buSzPts val="1800"/>
        <a:buFont typeface="Proxima Nova"/>
        <a:buChar char="■"/>
        <a:tabLst/>
        <a:defRPr sz="1800" b="0" i="0" u="none" strike="noStrike" cap="none" spc="0" baseline="0">
          <a:solidFill>
            <a:schemeClr val="accent3"/>
          </a:solidFill>
          <a:uFillTx/>
          <a:latin typeface="Proxima Nova"/>
          <a:ea typeface="Proxima Nova"/>
          <a:cs typeface="Proxima Nova"/>
          <a:sym typeface="Proxima Nova"/>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roxima Nova"/>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roxima Nova"/>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roxima Nova"/>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roxima Nova"/>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roxima Nova"/>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roxima Nova"/>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roxima Nova"/>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roxima Nova"/>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roxima Nov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Google Shape;59;p13"/>
          <p:cNvSpPr txBox="1">
            <a:spLocks noGrp="1"/>
          </p:cNvSpPr>
          <p:nvPr>
            <p:ph type="ctrTitle"/>
          </p:nvPr>
        </p:nvSpPr>
        <p:spPr>
          <a:xfrm>
            <a:off x="510449" y="1257299"/>
            <a:ext cx="8123102" cy="1588502"/>
          </a:xfrm>
          <a:prstGeom prst="rect">
            <a:avLst/>
          </a:prstGeom>
        </p:spPr>
        <p:txBody>
          <a:bodyPr/>
          <a:lstStyle>
            <a:lvl1pPr>
              <a:defRPr sz="4300"/>
            </a:lvl1pPr>
          </a:lstStyle>
          <a:p>
            <a:r>
              <a:t>Project Presentation for CS598 DL4H in Spring 2023</a:t>
            </a:r>
          </a:p>
        </p:txBody>
      </p:sp>
      <p:sp>
        <p:nvSpPr>
          <p:cNvPr id="114" name="Google Shape;60;p13"/>
          <p:cNvSpPr txBox="1">
            <a:spLocks noGrp="1"/>
          </p:cNvSpPr>
          <p:nvPr>
            <p:ph type="subTitle" sz="quarter" idx="1"/>
          </p:nvPr>
        </p:nvSpPr>
        <p:spPr>
          <a:xfrm>
            <a:off x="510449" y="3182312"/>
            <a:ext cx="4233002" cy="630001"/>
          </a:xfrm>
          <a:prstGeom prst="rect">
            <a:avLst/>
          </a:prstGeom>
        </p:spPr>
        <p:txBody>
          <a:bodyPr/>
          <a:lstStyle/>
          <a:p>
            <a:pPr marL="0" indent="0">
              <a:lnSpc>
                <a:spcPct val="80000"/>
              </a:lnSpc>
              <a:defRPr sz="1600">
                <a:latin typeface="+mj-lt"/>
                <a:ea typeface="+mj-ea"/>
                <a:cs typeface="+mj-cs"/>
                <a:sym typeface="Arial"/>
              </a:defRPr>
            </a:pPr>
            <a:r>
              <a:t>Ambarish Tripathi and Debabrata Biswas</a:t>
            </a:r>
            <a:br/>
            <a:r>
              <a:t>{at37, dbiswas3}@illinois.edu</a:t>
            </a:r>
          </a:p>
        </p:txBody>
      </p:sp>
      <p:sp>
        <p:nvSpPr>
          <p:cNvPr id="115" name="Google Shape;60;p13"/>
          <p:cNvSpPr txBox="1"/>
          <p:nvPr/>
        </p:nvSpPr>
        <p:spPr>
          <a:xfrm>
            <a:off x="510449" y="3699045"/>
            <a:ext cx="4233002" cy="630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pPr>
              <a:lnSpc>
                <a:spcPct val="80000"/>
              </a:lnSpc>
              <a:defRPr sz="1600">
                <a:solidFill>
                  <a:srgbClr val="FFFFFF"/>
                </a:solidFill>
              </a:defRPr>
            </a:pPr>
            <a:r>
              <a:t>Group Id: 10</a:t>
            </a:r>
            <a:br/>
            <a:r>
              <a:t>Paper Id: 85</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Google Shape;96;p19"/>
          <p:cNvSpPr txBox="1">
            <a:spLocks noGrp="1"/>
          </p:cNvSpPr>
          <p:nvPr>
            <p:ph type="title"/>
          </p:nvPr>
        </p:nvSpPr>
        <p:spPr>
          <a:xfrm>
            <a:off x="311699" y="445025"/>
            <a:ext cx="8520602" cy="572701"/>
          </a:xfrm>
          <a:prstGeom prst="rect">
            <a:avLst/>
          </a:prstGeom>
        </p:spPr>
        <p:txBody>
          <a:bodyPr/>
          <a:lstStyle>
            <a:lvl1pPr indent="114300">
              <a:defRPr sz="2500"/>
            </a:lvl1pPr>
          </a:lstStyle>
          <a:p>
            <a:r>
              <a:rPr dirty="0"/>
              <a:t>Ablation</a:t>
            </a:r>
            <a:r>
              <a:rPr lang="en-US" dirty="0"/>
              <a:t> </a:t>
            </a:r>
            <a:r>
              <a:rPr dirty="0"/>
              <a:t>/</a:t>
            </a:r>
            <a:r>
              <a:rPr lang="en-US" dirty="0"/>
              <a:t> </a:t>
            </a:r>
            <a:r>
              <a:rPr dirty="0"/>
              <a:t>Code Modification </a:t>
            </a:r>
            <a:r>
              <a:rPr lang="en-US" dirty="0"/>
              <a:t>–</a:t>
            </a:r>
            <a:r>
              <a:rPr dirty="0"/>
              <a:t> 2</a:t>
            </a:r>
            <a:r>
              <a:rPr lang="en-US" dirty="0"/>
              <a:t> and 3</a:t>
            </a:r>
            <a:endParaRPr dirty="0"/>
          </a:p>
        </p:txBody>
      </p:sp>
      <p:sp>
        <p:nvSpPr>
          <p:cNvPr id="150" name="Google Shape;97;p19"/>
          <p:cNvSpPr txBox="1">
            <a:spLocks noGrp="1"/>
          </p:cNvSpPr>
          <p:nvPr>
            <p:ph type="body" idx="1"/>
          </p:nvPr>
        </p:nvSpPr>
        <p:spPr>
          <a:xfrm>
            <a:off x="311699" y="1141699"/>
            <a:ext cx="8520602" cy="3416401"/>
          </a:xfrm>
          <a:prstGeom prst="rect">
            <a:avLst/>
          </a:prstGeom>
        </p:spPr>
        <p:txBody>
          <a:bodyPr/>
          <a:lstStyle/>
          <a:p>
            <a:pPr>
              <a:buFont typeface="Arial"/>
              <a:buChar char="•"/>
            </a:pPr>
            <a:r>
              <a:t>Sending the flattened hierarchy to Poincare model:</a:t>
            </a:r>
          </a:p>
          <a:p>
            <a:pPr>
              <a:buFont typeface="Arial"/>
              <a:buChar char="•"/>
            </a:pPr>
            <a:endParaRPr/>
          </a:p>
          <a:p>
            <a:pPr>
              <a:buFont typeface="Arial"/>
              <a:buChar char="•"/>
            </a:pPr>
            <a:endParaRPr/>
          </a:p>
          <a:p>
            <a:pPr>
              <a:buFont typeface="Arial"/>
              <a:buChar char="•"/>
            </a:pPr>
            <a:endParaRPr/>
          </a:p>
          <a:p>
            <a:pPr>
              <a:buFont typeface="Arial"/>
              <a:buChar char="•"/>
            </a:pPr>
            <a:endParaRPr/>
          </a:p>
          <a:p>
            <a:pPr>
              <a:buFont typeface="Arial"/>
              <a:buChar char="•"/>
            </a:pPr>
            <a:r>
              <a:t>Using the flat Hierarchy to hyperbolic embedding matrix:</a:t>
            </a:r>
          </a:p>
        </p:txBody>
      </p:sp>
      <p:pic>
        <p:nvPicPr>
          <p:cNvPr id="151" name="MainFlatten2.png" descr="MainFlatten2.png"/>
          <p:cNvPicPr>
            <a:picLocks noChangeAspect="1"/>
          </p:cNvPicPr>
          <p:nvPr/>
        </p:nvPicPr>
        <p:blipFill>
          <a:blip r:embed="rId2"/>
          <a:stretch>
            <a:fillRect/>
          </a:stretch>
        </p:blipFill>
        <p:spPr>
          <a:xfrm>
            <a:off x="627082" y="1609246"/>
            <a:ext cx="5456795" cy="1185027"/>
          </a:xfrm>
          <a:prstGeom prst="rect">
            <a:avLst/>
          </a:prstGeom>
          <a:ln w="12700">
            <a:miter lim="400000"/>
          </a:ln>
        </p:spPr>
      </p:pic>
      <p:pic>
        <p:nvPicPr>
          <p:cNvPr id="152" name="ModelHyperbolic.png" descr="ModelHyperbolic.png"/>
          <p:cNvPicPr>
            <a:picLocks noChangeAspect="1"/>
          </p:cNvPicPr>
          <p:nvPr/>
        </p:nvPicPr>
        <p:blipFill>
          <a:blip r:embed="rId3"/>
          <a:stretch>
            <a:fillRect/>
          </a:stretch>
        </p:blipFill>
        <p:spPr>
          <a:xfrm>
            <a:off x="633757" y="3406747"/>
            <a:ext cx="4999147" cy="1026479"/>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Google Shape;96;p19"/>
          <p:cNvSpPr txBox="1">
            <a:spLocks noGrp="1"/>
          </p:cNvSpPr>
          <p:nvPr>
            <p:ph type="title"/>
          </p:nvPr>
        </p:nvSpPr>
        <p:spPr>
          <a:xfrm>
            <a:off x="311699" y="445025"/>
            <a:ext cx="8520602" cy="572701"/>
          </a:xfrm>
          <a:prstGeom prst="rect">
            <a:avLst/>
          </a:prstGeom>
        </p:spPr>
        <p:txBody>
          <a:bodyPr/>
          <a:lstStyle>
            <a:lvl1pPr indent="114300">
              <a:defRPr sz="2500"/>
            </a:lvl1pPr>
          </a:lstStyle>
          <a:p>
            <a:r>
              <a:rPr lang="en-US" dirty="0"/>
              <a:t>Results (before making code changes)</a:t>
            </a:r>
            <a:endParaRPr dirty="0"/>
          </a:p>
        </p:txBody>
      </p:sp>
      <p:pic>
        <p:nvPicPr>
          <p:cNvPr id="155" name="OriginalFull.png" descr="OriginalFull.png"/>
          <p:cNvPicPr>
            <a:picLocks noChangeAspect="1"/>
          </p:cNvPicPr>
          <p:nvPr/>
        </p:nvPicPr>
        <p:blipFill>
          <a:blip r:embed="rId2"/>
          <a:stretch>
            <a:fillRect/>
          </a:stretch>
        </p:blipFill>
        <p:spPr>
          <a:xfrm>
            <a:off x="551842" y="976837"/>
            <a:ext cx="7834335" cy="3760481"/>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Google Shape;96;p19"/>
          <p:cNvSpPr txBox="1">
            <a:spLocks noGrp="1"/>
          </p:cNvSpPr>
          <p:nvPr>
            <p:ph type="title"/>
          </p:nvPr>
        </p:nvSpPr>
        <p:spPr>
          <a:xfrm>
            <a:off x="311699" y="445025"/>
            <a:ext cx="8520602" cy="572701"/>
          </a:xfrm>
          <a:prstGeom prst="rect">
            <a:avLst/>
          </a:prstGeom>
        </p:spPr>
        <p:txBody>
          <a:bodyPr/>
          <a:lstStyle>
            <a:lvl1pPr indent="114300">
              <a:defRPr sz="2500"/>
            </a:lvl1pPr>
          </a:lstStyle>
          <a:p>
            <a:r>
              <a:rPr dirty="0"/>
              <a:t>Results </a:t>
            </a:r>
            <a:r>
              <a:rPr lang="en-US" dirty="0"/>
              <a:t>(after making code changes)</a:t>
            </a:r>
            <a:endParaRPr dirty="0"/>
          </a:p>
        </p:txBody>
      </p:sp>
      <p:pic>
        <p:nvPicPr>
          <p:cNvPr id="158" name="FlatResultsAllModel.png" descr="FlatResultsAllModel.png"/>
          <p:cNvPicPr>
            <a:picLocks noChangeAspect="1"/>
          </p:cNvPicPr>
          <p:nvPr/>
        </p:nvPicPr>
        <p:blipFill>
          <a:blip r:embed="rId2"/>
          <a:stretch>
            <a:fillRect/>
          </a:stretch>
        </p:blipFill>
        <p:spPr>
          <a:xfrm>
            <a:off x="569418" y="1001250"/>
            <a:ext cx="6467673" cy="3679735"/>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Google Shape;96;p19"/>
          <p:cNvSpPr txBox="1">
            <a:spLocks noGrp="1"/>
          </p:cNvSpPr>
          <p:nvPr>
            <p:ph type="title"/>
          </p:nvPr>
        </p:nvSpPr>
        <p:spPr>
          <a:xfrm>
            <a:off x="311699" y="445025"/>
            <a:ext cx="8520602" cy="572701"/>
          </a:xfrm>
          <a:prstGeom prst="rect">
            <a:avLst/>
          </a:prstGeom>
        </p:spPr>
        <p:txBody>
          <a:bodyPr/>
          <a:lstStyle>
            <a:lvl1pPr indent="114300">
              <a:defRPr sz="2500"/>
            </a:lvl1pPr>
          </a:lstStyle>
          <a:p>
            <a:r>
              <a:rPr lang="en-US" dirty="0"/>
              <a:t>Discussion</a:t>
            </a:r>
            <a:endParaRPr dirty="0"/>
          </a:p>
        </p:txBody>
      </p:sp>
      <p:sp>
        <p:nvSpPr>
          <p:cNvPr id="161" name="Google Shape;97;p19"/>
          <p:cNvSpPr txBox="1">
            <a:spLocks noGrp="1"/>
          </p:cNvSpPr>
          <p:nvPr>
            <p:ph type="body" idx="1"/>
          </p:nvPr>
        </p:nvSpPr>
        <p:spPr>
          <a:xfrm>
            <a:off x="311699" y="1141699"/>
            <a:ext cx="5231851" cy="3780345"/>
          </a:xfrm>
          <a:prstGeom prst="rect">
            <a:avLst/>
          </a:prstGeom>
        </p:spPr>
        <p:txBody>
          <a:bodyPr>
            <a:normAutofit lnSpcReduction="10000"/>
          </a:bodyPr>
          <a:lstStyle/>
          <a:p>
            <a:pPr algn="just">
              <a:buFont typeface="Arial" panose="020B0604020202020204" pitchFamily="34" charset="0"/>
              <a:buChar char="•"/>
            </a:pPr>
            <a:r>
              <a:rPr lang="en-US" sz="1200" b="1" dirty="0"/>
              <a:t>Our project aimed to re-establish Hierarchical learning using the </a:t>
            </a:r>
            <a:r>
              <a:rPr lang="en-US" sz="1200" b="1" dirty="0" err="1"/>
              <a:t>HiCu</a:t>
            </a:r>
            <a:r>
              <a:rPr lang="en-US" sz="1200" b="1" dirty="0"/>
              <a:t> algorithm</a:t>
            </a:r>
            <a:r>
              <a:rPr lang="en-US" sz="1200" dirty="0"/>
              <a:t>, which is more efficient than non-hierarchical learning of ICD-9 codes.</a:t>
            </a:r>
          </a:p>
          <a:p>
            <a:pPr algn="just">
              <a:buFont typeface="Arial" panose="020B0604020202020204" pitchFamily="34" charset="0"/>
              <a:buChar char="•"/>
            </a:pPr>
            <a:r>
              <a:rPr lang="en-US" sz="1200" dirty="0"/>
              <a:t>We compared </a:t>
            </a:r>
            <a:r>
              <a:rPr lang="en-US" sz="1200" dirty="0" err="1"/>
              <a:t>HiCu</a:t>
            </a:r>
            <a:r>
              <a:rPr lang="en-US" sz="1200" dirty="0"/>
              <a:t> performance using </a:t>
            </a:r>
            <a:r>
              <a:rPr lang="en-US" sz="1200" dirty="0" err="1"/>
              <a:t>MultiResCNN</a:t>
            </a:r>
            <a:r>
              <a:rPr lang="en-US" sz="1200" dirty="0"/>
              <a:t>, LAAT and RAC models with respect to different metrics and observed that </a:t>
            </a:r>
            <a:r>
              <a:rPr lang="en-US" sz="1200" dirty="0" err="1"/>
              <a:t>HiCu</a:t>
            </a:r>
            <a:r>
              <a:rPr lang="en-US" sz="1200" dirty="0"/>
              <a:t> performs better in tree structure training of ICD codes.</a:t>
            </a:r>
          </a:p>
          <a:p>
            <a:pPr algn="just">
              <a:buFont typeface="Arial" panose="020B0604020202020204" pitchFamily="34" charset="0"/>
              <a:buChar char="•"/>
            </a:pPr>
            <a:r>
              <a:rPr lang="en-US" sz="1200" b="1" dirty="0"/>
              <a:t>For Claim 1</a:t>
            </a:r>
            <a:r>
              <a:rPr lang="en-US" sz="1200" dirty="0"/>
              <a:t>, we reduced the hierarchy by flattening the ICD code and observed that the model performed poorly than the original paper in most metrics, e.g. for AUC results. It proves the importance of the hierarchical structure in improving the multi-label classification performance of the </a:t>
            </a:r>
            <a:r>
              <a:rPr lang="en-US" sz="1200" dirty="0" err="1"/>
              <a:t>HiCu</a:t>
            </a:r>
            <a:r>
              <a:rPr lang="en-US" sz="1200" dirty="0"/>
              <a:t> algorithm. </a:t>
            </a:r>
            <a:r>
              <a:rPr lang="en-US" sz="1200" b="1" dirty="0"/>
              <a:t>After flattening, performance degraded.</a:t>
            </a:r>
          </a:p>
          <a:p>
            <a:pPr algn="just">
              <a:buFont typeface="Arial" panose="020B0604020202020204" pitchFamily="34" charset="0"/>
              <a:buChar char="•"/>
            </a:pPr>
            <a:r>
              <a:rPr lang="en-US" sz="1200" b="1" dirty="0"/>
              <a:t>For Claim 2</a:t>
            </a:r>
            <a:r>
              <a:rPr lang="en-US" sz="1200" dirty="0"/>
              <a:t>, we found that a reduced ICD Code Hierarchy model largely affected the training time since </a:t>
            </a:r>
            <a:r>
              <a:rPr lang="en-US" sz="1200" b="1" dirty="0"/>
              <a:t>training time significantly increased </a:t>
            </a:r>
            <a:r>
              <a:rPr lang="en-US" sz="1200" dirty="0"/>
              <a:t>as observed in the results.</a:t>
            </a:r>
          </a:p>
          <a:p>
            <a:pPr algn="just">
              <a:buFont typeface="Arial" panose="020B0604020202020204" pitchFamily="34" charset="0"/>
              <a:buChar char="•"/>
            </a:pPr>
            <a:r>
              <a:rPr lang="en-US" sz="1200" dirty="0"/>
              <a:t>The most exciting aspect of our research involved the ablation study in which we removed the ICD-9 Hierarchy and were still able to train the model.</a:t>
            </a:r>
          </a:p>
        </p:txBody>
      </p:sp>
      <p:pic>
        <p:nvPicPr>
          <p:cNvPr id="5" name="Picture 4">
            <a:extLst>
              <a:ext uri="{FF2B5EF4-FFF2-40B4-BE49-F238E27FC236}">
                <a16:creationId xmlns:a16="http://schemas.microsoft.com/office/drawing/2014/main" id="{8BCC2DFF-80CA-1862-C124-B4F2FD990D20}"/>
              </a:ext>
            </a:extLst>
          </p:cNvPr>
          <p:cNvPicPr>
            <a:picLocks noChangeAspect="1"/>
          </p:cNvPicPr>
          <p:nvPr/>
        </p:nvPicPr>
        <p:blipFill>
          <a:blip r:embed="rId2"/>
          <a:stretch>
            <a:fillRect/>
          </a:stretch>
        </p:blipFill>
        <p:spPr>
          <a:xfrm>
            <a:off x="5543550" y="2186420"/>
            <a:ext cx="3600450" cy="1013548"/>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Google Shape;96;p19"/>
          <p:cNvSpPr txBox="1">
            <a:spLocks noGrp="1"/>
          </p:cNvSpPr>
          <p:nvPr>
            <p:ph type="title"/>
          </p:nvPr>
        </p:nvSpPr>
        <p:spPr>
          <a:xfrm>
            <a:off x="311699" y="445025"/>
            <a:ext cx="8520602" cy="572701"/>
          </a:xfrm>
          <a:prstGeom prst="rect">
            <a:avLst/>
          </a:prstGeom>
        </p:spPr>
        <p:txBody>
          <a:bodyPr/>
          <a:lstStyle>
            <a:lvl1pPr indent="114300">
              <a:defRPr sz="2500"/>
            </a:lvl1pPr>
          </a:lstStyle>
          <a:p>
            <a:r>
              <a:rPr dirty="0"/>
              <a:t>Conclusion</a:t>
            </a:r>
          </a:p>
        </p:txBody>
      </p:sp>
      <p:sp>
        <p:nvSpPr>
          <p:cNvPr id="164" name="Google Shape;97;p19"/>
          <p:cNvSpPr txBox="1">
            <a:spLocks noGrp="1"/>
          </p:cNvSpPr>
          <p:nvPr>
            <p:ph type="body" idx="1"/>
          </p:nvPr>
        </p:nvSpPr>
        <p:spPr>
          <a:xfrm>
            <a:off x="311699" y="1141699"/>
            <a:ext cx="8520602" cy="3416401"/>
          </a:xfrm>
          <a:prstGeom prst="rect">
            <a:avLst/>
          </a:prstGeom>
        </p:spPr>
        <p:txBody>
          <a:bodyPr/>
          <a:lstStyle/>
          <a:p>
            <a:pPr algn="just">
              <a:buFont typeface="Arial"/>
              <a:buChar char="•"/>
            </a:pPr>
            <a:r>
              <a:rPr lang="en-US" dirty="0"/>
              <a:t>We reaffirmed the objective of </a:t>
            </a:r>
            <a:r>
              <a:rPr lang="en-US" dirty="0" err="1"/>
              <a:t>HiCu’s</a:t>
            </a:r>
            <a:r>
              <a:rPr lang="en-US" dirty="0"/>
              <a:t> algorithm with an ablation study of flattening the hierarchy.</a:t>
            </a:r>
          </a:p>
          <a:p>
            <a:pPr algn="just">
              <a:buFont typeface="Arial"/>
              <a:buChar char="•"/>
            </a:pPr>
            <a:endParaRPr lang="en-US" dirty="0"/>
          </a:p>
          <a:p>
            <a:pPr algn="just">
              <a:buFont typeface="Arial"/>
              <a:buChar char="•"/>
            </a:pPr>
            <a:r>
              <a:rPr dirty="0"/>
              <a:t>The </a:t>
            </a:r>
            <a:r>
              <a:rPr dirty="0" err="1"/>
              <a:t>HiCu</a:t>
            </a:r>
            <a:r>
              <a:rPr dirty="0"/>
              <a:t> algorithm is an innovative approach to automated ICD coding that takes advantage of the hierarchical structure of the ICD codes to improve the model's ability to learn complex relationships between the codes, which is difficult to achieve using traditional flat learning approaches.</a:t>
            </a:r>
            <a:endParaRPr lang="en-US"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Google Shape;65;p14"/>
          <p:cNvSpPr txBox="1">
            <a:spLocks noGrp="1"/>
          </p:cNvSpPr>
          <p:nvPr>
            <p:ph type="title"/>
          </p:nvPr>
        </p:nvSpPr>
        <p:spPr>
          <a:xfrm>
            <a:off x="311699" y="445025"/>
            <a:ext cx="8520602" cy="572701"/>
          </a:xfrm>
          <a:prstGeom prst="rect">
            <a:avLst/>
          </a:prstGeom>
        </p:spPr>
        <p:txBody>
          <a:bodyPr/>
          <a:lstStyle>
            <a:lvl1pPr>
              <a:defRPr sz="2500"/>
            </a:lvl1pPr>
          </a:lstStyle>
          <a:p>
            <a:r>
              <a:t>Agenda</a:t>
            </a:r>
          </a:p>
        </p:txBody>
      </p:sp>
      <p:sp>
        <p:nvSpPr>
          <p:cNvPr id="118" name="Google Shape;66;p14"/>
          <p:cNvSpPr txBox="1">
            <a:spLocks noGrp="1"/>
          </p:cNvSpPr>
          <p:nvPr>
            <p:ph type="body" idx="1"/>
          </p:nvPr>
        </p:nvSpPr>
        <p:spPr>
          <a:xfrm>
            <a:off x="311699" y="1152475"/>
            <a:ext cx="8520602" cy="3416400"/>
          </a:xfrm>
          <a:prstGeom prst="rect">
            <a:avLst/>
          </a:prstGeom>
        </p:spPr>
        <p:txBody>
          <a:bodyPr>
            <a:normAutofit lnSpcReduction="10000"/>
          </a:bodyPr>
          <a:lstStyle/>
          <a:p>
            <a:pPr>
              <a:buFontTx/>
              <a:buAutoNum type="arabicPeriod"/>
            </a:pPr>
            <a:r>
              <a:rPr dirty="0"/>
              <a:t>Introduction </a:t>
            </a:r>
            <a:r>
              <a:rPr lang="en-US" dirty="0"/>
              <a:t>/ </a:t>
            </a:r>
            <a:r>
              <a:rPr dirty="0"/>
              <a:t>Problem Description </a:t>
            </a:r>
            <a:endParaRPr lang="en-US" dirty="0"/>
          </a:p>
          <a:p>
            <a:pPr>
              <a:buFontTx/>
              <a:buAutoNum type="arabicPeriod"/>
            </a:pPr>
            <a:r>
              <a:rPr dirty="0" err="1"/>
              <a:t>HiCu</a:t>
            </a:r>
            <a:r>
              <a:rPr dirty="0"/>
              <a:t> Algorithm</a:t>
            </a:r>
          </a:p>
          <a:p>
            <a:pPr>
              <a:buFontTx/>
              <a:buAutoNum type="arabicPeriod"/>
            </a:pPr>
            <a:r>
              <a:rPr lang="en-US" dirty="0" err="1"/>
              <a:t>HiCu</a:t>
            </a:r>
            <a:r>
              <a:rPr lang="en-US" dirty="0"/>
              <a:t> </a:t>
            </a:r>
            <a:r>
              <a:rPr dirty="0"/>
              <a:t>Architecture / Approach taken in the paper</a:t>
            </a:r>
            <a:endParaRPr lang="en-US" dirty="0"/>
          </a:p>
          <a:p>
            <a:pPr>
              <a:buFontTx/>
              <a:buAutoNum type="arabicPeriod"/>
            </a:pPr>
            <a:r>
              <a:rPr lang="en-US" dirty="0" err="1"/>
              <a:t>HiCu</a:t>
            </a:r>
            <a:r>
              <a:rPr lang="en-US" dirty="0"/>
              <a:t> Results (from Original Paper)</a:t>
            </a:r>
            <a:endParaRPr dirty="0"/>
          </a:p>
          <a:p>
            <a:pPr>
              <a:buFontTx/>
              <a:buAutoNum type="arabicPeriod"/>
            </a:pPr>
            <a:r>
              <a:rPr dirty="0"/>
              <a:t>Implementation / Reproduction Attempts</a:t>
            </a:r>
            <a:endParaRPr lang="en-US" dirty="0"/>
          </a:p>
          <a:p>
            <a:pPr>
              <a:buFontTx/>
              <a:buAutoNum type="arabicPeriod"/>
            </a:pPr>
            <a:r>
              <a:rPr lang="en-US" dirty="0"/>
              <a:t>Ablation / Code Modification – 1</a:t>
            </a:r>
          </a:p>
          <a:p>
            <a:pPr>
              <a:buFontTx/>
              <a:buAutoNum type="arabicPeriod"/>
            </a:pPr>
            <a:r>
              <a:rPr lang="en-US" dirty="0"/>
              <a:t>Ablation / Code Modification – 2 and 3</a:t>
            </a:r>
          </a:p>
          <a:p>
            <a:pPr>
              <a:buFontTx/>
              <a:buAutoNum type="arabicPeriod"/>
            </a:pPr>
            <a:r>
              <a:rPr dirty="0"/>
              <a:t>Results (</a:t>
            </a:r>
            <a:r>
              <a:rPr lang="en-US" dirty="0"/>
              <a:t>before making code changes</a:t>
            </a:r>
            <a:r>
              <a:rPr dirty="0"/>
              <a:t>)</a:t>
            </a:r>
          </a:p>
          <a:p>
            <a:pPr>
              <a:buFontTx/>
              <a:buAutoNum type="arabicPeriod"/>
            </a:pPr>
            <a:r>
              <a:rPr lang="en-US" dirty="0"/>
              <a:t>Results (after making code changes)</a:t>
            </a:r>
          </a:p>
          <a:p>
            <a:pPr>
              <a:buFontTx/>
              <a:buAutoNum type="arabicPeriod"/>
            </a:pPr>
            <a:r>
              <a:rPr dirty="0"/>
              <a:t>Discussion </a:t>
            </a:r>
            <a:endParaRPr lang="en-US" dirty="0"/>
          </a:p>
          <a:p>
            <a:pPr>
              <a:buFontTx/>
              <a:buAutoNum type="arabicPeriod"/>
            </a:pPr>
            <a:r>
              <a:rPr dirty="0"/>
              <a:t>Conclusion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Google Shape;71;p15"/>
          <p:cNvSpPr txBox="1">
            <a:spLocks noGrp="1"/>
          </p:cNvSpPr>
          <p:nvPr>
            <p:ph type="title"/>
          </p:nvPr>
        </p:nvSpPr>
        <p:spPr>
          <a:xfrm>
            <a:off x="311699" y="445025"/>
            <a:ext cx="8520602" cy="572701"/>
          </a:xfrm>
          <a:prstGeom prst="rect">
            <a:avLst/>
          </a:prstGeom>
        </p:spPr>
        <p:txBody>
          <a:bodyPr/>
          <a:lstStyle>
            <a:lvl1pPr indent="114300">
              <a:defRPr sz="2500"/>
            </a:lvl1pPr>
          </a:lstStyle>
          <a:p>
            <a:r>
              <a:t>Introduction / Problem Description</a:t>
            </a:r>
          </a:p>
        </p:txBody>
      </p:sp>
      <p:sp>
        <p:nvSpPr>
          <p:cNvPr id="121" name="Google Shape;72;p15"/>
          <p:cNvSpPr txBox="1">
            <a:spLocks noGrp="1"/>
          </p:cNvSpPr>
          <p:nvPr>
            <p:ph type="body" idx="1"/>
          </p:nvPr>
        </p:nvSpPr>
        <p:spPr>
          <a:xfrm>
            <a:off x="311699" y="1017725"/>
            <a:ext cx="8520602" cy="3551150"/>
          </a:xfrm>
          <a:prstGeom prst="rect">
            <a:avLst/>
          </a:prstGeom>
        </p:spPr>
        <p:txBody>
          <a:bodyPr/>
          <a:lstStyle/>
          <a:p>
            <a:pPr algn="just">
              <a:lnSpc>
                <a:spcPct val="103500"/>
              </a:lnSpc>
              <a:buSzPts val="1500"/>
              <a:buFont typeface="Arial"/>
              <a:buChar char="•"/>
              <a:defRPr sz="1500"/>
            </a:pPr>
            <a:r>
              <a:rPr dirty="0"/>
              <a:t>Paper: </a:t>
            </a:r>
            <a:r>
              <a:rPr b="1" dirty="0"/>
              <a:t>"</a:t>
            </a:r>
            <a:r>
              <a:rPr b="1" dirty="0" err="1"/>
              <a:t>HiCu</a:t>
            </a:r>
            <a:r>
              <a:rPr b="1" dirty="0"/>
              <a:t>: Leveraging Hierarchy for Curriculum Learning in Automated ICD Coding"</a:t>
            </a:r>
            <a:r>
              <a:rPr dirty="0"/>
              <a:t> by Ren et al.</a:t>
            </a:r>
          </a:p>
          <a:p>
            <a:pPr algn="just">
              <a:lnSpc>
                <a:spcPct val="103500"/>
              </a:lnSpc>
              <a:buSzPts val="1500"/>
              <a:buFont typeface="Arial"/>
              <a:buChar char="•"/>
              <a:defRPr sz="1500"/>
            </a:pPr>
            <a:r>
              <a:rPr dirty="0"/>
              <a:t>The </a:t>
            </a:r>
            <a:r>
              <a:rPr dirty="0" err="1"/>
              <a:t>HiCu</a:t>
            </a:r>
            <a:r>
              <a:rPr dirty="0"/>
              <a:t> paper addresses the problem of automated coding of medical diagnoses and procedures using the International Classification of Diseases (ICD) system.</a:t>
            </a:r>
          </a:p>
          <a:p>
            <a:pPr algn="just">
              <a:lnSpc>
                <a:spcPct val="103500"/>
              </a:lnSpc>
              <a:buSzPts val="1500"/>
              <a:buFont typeface="Arial"/>
              <a:buChar char="•"/>
              <a:defRPr sz="1500"/>
            </a:pPr>
            <a:r>
              <a:rPr dirty="0"/>
              <a:t>Mapping clinical notes, discharge summaries, and patient profiles to ICD codes is a time-consuming and error-prone task.</a:t>
            </a:r>
          </a:p>
          <a:p>
            <a:pPr algn="just">
              <a:lnSpc>
                <a:spcPct val="103500"/>
              </a:lnSpc>
              <a:buSzPts val="1500"/>
              <a:buFont typeface="Arial"/>
              <a:buChar char="•"/>
              <a:defRPr sz="1500"/>
            </a:pPr>
            <a:r>
              <a:rPr dirty="0"/>
              <a:t>The complex relationships between the many possible codes make automated ICD coding a challenging task.</a:t>
            </a:r>
          </a:p>
          <a:p>
            <a:pPr algn="just">
              <a:lnSpc>
                <a:spcPct val="103500"/>
              </a:lnSpc>
              <a:buSzPts val="1500"/>
              <a:buFont typeface="Arial"/>
              <a:buChar char="•"/>
              <a:defRPr sz="1500"/>
            </a:pPr>
            <a:r>
              <a:rPr dirty="0"/>
              <a:t>The paper proposes a novel hierarchical curriculum learning approach to improve the accuracy and efficiency of automated ICD coding.</a:t>
            </a:r>
          </a:p>
          <a:p>
            <a:pPr algn="just">
              <a:lnSpc>
                <a:spcPct val="103500"/>
              </a:lnSpc>
              <a:buSzPts val="1500"/>
              <a:buFont typeface="Arial"/>
              <a:buChar char="•"/>
              <a:defRPr sz="1500"/>
            </a:pPr>
            <a:r>
              <a:rPr dirty="0"/>
              <a:t>By leveraging the hierarchical structure of the ICD codes, the </a:t>
            </a:r>
            <a:r>
              <a:rPr dirty="0" err="1"/>
              <a:t>HiCu</a:t>
            </a:r>
            <a:r>
              <a:rPr dirty="0"/>
              <a:t> approach is designed to improve the model's ability to learn complex relationships between codes.</a:t>
            </a:r>
          </a:p>
          <a:p>
            <a:pPr algn="just">
              <a:lnSpc>
                <a:spcPct val="103500"/>
              </a:lnSpc>
              <a:buSzPts val="1500"/>
              <a:buFont typeface="Arial"/>
              <a:buChar char="•"/>
              <a:defRPr sz="1500"/>
            </a:pPr>
            <a:r>
              <a:rPr dirty="0"/>
              <a:t>The importance of this problem cannot be overstated as it can help reduce costs for patients and providers, streamline medical workflows, and improve healthcare outcomes.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itle 1"/>
          <p:cNvSpPr txBox="1">
            <a:spLocks noGrp="1"/>
          </p:cNvSpPr>
          <p:nvPr>
            <p:ph type="title"/>
          </p:nvPr>
        </p:nvSpPr>
        <p:spPr>
          <a:xfrm>
            <a:off x="311699" y="445025"/>
            <a:ext cx="8520602" cy="572701"/>
          </a:xfrm>
          <a:prstGeom prst="rect">
            <a:avLst/>
          </a:prstGeom>
        </p:spPr>
        <p:txBody>
          <a:bodyPr/>
          <a:lstStyle>
            <a:lvl1pPr>
              <a:defRPr sz="2000">
                <a:solidFill>
                  <a:srgbClr val="2E3743"/>
                </a:solidFill>
                <a:latin typeface="Roboto"/>
                <a:ea typeface="Roboto"/>
                <a:cs typeface="Roboto"/>
                <a:sym typeface="Roboto"/>
              </a:defRPr>
            </a:lvl1pPr>
          </a:lstStyle>
          <a:p>
            <a:r>
              <a:rPr dirty="0" err="1"/>
              <a:t>HiCu</a:t>
            </a:r>
            <a:r>
              <a:rPr dirty="0"/>
              <a:t> </a:t>
            </a:r>
            <a:r>
              <a:rPr lang="en-US" dirty="0"/>
              <a:t>Algorithm </a:t>
            </a:r>
            <a:r>
              <a:rPr dirty="0"/>
              <a:t>- ICD code label tree</a:t>
            </a:r>
          </a:p>
        </p:txBody>
      </p:sp>
      <p:sp>
        <p:nvSpPr>
          <p:cNvPr id="124" name="Text Placeholder 2"/>
          <p:cNvSpPr txBox="1">
            <a:spLocks noGrp="1"/>
          </p:cNvSpPr>
          <p:nvPr>
            <p:ph type="body" sz="half" idx="1"/>
          </p:nvPr>
        </p:nvSpPr>
        <p:spPr>
          <a:xfrm>
            <a:off x="311699" y="1152475"/>
            <a:ext cx="2941053" cy="3416400"/>
          </a:xfrm>
          <a:prstGeom prst="rect">
            <a:avLst/>
          </a:prstGeom>
        </p:spPr>
        <p:txBody>
          <a:bodyPr/>
          <a:lstStyle/>
          <a:p>
            <a:pPr marL="114300" indent="0" algn="just">
              <a:buSzPts val="1400"/>
              <a:buNone/>
              <a:defRPr sz="1400" b="1"/>
            </a:pPr>
            <a:r>
              <a:rPr dirty="0" err="1"/>
              <a:t>HiCu</a:t>
            </a:r>
            <a:r>
              <a:rPr dirty="0"/>
              <a:t> Algorithm </a:t>
            </a:r>
            <a:r>
              <a:rPr b="0" dirty="0"/>
              <a:t>is a hierarchical curriculum learning approach that leverages the hierarchical structure of the ICD codes to improve the accuracy and efficiency of automated ICD coding.</a:t>
            </a:r>
            <a:r>
              <a:rPr lang="en-US" b="0" dirty="0"/>
              <a:t> </a:t>
            </a:r>
            <a:r>
              <a:rPr lang="en-US" sz="1400" dirty="0"/>
              <a:t>An example ICD code is shown here.</a:t>
            </a:r>
            <a:endParaRPr sz="1400" dirty="0"/>
          </a:p>
        </p:txBody>
      </p:sp>
      <p:pic>
        <p:nvPicPr>
          <p:cNvPr id="125" name="Picture 4" descr="Picture 4"/>
          <p:cNvPicPr>
            <a:picLocks noChangeAspect="1"/>
          </p:cNvPicPr>
          <p:nvPr/>
        </p:nvPicPr>
        <p:blipFill>
          <a:blip r:embed="rId2"/>
          <a:stretch>
            <a:fillRect/>
          </a:stretch>
        </p:blipFill>
        <p:spPr>
          <a:xfrm>
            <a:off x="3429000" y="1218308"/>
            <a:ext cx="5493544" cy="2893002"/>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oogle Shape;89;p18"/>
          <p:cNvSpPr txBox="1">
            <a:spLocks noGrp="1"/>
          </p:cNvSpPr>
          <p:nvPr>
            <p:ph type="title"/>
          </p:nvPr>
        </p:nvSpPr>
        <p:spPr>
          <a:xfrm>
            <a:off x="311699" y="445025"/>
            <a:ext cx="8520602" cy="572701"/>
          </a:xfrm>
          <a:prstGeom prst="rect">
            <a:avLst/>
          </a:prstGeom>
        </p:spPr>
        <p:txBody>
          <a:bodyPr/>
          <a:lstStyle>
            <a:lvl1pPr>
              <a:defRPr sz="2500"/>
            </a:lvl1pPr>
          </a:lstStyle>
          <a:p>
            <a:r>
              <a:rPr dirty="0" err="1"/>
              <a:t>HiCu</a:t>
            </a:r>
            <a:r>
              <a:rPr dirty="0"/>
              <a:t> Architecture</a:t>
            </a:r>
          </a:p>
        </p:txBody>
      </p:sp>
      <p:sp>
        <p:nvSpPr>
          <p:cNvPr id="128" name="Google Shape;90;p18"/>
          <p:cNvSpPr txBox="1">
            <a:spLocks noGrp="1"/>
          </p:cNvSpPr>
          <p:nvPr>
            <p:ph type="body" sz="half" idx="1"/>
          </p:nvPr>
        </p:nvSpPr>
        <p:spPr>
          <a:xfrm>
            <a:off x="76782" y="1002386"/>
            <a:ext cx="4483664" cy="3988424"/>
          </a:xfrm>
          <a:prstGeom prst="rect">
            <a:avLst/>
          </a:prstGeom>
        </p:spPr>
        <p:txBody>
          <a:bodyPr>
            <a:normAutofit/>
          </a:bodyPr>
          <a:lstStyle/>
          <a:p>
            <a:pPr marL="0" indent="114300">
              <a:lnSpc>
                <a:spcPct val="92000"/>
              </a:lnSpc>
              <a:buSzTx/>
              <a:buNone/>
              <a:defRPr sz="1100" b="1"/>
            </a:pPr>
            <a:r>
              <a:rPr sz="1100" dirty="0"/>
              <a:t>Key Components:</a:t>
            </a:r>
            <a:br>
              <a:rPr lang="en-US" sz="1100" dirty="0"/>
            </a:br>
            <a:endParaRPr sz="1100" dirty="0"/>
          </a:p>
          <a:p>
            <a:pPr marL="366486" indent="-317500" algn="just">
              <a:lnSpc>
                <a:spcPct val="92000"/>
              </a:lnSpc>
              <a:buSzPts val="1100"/>
              <a:buFont typeface="Arial"/>
              <a:buChar char="•"/>
              <a:defRPr sz="1100" b="1"/>
            </a:pPr>
            <a:r>
              <a:rPr sz="1100" dirty="0"/>
              <a:t>Encoder-Decoder Framework:</a:t>
            </a:r>
            <a:r>
              <a:rPr sz="1100" b="0" dirty="0"/>
              <a:t> The </a:t>
            </a:r>
            <a:r>
              <a:rPr sz="1100" b="0" dirty="0" err="1"/>
              <a:t>HiCu</a:t>
            </a:r>
            <a:r>
              <a:rPr sz="1100" b="0" dirty="0"/>
              <a:t> architecture consists of an encoder-decoder framework that is combined with a hierarchical curriculum learning algorithm.</a:t>
            </a:r>
            <a:endParaRPr sz="1100" dirty="0"/>
          </a:p>
          <a:p>
            <a:pPr marL="366486" indent="-317500" algn="just">
              <a:lnSpc>
                <a:spcPct val="92000"/>
              </a:lnSpc>
              <a:buSzPts val="1100"/>
              <a:buFont typeface="Arial"/>
              <a:buChar char="•"/>
              <a:defRPr sz="1100" b="1"/>
            </a:pPr>
            <a:r>
              <a:rPr sz="1100" dirty="0"/>
              <a:t>Sequential Training Algorithm:</a:t>
            </a:r>
            <a:r>
              <a:rPr sz="1100" b="0" dirty="0"/>
              <a:t> The model is trained in a sequential algorithmic framework, where simpler codes are learned before more complex codes. The model is first trained on labels at the first level of the label tree using a level one decoder and then proceeds to level two using a knowledge transfer mechanism.</a:t>
            </a:r>
            <a:endParaRPr sz="1100" dirty="0"/>
          </a:p>
          <a:p>
            <a:pPr marL="366486" indent="-317500" algn="just">
              <a:lnSpc>
                <a:spcPct val="92000"/>
              </a:lnSpc>
              <a:buSzPts val="1100"/>
              <a:buFont typeface="Arial"/>
              <a:buChar char="•"/>
              <a:defRPr sz="1100" b="1"/>
            </a:pPr>
            <a:r>
              <a:rPr sz="1100" dirty="0"/>
              <a:t>Hyperbolic Embeddings: </a:t>
            </a:r>
            <a:r>
              <a:rPr sz="1100" b="0" dirty="0"/>
              <a:t>During training at each level, the hyperbolic embeddings of the ICD codes are used to guide the attention computation in the decoder. The hyperbolic embeddings allow the model to learn a representation of the ICD code hierarchy that is more structured and aligned with the hierarchical structure of the codes.</a:t>
            </a:r>
            <a:endParaRPr sz="1100" dirty="0"/>
          </a:p>
          <a:p>
            <a:pPr marL="366486" indent="-317500" algn="just">
              <a:lnSpc>
                <a:spcPct val="92000"/>
              </a:lnSpc>
              <a:buSzPts val="1100"/>
              <a:buFont typeface="Arial"/>
              <a:buChar char="•"/>
              <a:defRPr sz="1100" b="1"/>
            </a:pPr>
            <a:r>
              <a:rPr sz="1100" dirty="0"/>
              <a:t>High-order Grouping of ICD Code Blocks:</a:t>
            </a:r>
            <a:r>
              <a:rPr sz="1100" b="0" dirty="0"/>
              <a:t> The </a:t>
            </a:r>
            <a:r>
              <a:rPr sz="1100" b="0" dirty="0" err="1"/>
              <a:t>HiCu</a:t>
            </a:r>
            <a:r>
              <a:rPr sz="1100" b="0" dirty="0"/>
              <a:t> algorithm uses a high-order grouping of ICD code blocks to create a two-level hierarchy. This modification of the </a:t>
            </a:r>
            <a:r>
              <a:rPr sz="1100" b="0" dirty="0" err="1"/>
              <a:t>HiCu</a:t>
            </a:r>
            <a:r>
              <a:rPr sz="1100" b="0" dirty="0"/>
              <a:t> algorithm is trained on the MIMIC-III dataset to verify its performance.</a:t>
            </a:r>
          </a:p>
        </p:txBody>
      </p:sp>
      <p:pic>
        <p:nvPicPr>
          <p:cNvPr id="129" name="Picture 2" descr="Picture 2"/>
          <p:cNvPicPr>
            <a:picLocks noChangeAspect="1"/>
          </p:cNvPicPr>
          <p:nvPr/>
        </p:nvPicPr>
        <p:blipFill>
          <a:blip r:embed="rId2"/>
          <a:stretch>
            <a:fillRect/>
          </a:stretch>
        </p:blipFill>
        <p:spPr>
          <a:xfrm>
            <a:off x="4795365" y="1403010"/>
            <a:ext cx="4271853" cy="3155030"/>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Google Shape;96;p19"/>
          <p:cNvSpPr txBox="1">
            <a:spLocks noGrp="1"/>
          </p:cNvSpPr>
          <p:nvPr>
            <p:ph type="title"/>
          </p:nvPr>
        </p:nvSpPr>
        <p:spPr>
          <a:xfrm>
            <a:off x="311699" y="445025"/>
            <a:ext cx="8520602" cy="572701"/>
          </a:xfrm>
          <a:prstGeom prst="rect">
            <a:avLst/>
          </a:prstGeom>
        </p:spPr>
        <p:txBody>
          <a:bodyPr/>
          <a:lstStyle>
            <a:lvl1pPr indent="114300">
              <a:defRPr sz="2500"/>
            </a:lvl1pPr>
          </a:lstStyle>
          <a:p>
            <a:r>
              <a:t>Results (from Original Paper)</a:t>
            </a:r>
          </a:p>
        </p:txBody>
      </p:sp>
      <p:sp>
        <p:nvSpPr>
          <p:cNvPr id="135" name="Google Shape;97;p19"/>
          <p:cNvSpPr txBox="1">
            <a:spLocks noGrp="1"/>
          </p:cNvSpPr>
          <p:nvPr>
            <p:ph type="body" sz="half" idx="1"/>
          </p:nvPr>
        </p:nvSpPr>
        <p:spPr>
          <a:xfrm>
            <a:off x="311699" y="1141699"/>
            <a:ext cx="3276100" cy="3416401"/>
          </a:xfrm>
          <a:prstGeom prst="rect">
            <a:avLst/>
          </a:prstGeom>
        </p:spPr>
        <p:txBody>
          <a:bodyPr>
            <a:normAutofit fontScale="92500"/>
          </a:bodyPr>
          <a:lstStyle/>
          <a:p>
            <a:pPr algn="just">
              <a:buSzPts val="1100"/>
              <a:buFont typeface="Arial"/>
              <a:buChar char="•"/>
              <a:defRPr sz="1100"/>
            </a:pPr>
            <a:r>
              <a:rPr sz="1200" dirty="0"/>
              <a:t>MIMIC-III Full Code Results (in %). The results obtained are shown in means ± standard deviations from 10 random runs.</a:t>
            </a:r>
            <a:endParaRPr dirty="0"/>
          </a:p>
          <a:p>
            <a:pPr algn="just">
              <a:buSzPts val="1100"/>
              <a:buFont typeface="Arial"/>
              <a:buChar char="•"/>
              <a:defRPr sz="1100"/>
            </a:pPr>
            <a:r>
              <a:rPr sz="1200" dirty="0"/>
              <a:t>The first block in the table shows the baseline results reported in the papers.</a:t>
            </a:r>
            <a:endParaRPr dirty="0"/>
          </a:p>
          <a:p>
            <a:pPr algn="just">
              <a:buSzPts val="1100"/>
              <a:buFont typeface="Arial"/>
              <a:buChar char="•"/>
              <a:defRPr sz="1100"/>
            </a:pPr>
            <a:r>
              <a:rPr sz="1200" dirty="0"/>
              <a:t>The following three blocks specify three groups of experiments, each showing the baseline which was re-implemented in original paper (with *) and the corresponding models which were further evaluated with </a:t>
            </a:r>
            <a:r>
              <a:rPr sz="1200" dirty="0" err="1"/>
              <a:t>HiCu</a:t>
            </a:r>
            <a:r>
              <a:rPr sz="1200" dirty="0"/>
              <a:t> learning algorithm.</a:t>
            </a:r>
            <a:endParaRPr dirty="0"/>
          </a:p>
          <a:p>
            <a:pPr algn="just">
              <a:buSzPts val="1100"/>
              <a:buFont typeface="Arial"/>
              <a:buChar char="•"/>
              <a:defRPr sz="1100"/>
            </a:pPr>
            <a:r>
              <a:rPr sz="1200" dirty="0"/>
              <a:t>The bold values indicate the best results which was obtained from all experiments, whereas the underlined values indicate the best results among each experiment group, in the original paper.</a:t>
            </a:r>
          </a:p>
        </p:txBody>
      </p:sp>
      <p:pic>
        <p:nvPicPr>
          <p:cNvPr id="136" name="Picture 2" descr="Picture 2"/>
          <p:cNvPicPr>
            <a:picLocks noChangeAspect="1"/>
          </p:cNvPicPr>
          <p:nvPr/>
        </p:nvPicPr>
        <p:blipFill>
          <a:blip r:embed="rId2"/>
          <a:stretch>
            <a:fillRect/>
          </a:stretch>
        </p:blipFill>
        <p:spPr>
          <a:xfrm>
            <a:off x="3587798" y="1017724"/>
            <a:ext cx="5360757" cy="3150342"/>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itle 1"/>
          <p:cNvSpPr txBox="1">
            <a:spLocks noGrp="1"/>
          </p:cNvSpPr>
          <p:nvPr>
            <p:ph type="title"/>
          </p:nvPr>
        </p:nvSpPr>
        <p:spPr>
          <a:xfrm>
            <a:off x="311699" y="445025"/>
            <a:ext cx="8520602" cy="572701"/>
          </a:xfrm>
          <a:prstGeom prst="rect">
            <a:avLst/>
          </a:prstGeom>
        </p:spPr>
        <p:txBody>
          <a:bodyPr/>
          <a:lstStyle>
            <a:lvl1pPr>
              <a:defRPr sz="2500"/>
            </a:lvl1pPr>
          </a:lstStyle>
          <a:p>
            <a:r>
              <a:rPr dirty="0"/>
              <a:t>Results (from Original Paper) Contd..</a:t>
            </a:r>
          </a:p>
        </p:txBody>
      </p:sp>
      <p:sp>
        <p:nvSpPr>
          <p:cNvPr id="139" name="Text Placeholder 2"/>
          <p:cNvSpPr txBox="1">
            <a:spLocks noGrp="1"/>
          </p:cNvSpPr>
          <p:nvPr>
            <p:ph type="body" sz="half" idx="1"/>
          </p:nvPr>
        </p:nvSpPr>
        <p:spPr>
          <a:xfrm>
            <a:off x="311700" y="1152475"/>
            <a:ext cx="3541344" cy="3416400"/>
          </a:xfrm>
          <a:prstGeom prst="rect">
            <a:avLst/>
          </a:prstGeom>
        </p:spPr>
        <p:txBody>
          <a:bodyPr>
            <a:normAutofit fontScale="92500" lnSpcReduction="10000"/>
          </a:bodyPr>
          <a:lstStyle/>
          <a:p>
            <a:pPr marL="0" indent="114300">
              <a:buSzTx/>
              <a:buNone/>
              <a:defRPr sz="1100" b="1"/>
            </a:pPr>
            <a:r>
              <a:rPr dirty="0"/>
              <a:t>AUC Improvements on Rare Codes: </a:t>
            </a:r>
          </a:p>
          <a:p>
            <a:pPr marL="0" indent="114300">
              <a:buSzTx/>
              <a:buNone/>
              <a:defRPr sz="1100" b="1"/>
            </a:pPr>
            <a:endParaRPr dirty="0"/>
          </a:p>
          <a:p>
            <a:pPr algn="just">
              <a:buSzPts val="1100"/>
              <a:buFont typeface="Arial"/>
              <a:buChar char="•"/>
              <a:defRPr sz="1100"/>
            </a:pPr>
            <a:r>
              <a:rPr sz="1300" dirty="0"/>
              <a:t>AUC Score difference between vanilla </a:t>
            </a:r>
            <a:r>
              <a:rPr sz="1300" dirty="0" err="1"/>
              <a:t>MultiResCNN</a:t>
            </a:r>
            <a:r>
              <a:rPr sz="1300" dirty="0"/>
              <a:t> and (</a:t>
            </a:r>
            <a:r>
              <a:rPr sz="1300" dirty="0" err="1"/>
              <a:t>MultiResCNN</a:t>
            </a:r>
            <a:r>
              <a:rPr sz="1300" dirty="0"/>
              <a:t> w/ </a:t>
            </a:r>
            <a:r>
              <a:rPr sz="1300" dirty="0" err="1"/>
              <a:t>HiCuA+ASL</a:t>
            </a:r>
            <a:r>
              <a:rPr sz="1300" dirty="0"/>
              <a:t>). </a:t>
            </a:r>
          </a:p>
          <a:p>
            <a:pPr algn="just">
              <a:buSzPts val="1100"/>
              <a:buFont typeface="Arial"/>
              <a:buChar char="•"/>
              <a:defRPr sz="1100"/>
            </a:pPr>
            <a:r>
              <a:rPr sz="1300" dirty="0"/>
              <a:t>ICD codes are grouped by their frequency (i.e. occurring times in ground truth). </a:t>
            </a:r>
          </a:p>
          <a:p>
            <a:pPr algn="just">
              <a:buSzPts val="1100"/>
              <a:buFont typeface="Arial"/>
              <a:buChar char="•"/>
              <a:defRPr sz="1100"/>
            </a:pPr>
            <a:r>
              <a:rPr sz="1300" dirty="0"/>
              <a:t>This figure shows the increase of average AUC scores (in %) inside of each frequency group. For example, the size of the bar plot above code frequency ”1” indicates the increase of average AUC scores within the code subset that appears only once in the training set. The figure indicates a visible enhancement in rare code prediction.</a:t>
            </a:r>
          </a:p>
        </p:txBody>
      </p:sp>
      <p:pic>
        <p:nvPicPr>
          <p:cNvPr id="140" name="Picture 4" descr="Picture 4"/>
          <p:cNvPicPr>
            <a:picLocks noChangeAspect="1"/>
          </p:cNvPicPr>
          <p:nvPr/>
        </p:nvPicPr>
        <p:blipFill>
          <a:blip r:embed="rId2"/>
          <a:stretch>
            <a:fillRect/>
          </a:stretch>
        </p:blipFill>
        <p:spPr>
          <a:xfrm>
            <a:off x="3964725" y="1152475"/>
            <a:ext cx="4867574" cy="3258981"/>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Google Shape;83;p17"/>
          <p:cNvSpPr txBox="1">
            <a:spLocks noGrp="1"/>
          </p:cNvSpPr>
          <p:nvPr>
            <p:ph type="title"/>
          </p:nvPr>
        </p:nvSpPr>
        <p:spPr>
          <a:xfrm>
            <a:off x="311699" y="445025"/>
            <a:ext cx="8520602" cy="572701"/>
          </a:xfrm>
          <a:prstGeom prst="rect">
            <a:avLst/>
          </a:prstGeom>
        </p:spPr>
        <p:txBody>
          <a:bodyPr/>
          <a:lstStyle>
            <a:lvl1pPr indent="114300">
              <a:defRPr sz="2500"/>
            </a:lvl1pPr>
          </a:lstStyle>
          <a:p>
            <a:r>
              <a:t>Implementation / Reproduction Attempts</a:t>
            </a:r>
          </a:p>
        </p:txBody>
      </p:sp>
      <p:sp>
        <p:nvSpPr>
          <p:cNvPr id="132" name="Google Shape;84;p17"/>
          <p:cNvSpPr txBox="1">
            <a:spLocks noGrp="1"/>
          </p:cNvSpPr>
          <p:nvPr>
            <p:ph type="body" idx="1"/>
          </p:nvPr>
        </p:nvSpPr>
        <p:spPr>
          <a:xfrm>
            <a:off x="311699" y="1152475"/>
            <a:ext cx="8520602" cy="3416400"/>
          </a:xfrm>
          <a:prstGeom prst="rect">
            <a:avLst/>
          </a:prstGeom>
        </p:spPr>
        <p:txBody>
          <a:bodyPr>
            <a:normAutofit/>
          </a:bodyPr>
          <a:lstStyle/>
          <a:p>
            <a:pPr marL="429768" indent="-322325" defTabSz="859536">
              <a:buSzPts val="1600"/>
              <a:buFont typeface="Arial"/>
              <a:buChar char="•"/>
              <a:defRPr sz="1692"/>
            </a:pPr>
            <a:r>
              <a:rPr dirty="0"/>
              <a:t>Reproduction attempts</a:t>
            </a:r>
          </a:p>
          <a:p>
            <a:pPr marL="859536" lvl="1" indent="-298450" defTabSz="859536">
              <a:buSzPts val="1300"/>
              <a:buFont typeface="Arial"/>
              <a:buChar char="•"/>
              <a:defRPr sz="1316"/>
            </a:pPr>
            <a:r>
              <a:rPr dirty="0"/>
              <a:t>The original design hypothesis for multilevel ICD-9 has been altered.</a:t>
            </a:r>
          </a:p>
          <a:p>
            <a:pPr marL="859536" lvl="1" indent="-298450" defTabSz="859536">
              <a:buSzPts val="1300"/>
              <a:buFont typeface="Arial"/>
              <a:buChar char="•"/>
              <a:defRPr sz="1316"/>
            </a:pPr>
            <a:r>
              <a:rPr lang="en-US" dirty="0"/>
              <a:t>Modified a few </a:t>
            </a:r>
            <a:r>
              <a:rPr dirty="0"/>
              <a:t>hyperparameters from the original paper to compare changes.</a:t>
            </a:r>
            <a:endParaRPr lang="en-US" dirty="0"/>
          </a:p>
          <a:p>
            <a:pPr marL="429768" indent="-322325" defTabSz="859536">
              <a:buSzPts val="1600"/>
              <a:buFont typeface="Arial"/>
              <a:buChar char="•"/>
              <a:defRPr sz="1692"/>
            </a:pPr>
            <a:r>
              <a:rPr lang="en-US" dirty="0"/>
              <a:t>Code changes / Implementation </a:t>
            </a:r>
          </a:p>
          <a:p>
            <a:pPr marL="859536" lvl="1" indent="-298450" defTabSz="859536">
              <a:buSzPts val="1300"/>
              <a:buFont typeface="Arial"/>
              <a:buChar char="•"/>
              <a:defRPr sz="1316"/>
            </a:pPr>
            <a:r>
              <a:rPr lang="en-US" dirty="0"/>
              <a:t>The ICD-9 Code hierarchy has been flattened.</a:t>
            </a:r>
          </a:p>
          <a:p>
            <a:pPr marL="859536" lvl="1" indent="-298450" defTabSz="859536">
              <a:buSzPts val="1300"/>
              <a:buFont typeface="Arial"/>
              <a:buChar char="•"/>
              <a:defRPr sz="1316"/>
            </a:pPr>
            <a:r>
              <a:rPr lang="en-US" dirty="0"/>
              <a:t>The result ICD codes follow 2 level depth - &lt;root, code&gt; (Ablation)</a:t>
            </a:r>
          </a:p>
          <a:p>
            <a:pPr marL="859536" lvl="1" indent="-298450" defTabSz="859536">
              <a:buSzPts val="1300"/>
              <a:buFont typeface="Arial"/>
              <a:buChar char="•"/>
              <a:defRPr sz="1316"/>
            </a:pPr>
            <a:r>
              <a:rPr lang="en-US" dirty="0"/>
              <a:t>Reduce the Poincare/negative to 1.</a:t>
            </a:r>
          </a:p>
          <a:p>
            <a:pPr marL="429768" indent="-322325" defTabSz="859536">
              <a:buSzPts val="1600"/>
              <a:buFont typeface="Arial"/>
              <a:buChar char="•"/>
              <a:defRPr sz="1692"/>
            </a:pPr>
            <a:r>
              <a:rPr lang="en-US" dirty="0"/>
              <a:t>Process </a:t>
            </a:r>
            <a:r>
              <a:rPr dirty="0"/>
              <a:t>of reproducing the results</a:t>
            </a:r>
          </a:p>
          <a:p>
            <a:pPr marL="859536" lvl="1" indent="-298450" defTabSz="859536">
              <a:buSzPts val="1300"/>
              <a:buFont typeface="Arial"/>
              <a:buChar char="•"/>
              <a:defRPr sz="1316"/>
            </a:pPr>
            <a:r>
              <a:rPr dirty="0"/>
              <a:t>Flatten</a:t>
            </a:r>
            <a:r>
              <a:rPr lang="en-US" dirty="0"/>
              <a:t>ed</a:t>
            </a:r>
            <a:r>
              <a:rPr dirty="0"/>
              <a:t> the ICD-9 hierarchy to &lt;root, code&gt; (only 2 level)</a:t>
            </a:r>
          </a:p>
          <a:p>
            <a:pPr marL="859536" lvl="1" indent="-298450" defTabSz="859536">
              <a:buSzPts val="1300"/>
              <a:buFont typeface="Arial"/>
              <a:buChar char="•"/>
              <a:defRPr sz="1316"/>
            </a:pPr>
            <a:r>
              <a:rPr dirty="0"/>
              <a:t>The loss function </a:t>
            </a:r>
            <a:r>
              <a:rPr lang="en-US" dirty="0"/>
              <a:t>and other metrics </a:t>
            </a:r>
            <a:r>
              <a:rPr dirty="0"/>
              <a:t>g</a:t>
            </a:r>
            <a:r>
              <a:rPr lang="en-US" dirty="0"/>
              <a:t>ot </a:t>
            </a:r>
            <a:r>
              <a:rPr dirty="0"/>
              <a:t>worst</a:t>
            </a:r>
            <a:r>
              <a:rPr lang="en-US" dirty="0"/>
              <a:t>, compared to the original paper.</a:t>
            </a:r>
            <a:endParaRPr dirty="0"/>
          </a:p>
          <a:p>
            <a:pPr marL="429768" indent="-322325" defTabSz="859536">
              <a:buSzPts val="1600"/>
              <a:buFont typeface="Arial"/>
              <a:buChar char="•"/>
              <a:defRPr sz="1692"/>
            </a:pPr>
            <a:r>
              <a:rPr lang="en-US" dirty="0"/>
              <a:t>C</a:t>
            </a:r>
            <a:r>
              <a:rPr dirty="0"/>
              <a:t>hallenges encountered during the reproduction attempts</a:t>
            </a:r>
          </a:p>
          <a:p>
            <a:pPr marL="859536" lvl="1" indent="-298450" defTabSz="859536">
              <a:buSzPts val="1300"/>
              <a:buFont typeface="Arial"/>
              <a:buChar char="•"/>
              <a:defRPr sz="1316"/>
            </a:pPr>
            <a:r>
              <a:rPr dirty="0"/>
              <a:t>Hardware limitations </a:t>
            </a:r>
            <a:r>
              <a:rPr lang="en-US" dirty="0"/>
              <a:t>e.g.</a:t>
            </a:r>
            <a:r>
              <a:rPr dirty="0"/>
              <a:t> GPU/CPU/RAM inadequate to run the entire dataset.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Google Shape;96;p19"/>
          <p:cNvSpPr txBox="1">
            <a:spLocks noGrp="1"/>
          </p:cNvSpPr>
          <p:nvPr>
            <p:ph type="title"/>
          </p:nvPr>
        </p:nvSpPr>
        <p:spPr>
          <a:xfrm>
            <a:off x="311699" y="445025"/>
            <a:ext cx="8520602" cy="572701"/>
          </a:xfrm>
          <a:prstGeom prst="rect">
            <a:avLst/>
          </a:prstGeom>
        </p:spPr>
        <p:txBody>
          <a:bodyPr/>
          <a:lstStyle>
            <a:lvl1pPr indent="114300">
              <a:defRPr sz="2500"/>
            </a:lvl1pPr>
          </a:lstStyle>
          <a:p>
            <a:r>
              <a:rPr dirty="0"/>
              <a:t>Ablation</a:t>
            </a:r>
            <a:r>
              <a:rPr lang="en-US" dirty="0"/>
              <a:t> </a:t>
            </a:r>
            <a:r>
              <a:rPr dirty="0"/>
              <a:t>/</a:t>
            </a:r>
            <a:r>
              <a:rPr lang="en-US" dirty="0"/>
              <a:t> </a:t>
            </a:r>
            <a:r>
              <a:rPr dirty="0"/>
              <a:t>Code Modification - 1</a:t>
            </a:r>
          </a:p>
        </p:txBody>
      </p:sp>
      <p:sp>
        <p:nvSpPr>
          <p:cNvPr id="143" name="Google Shape;97;p19"/>
          <p:cNvSpPr txBox="1">
            <a:spLocks noGrp="1"/>
          </p:cNvSpPr>
          <p:nvPr>
            <p:ph type="body" idx="1"/>
          </p:nvPr>
        </p:nvSpPr>
        <p:spPr>
          <a:xfrm>
            <a:off x="311699" y="1141699"/>
            <a:ext cx="8520602" cy="3416401"/>
          </a:xfrm>
          <a:prstGeom prst="rect">
            <a:avLst/>
          </a:prstGeom>
        </p:spPr>
        <p:txBody>
          <a:bodyPr/>
          <a:lstStyle>
            <a:lvl1pPr>
              <a:buFont typeface="Arial"/>
              <a:buChar char="•"/>
            </a:lvl1pPr>
          </a:lstStyle>
          <a:p>
            <a:r>
              <a:t>The following code has been modified to flatten the ICD-9 code:</a:t>
            </a:r>
          </a:p>
        </p:txBody>
      </p:sp>
      <p:grpSp>
        <p:nvGrpSpPr>
          <p:cNvPr id="146" name="Image Gallery"/>
          <p:cNvGrpSpPr/>
          <p:nvPr/>
        </p:nvGrpSpPr>
        <p:grpSpPr>
          <a:xfrm>
            <a:off x="863169" y="1711386"/>
            <a:ext cx="4090369" cy="2146711"/>
            <a:chOff x="0" y="0"/>
            <a:chExt cx="4090368" cy="2146709"/>
          </a:xfrm>
        </p:grpSpPr>
        <p:pic>
          <p:nvPicPr>
            <p:cNvPr id="144" name="MainFlatten1.png" descr="MainFlatten1.png"/>
            <p:cNvPicPr>
              <a:picLocks noChangeAspect="1"/>
            </p:cNvPicPr>
            <p:nvPr/>
          </p:nvPicPr>
          <p:blipFill>
            <a:blip r:embed="rId2"/>
            <a:srcRect l="11517" r="11517"/>
            <a:stretch>
              <a:fillRect/>
            </a:stretch>
          </p:blipFill>
          <p:spPr>
            <a:xfrm>
              <a:off x="0" y="0"/>
              <a:ext cx="4090369" cy="1720727"/>
            </a:xfrm>
            <a:prstGeom prst="rect">
              <a:avLst/>
            </a:prstGeom>
            <a:ln w="12700" cap="flat">
              <a:noFill/>
              <a:miter lim="400000"/>
            </a:ln>
            <a:effectLst/>
          </p:spPr>
        </p:pic>
        <p:sp>
          <p:nvSpPr>
            <p:cNvPr id="145" name="source code - main.py"/>
            <p:cNvSpPr/>
            <p:nvPr/>
          </p:nvSpPr>
          <p:spPr>
            <a:xfrm>
              <a:off x="0" y="1796926"/>
              <a:ext cx="4090369" cy="34978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noAutofit/>
            </a:bodyPr>
            <a:lstStyle/>
            <a:p>
              <a:r>
                <a:t>source code - main.py</a:t>
              </a:r>
            </a:p>
          </p:txBody>
        </p:sp>
      </p:grpSp>
      <p:pic>
        <p:nvPicPr>
          <p:cNvPr id="147" name="Image Gallery" descr="Image Gallery"/>
          <p:cNvPicPr>
            <a:picLocks noChangeAspect="1"/>
          </p:cNvPicPr>
          <p:nvPr/>
        </p:nvPicPr>
        <p:blipFill>
          <a:blip r:embed="rId3"/>
          <a:srcRect l="1364" r="1364"/>
          <a:stretch>
            <a:fillRect/>
          </a:stretch>
        </p:blipFill>
        <p:spPr>
          <a:xfrm>
            <a:off x="5153206" y="2214899"/>
            <a:ext cx="3755747" cy="1270001"/>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Spearmint">
  <a:themeElements>
    <a:clrScheme name="Spearmint">
      <a:dk1>
        <a:srgbClr val="202729"/>
      </a:dk1>
      <a:lt1>
        <a:srgbClr val="202729"/>
      </a:lt1>
      <a:dk2>
        <a:srgbClr val="A7A7A7"/>
      </a:dk2>
      <a:lt2>
        <a:srgbClr val="535353"/>
      </a:lt2>
      <a:accent1>
        <a:srgbClr val="353744"/>
      </a:accent1>
      <a:accent2>
        <a:srgbClr val="424242"/>
      </a:accent2>
      <a:accent3>
        <a:srgbClr val="616161"/>
      </a:accent3>
      <a:accent4>
        <a:srgbClr val="999999"/>
      </a:accent4>
      <a:accent5>
        <a:srgbClr val="FF5252"/>
      </a:accent5>
      <a:accent6>
        <a:srgbClr val="FFF176"/>
      </a:accent6>
      <a:hlink>
        <a:srgbClr val="0000FF"/>
      </a:hlink>
      <a:folHlink>
        <a:srgbClr val="FF00FF"/>
      </a:folHlink>
    </a:clrScheme>
    <a:fontScheme name="Spearmint">
      <a:majorFont>
        <a:latin typeface="Arial"/>
        <a:ea typeface="Arial"/>
        <a:cs typeface="Arial"/>
      </a:majorFont>
      <a:minorFont>
        <a:latin typeface="Helvetica"/>
        <a:ea typeface="Helvetica"/>
        <a:cs typeface="Helvetica"/>
      </a:minorFont>
    </a:fontScheme>
    <a:fmtScheme name="Spearmi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02729"/>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02729"/>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pearmint">
  <a:themeElements>
    <a:clrScheme name="Spearmint">
      <a:dk1>
        <a:srgbClr val="000000"/>
      </a:dk1>
      <a:lt1>
        <a:srgbClr val="FFFFFF"/>
      </a:lt1>
      <a:dk2>
        <a:srgbClr val="A7A7A7"/>
      </a:dk2>
      <a:lt2>
        <a:srgbClr val="535353"/>
      </a:lt2>
      <a:accent1>
        <a:srgbClr val="353744"/>
      </a:accent1>
      <a:accent2>
        <a:srgbClr val="424242"/>
      </a:accent2>
      <a:accent3>
        <a:srgbClr val="616161"/>
      </a:accent3>
      <a:accent4>
        <a:srgbClr val="999999"/>
      </a:accent4>
      <a:accent5>
        <a:srgbClr val="FF5252"/>
      </a:accent5>
      <a:accent6>
        <a:srgbClr val="FFF176"/>
      </a:accent6>
      <a:hlink>
        <a:srgbClr val="0000FF"/>
      </a:hlink>
      <a:folHlink>
        <a:srgbClr val="FF00FF"/>
      </a:folHlink>
    </a:clrScheme>
    <a:fontScheme name="Spearmint">
      <a:majorFont>
        <a:latin typeface="Arial"/>
        <a:ea typeface="Arial"/>
        <a:cs typeface="Arial"/>
      </a:majorFont>
      <a:minorFont>
        <a:latin typeface="Helvetica"/>
        <a:ea typeface="Helvetica"/>
        <a:cs typeface="Helvetica"/>
      </a:minorFont>
    </a:fontScheme>
    <a:fmtScheme name="Spearmi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02729"/>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02729"/>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37</TotalTime>
  <Words>1117</Words>
  <Application>Microsoft Macintosh PowerPoint</Application>
  <PresentationFormat>On-screen Show (16:9)</PresentationFormat>
  <Paragraphs>77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Proxima Nova</vt:lpstr>
      <vt:lpstr>Roboto</vt:lpstr>
      <vt:lpstr>Spearmint</vt:lpstr>
      <vt:lpstr>Project Presentation for CS598 DL4H in Spring 2023</vt:lpstr>
      <vt:lpstr>Agenda</vt:lpstr>
      <vt:lpstr>Introduction / Problem Description</vt:lpstr>
      <vt:lpstr>HiCu Algorithm - ICD code label tree</vt:lpstr>
      <vt:lpstr>HiCu Architecture</vt:lpstr>
      <vt:lpstr>Results (from Original Paper)</vt:lpstr>
      <vt:lpstr>Results (from Original Paper) Contd..</vt:lpstr>
      <vt:lpstr>Implementation / Reproduction Attempts</vt:lpstr>
      <vt:lpstr>Ablation / Code Modification - 1</vt:lpstr>
      <vt:lpstr>Ablation / Code Modification – 2 and 3</vt:lpstr>
      <vt:lpstr>Results (before making code changes)</vt:lpstr>
      <vt:lpstr>Results (after making code changes)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for CS598 DL4H in Spring 2023</dc:title>
  <cp:lastModifiedBy>Biswas, Debabrata</cp:lastModifiedBy>
  <cp:revision>9</cp:revision>
  <dcterms:modified xsi:type="dcterms:W3CDTF">2023-04-30T22:33:20Z</dcterms:modified>
</cp:coreProperties>
</file>