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70" r:id="rId5"/>
    <p:sldId id="261" r:id="rId6"/>
    <p:sldId id="260" r:id="rId7"/>
    <p:sldId id="262" r:id="rId8"/>
    <p:sldId id="271" r:id="rId9"/>
    <p:sldId id="268" r:id="rId10"/>
    <p:sldId id="269" r:id="rId11"/>
  </p:sldIdLst>
  <p:sldSz cx="9144000" cy="5143500" type="screen16x9"/>
  <p:notesSz cx="6858000" cy="9144000"/>
  <p:embeddedFontLst>
    <p:embeddedFont>
      <p:font typeface="Proxima Nova" panose="02000506030000020004" pitchFamily="2" charset="0"/>
      <p:regular r:id="rId13"/>
      <p:bold r:id="rId14"/>
      <p:italic r:id="rId15"/>
      <p:boldItalic r:id="rId16"/>
    </p:embeddedFon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0499e3013f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0499e3013f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0499e3013f_3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0499e3013f_3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0499e3013f_3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0499e3013f_3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0499e3013f_3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0499e3013f_3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06a27157d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06a27157d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06a27157d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06a27157d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3766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06a27157d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06a27157d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1585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dirty="0"/>
              <a:t>Project Presentation for CS598 DL4H in Spring 2023</a:t>
            </a:r>
            <a:endParaRPr dirty="0"/>
          </a:p>
        </p:txBody>
      </p:sp>
      <p:sp>
        <p:nvSpPr>
          <p:cNvPr id="60" name="Google Shape;60;p13"/>
          <p:cNvSpPr txBox="1">
            <a:spLocks noGrp="1"/>
          </p:cNvSpPr>
          <p:nvPr>
            <p:ph type="subTitle" idx="1"/>
          </p:nvPr>
        </p:nvSpPr>
        <p:spPr>
          <a:xfrm>
            <a:off x="510450" y="3182313"/>
            <a:ext cx="4233000" cy="6300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sz="1800" b="0" i="0" u="none" strike="noStrike" baseline="0" dirty="0">
                <a:latin typeface="+mj-lt"/>
              </a:rPr>
              <a:t>Ambarish Tripathi and Debabrata Biswas</a:t>
            </a:r>
            <a:br>
              <a:rPr lang="en-US" sz="1800" b="0" i="0" u="none" strike="noStrike" baseline="0" dirty="0">
                <a:latin typeface="+mj-lt"/>
              </a:rPr>
            </a:br>
            <a:r>
              <a:rPr lang="en-US" sz="1800" b="0" i="0" u="none" strike="noStrike" baseline="0" dirty="0">
                <a:latin typeface="+mj-lt"/>
              </a:rPr>
              <a:t>{at37, dbiswas3}@illinois.edu</a:t>
            </a:r>
            <a:endParaRPr lang="en-US" dirty="0">
              <a:latin typeface="+mj-lt"/>
            </a:endParaRPr>
          </a:p>
        </p:txBody>
      </p:sp>
      <p:sp>
        <p:nvSpPr>
          <p:cNvPr id="2" name="Google Shape;60;p13">
            <a:extLst>
              <a:ext uri="{FF2B5EF4-FFF2-40B4-BE49-F238E27FC236}">
                <a16:creationId xmlns:a16="http://schemas.microsoft.com/office/drawing/2014/main" id="{1C5DEEAE-18F4-F0B8-9F39-B176AB46C4C9}"/>
              </a:ext>
            </a:extLst>
          </p:cNvPr>
          <p:cNvSpPr txBox="1">
            <a:spLocks/>
          </p:cNvSpPr>
          <p:nvPr/>
        </p:nvSpPr>
        <p:spPr>
          <a:xfrm>
            <a:off x="510450" y="3699046"/>
            <a:ext cx="4233000" cy="630000"/>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400"/>
              <a:buFont typeface="Proxima Nova"/>
              <a:buNone/>
              <a:defRPr sz="2400" b="0" i="0" u="none" strike="noStrike" cap="none">
                <a:solidFill>
                  <a:schemeClr val="lt1"/>
                </a:solidFill>
                <a:latin typeface="Proxima Nova"/>
                <a:ea typeface="Proxima Nova"/>
                <a:cs typeface="Proxima Nova"/>
                <a:sym typeface="Proxima Nova"/>
              </a:defRPr>
            </a:lvl1pPr>
            <a:lvl2pPr marL="914400" marR="0" lvl="1" indent="-317500" algn="l" rtl="0">
              <a:lnSpc>
                <a:spcPct val="100000"/>
              </a:lnSpc>
              <a:spcBef>
                <a:spcPts val="0"/>
              </a:spcBef>
              <a:spcAft>
                <a:spcPts val="0"/>
              </a:spcAft>
              <a:buClr>
                <a:schemeClr val="lt1"/>
              </a:buClr>
              <a:buSzPts val="2400"/>
              <a:buFont typeface="Proxima Nova"/>
              <a:buNone/>
              <a:defRPr sz="2400" b="0" i="0" u="none" strike="noStrike" cap="none">
                <a:solidFill>
                  <a:schemeClr val="lt1"/>
                </a:solidFill>
                <a:latin typeface="Proxima Nova"/>
                <a:ea typeface="Proxima Nova"/>
                <a:cs typeface="Proxima Nova"/>
                <a:sym typeface="Proxima Nova"/>
              </a:defRPr>
            </a:lvl2pPr>
            <a:lvl3pPr marL="1371600" marR="0" lvl="2" indent="-317500" algn="l" rtl="0">
              <a:lnSpc>
                <a:spcPct val="100000"/>
              </a:lnSpc>
              <a:spcBef>
                <a:spcPts val="0"/>
              </a:spcBef>
              <a:spcAft>
                <a:spcPts val="0"/>
              </a:spcAft>
              <a:buClr>
                <a:schemeClr val="lt1"/>
              </a:buClr>
              <a:buSzPts val="2400"/>
              <a:buFont typeface="Proxima Nova"/>
              <a:buNone/>
              <a:defRPr sz="2400" b="0" i="0" u="none" strike="noStrike" cap="none">
                <a:solidFill>
                  <a:schemeClr val="lt1"/>
                </a:solidFill>
                <a:latin typeface="Proxima Nova"/>
                <a:ea typeface="Proxima Nova"/>
                <a:cs typeface="Proxima Nova"/>
                <a:sym typeface="Proxima Nova"/>
              </a:defRPr>
            </a:lvl3pPr>
            <a:lvl4pPr marL="1828800" marR="0" lvl="3" indent="-317500" algn="l" rtl="0">
              <a:lnSpc>
                <a:spcPct val="100000"/>
              </a:lnSpc>
              <a:spcBef>
                <a:spcPts val="0"/>
              </a:spcBef>
              <a:spcAft>
                <a:spcPts val="0"/>
              </a:spcAft>
              <a:buClr>
                <a:schemeClr val="lt1"/>
              </a:buClr>
              <a:buSzPts val="2400"/>
              <a:buFont typeface="Proxima Nova"/>
              <a:buNone/>
              <a:defRPr sz="2400" b="0" i="0" u="none" strike="noStrike" cap="none">
                <a:solidFill>
                  <a:schemeClr val="lt1"/>
                </a:solidFill>
                <a:latin typeface="Proxima Nova"/>
                <a:ea typeface="Proxima Nova"/>
                <a:cs typeface="Proxima Nova"/>
                <a:sym typeface="Proxima Nova"/>
              </a:defRPr>
            </a:lvl4pPr>
            <a:lvl5pPr marL="2286000" marR="0" lvl="4" indent="-317500" algn="l" rtl="0">
              <a:lnSpc>
                <a:spcPct val="100000"/>
              </a:lnSpc>
              <a:spcBef>
                <a:spcPts val="0"/>
              </a:spcBef>
              <a:spcAft>
                <a:spcPts val="0"/>
              </a:spcAft>
              <a:buClr>
                <a:schemeClr val="lt1"/>
              </a:buClr>
              <a:buSzPts val="2400"/>
              <a:buFont typeface="Proxima Nova"/>
              <a:buNone/>
              <a:defRPr sz="2400" b="0" i="0" u="none" strike="noStrike" cap="none">
                <a:solidFill>
                  <a:schemeClr val="lt1"/>
                </a:solidFill>
                <a:latin typeface="Proxima Nova"/>
                <a:ea typeface="Proxima Nova"/>
                <a:cs typeface="Proxima Nova"/>
                <a:sym typeface="Proxima Nova"/>
              </a:defRPr>
            </a:lvl5pPr>
            <a:lvl6pPr marL="2743200" marR="0" lvl="5" indent="-317500" algn="l" rtl="0">
              <a:lnSpc>
                <a:spcPct val="100000"/>
              </a:lnSpc>
              <a:spcBef>
                <a:spcPts val="0"/>
              </a:spcBef>
              <a:spcAft>
                <a:spcPts val="0"/>
              </a:spcAft>
              <a:buClr>
                <a:schemeClr val="lt1"/>
              </a:buClr>
              <a:buSzPts val="2400"/>
              <a:buFont typeface="Proxima Nova"/>
              <a:buNone/>
              <a:defRPr sz="2400" b="0" i="0" u="none" strike="noStrike" cap="none">
                <a:solidFill>
                  <a:schemeClr val="lt1"/>
                </a:solidFill>
                <a:latin typeface="Proxima Nova"/>
                <a:ea typeface="Proxima Nova"/>
                <a:cs typeface="Proxima Nova"/>
                <a:sym typeface="Proxima Nova"/>
              </a:defRPr>
            </a:lvl6pPr>
            <a:lvl7pPr marL="3200400" marR="0" lvl="6" indent="-317500" algn="l" rtl="0">
              <a:lnSpc>
                <a:spcPct val="100000"/>
              </a:lnSpc>
              <a:spcBef>
                <a:spcPts val="0"/>
              </a:spcBef>
              <a:spcAft>
                <a:spcPts val="0"/>
              </a:spcAft>
              <a:buClr>
                <a:schemeClr val="lt1"/>
              </a:buClr>
              <a:buSzPts val="2400"/>
              <a:buFont typeface="Proxima Nova"/>
              <a:buNone/>
              <a:defRPr sz="2400" b="0" i="0" u="none" strike="noStrike" cap="none">
                <a:solidFill>
                  <a:schemeClr val="lt1"/>
                </a:solidFill>
                <a:latin typeface="Proxima Nova"/>
                <a:ea typeface="Proxima Nova"/>
                <a:cs typeface="Proxima Nova"/>
                <a:sym typeface="Proxima Nova"/>
              </a:defRPr>
            </a:lvl7pPr>
            <a:lvl8pPr marL="3657600" marR="0" lvl="7" indent="-317500" algn="l" rtl="0">
              <a:lnSpc>
                <a:spcPct val="100000"/>
              </a:lnSpc>
              <a:spcBef>
                <a:spcPts val="0"/>
              </a:spcBef>
              <a:spcAft>
                <a:spcPts val="0"/>
              </a:spcAft>
              <a:buClr>
                <a:schemeClr val="lt1"/>
              </a:buClr>
              <a:buSzPts val="2400"/>
              <a:buFont typeface="Proxima Nova"/>
              <a:buNone/>
              <a:defRPr sz="2400" b="0" i="0" u="none" strike="noStrike" cap="none">
                <a:solidFill>
                  <a:schemeClr val="lt1"/>
                </a:solidFill>
                <a:latin typeface="Proxima Nova"/>
                <a:ea typeface="Proxima Nova"/>
                <a:cs typeface="Proxima Nova"/>
                <a:sym typeface="Proxima Nova"/>
              </a:defRPr>
            </a:lvl8pPr>
            <a:lvl9pPr marL="4114800" marR="0" lvl="8" indent="-317500" algn="l" rtl="0">
              <a:lnSpc>
                <a:spcPct val="100000"/>
              </a:lnSpc>
              <a:spcBef>
                <a:spcPts val="0"/>
              </a:spcBef>
              <a:spcAft>
                <a:spcPts val="0"/>
              </a:spcAft>
              <a:buClr>
                <a:schemeClr val="lt1"/>
              </a:buClr>
              <a:buSzPts val="2400"/>
              <a:buFont typeface="Proxima Nova"/>
              <a:buNone/>
              <a:defRPr sz="2400" b="0" i="0" u="none" strike="noStrike" cap="none">
                <a:solidFill>
                  <a:schemeClr val="lt1"/>
                </a:solidFill>
                <a:latin typeface="Proxima Nova"/>
                <a:ea typeface="Proxima Nova"/>
                <a:cs typeface="Proxima Nova"/>
                <a:sym typeface="Proxima Nova"/>
              </a:defRPr>
            </a:lvl9pPr>
          </a:lstStyle>
          <a:p>
            <a:pPr marL="0" indent="0"/>
            <a:r>
              <a:rPr lang="en-US" sz="1800" dirty="0">
                <a:latin typeface="+mj-lt"/>
              </a:rPr>
              <a:t>Group Id: 10</a:t>
            </a:r>
            <a:br>
              <a:rPr lang="en-US" sz="1800" dirty="0">
                <a:latin typeface="+mj-lt"/>
              </a:rPr>
            </a:br>
            <a:r>
              <a:rPr lang="en-US" sz="1800" dirty="0">
                <a:latin typeface="+mj-lt"/>
              </a:rPr>
              <a:t>Paper Id: 85</a:t>
            </a:r>
            <a:endParaRPr lang="en-US"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114300" lvl="0" algn="l" rtl="0">
              <a:spcBef>
                <a:spcPts val="0"/>
              </a:spcBef>
              <a:spcAft>
                <a:spcPts val="0"/>
              </a:spcAft>
              <a:buSzPts val="1800"/>
            </a:pPr>
            <a:r>
              <a:rPr lang="en" dirty="0"/>
              <a:t>Discussion / Conclusion</a:t>
            </a:r>
          </a:p>
        </p:txBody>
      </p:sp>
      <p:sp>
        <p:nvSpPr>
          <p:cNvPr id="97" name="Google Shape;97;p19"/>
          <p:cNvSpPr txBox="1">
            <a:spLocks noGrp="1"/>
          </p:cNvSpPr>
          <p:nvPr>
            <p:ph type="body" idx="1"/>
          </p:nvPr>
        </p:nvSpPr>
        <p:spPr>
          <a:xfrm>
            <a:off x="311700" y="1141700"/>
            <a:ext cx="8520600" cy="3416400"/>
          </a:xfrm>
          <a:prstGeom prst="rect">
            <a:avLst/>
          </a:prstGeom>
        </p:spPr>
        <p:txBody>
          <a:bodyPr spcFirstLastPara="1" wrap="square" lIns="91425" tIns="91425" rIns="91425" bIns="91425" anchor="t" anchorCtr="0">
            <a:normAutofit/>
          </a:bodyPr>
          <a:lstStyle/>
          <a:p>
            <a:pPr algn="just">
              <a:buFont typeface="Arial" panose="020B0604020202020204" pitchFamily="34" charset="0"/>
              <a:buChar char="•"/>
            </a:pPr>
            <a:r>
              <a:rPr lang="en-US" i="1" dirty="0"/>
              <a:t>Summarize the main points of the presentation</a:t>
            </a:r>
          </a:p>
          <a:p>
            <a:pPr algn="just">
              <a:buFont typeface="Arial" panose="020B0604020202020204" pitchFamily="34" charset="0"/>
              <a:buChar char="•"/>
            </a:pPr>
            <a:r>
              <a:rPr lang="en-US" i="1" dirty="0"/>
              <a:t>Discuss the implications of the results and their potential impact</a:t>
            </a:r>
          </a:p>
          <a:p>
            <a:pPr algn="just">
              <a:buFont typeface="Arial" panose="020B0604020202020204" pitchFamily="34" charset="0"/>
              <a:buChar char="•"/>
            </a:pPr>
            <a:r>
              <a:rPr lang="en-US" dirty="0"/>
              <a:t>The HiCu algorithm is an innovative approach to automated ICD coding that takes advantage of the hierarchical structure of the ICD codes to improve the model's ability to learn complex relationships between the codes, which is difficult to achieve using traditional flat learning approaches.</a:t>
            </a:r>
          </a:p>
          <a:p>
            <a:pPr algn="l">
              <a:buFont typeface="Arial" panose="020B0604020202020204" pitchFamily="34" charset="0"/>
              <a:buChar char="•"/>
            </a:pPr>
            <a:endParaRPr lang="en-US" dirty="0"/>
          </a:p>
        </p:txBody>
      </p:sp>
    </p:spTree>
    <p:extLst>
      <p:ext uri="{BB962C8B-B14F-4D97-AF65-F5344CB8AC3E}">
        <p14:creationId xmlns:p14="http://schemas.microsoft.com/office/powerpoint/2010/main" val="4255674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Agenda</a:t>
            </a:r>
            <a:endParaRPr dirty="0"/>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US" dirty="0"/>
              <a:t>Introduction / Problem Description / HiCu Algorithm</a:t>
            </a:r>
            <a:endParaRPr dirty="0"/>
          </a:p>
          <a:p>
            <a:pPr>
              <a:buFont typeface="Proxima Nova"/>
              <a:buAutoNum type="arabicPeriod"/>
            </a:pPr>
            <a:r>
              <a:rPr lang="en" dirty="0"/>
              <a:t>Architecture / Approach taken in the paper</a:t>
            </a:r>
          </a:p>
          <a:p>
            <a:pPr marL="457200" lvl="0" indent="-342900" algn="l" rtl="0">
              <a:spcBef>
                <a:spcPts val="0"/>
              </a:spcBef>
              <a:spcAft>
                <a:spcPts val="0"/>
              </a:spcAft>
              <a:buSzPts val="1800"/>
              <a:buAutoNum type="arabicPeriod"/>
            </a:pPr>
            <a:r>
              <a:rPr lang="en-US" dirty="0"/>
              <a:t>Implementation / Reproduction Attempts</a:t>
            </a:r>
            <a:endParaRPr dirty="0"/>
          </a:p>
          <a:p>
            <a:pPr marL="457200" lvl="0" indent="-342900" algn="l" rtl="0">
              <a:spcBef>
                <a:spcPts val="0"/>
              </a:spcBef>
              <a:spcAft>
                <a:spcPts val="0"/>
              </a:spcAft>
              <a:buSzPts val="1800"/>
              <a:buAutoNum type="arabicPeriod"/>
            </a:pPr>
            <a:r>
              <a:rPr lang="en-US" dirty="0"/>
              <a:t>Results (from Original Paper)</a:t>
            </a:r>
          </a:p>
          <a:p>
            <a:pPr marL="457200" lvl="0" indent="-342900" algn="l" rtl="0">
              <a:spcBef>
                <a:spcPts val="0"/>
              </a:spcBef>
              <a:spcAft>
                <a:spcPts val="0"/>
              </a:spcAft>
              <a:buSzPts val="1800"/>
              <a:buAutoNum type="arabicPeriod"/>
            </a:pPr>
            <a:r>
              <a:rPr lang="en-US" dirty="0"/>
              <a:t>Results (After Code Modification)</a:t>
            </a:r>
            <a:endParaRPr dirty="0"/>
          </a:p>
          <a:p>
            <a:pPr marL="457200" lvl="0" indent="-342900" algn="l" rtl="0">
              <a:spcBef>
                <a:spcPts val="0"/>
              </a:spcBef>
              <a:spcAft>
                <a:spcPts val="0"/>
              </a:spcAft>
              <a:buSzPts val="1800"/>
              <a:buAutoNum type="arabicPeriod"/>
            </a:pPr>
            <a:r>
              <a:rPr lang="en" dirty="0"/>
              <a:t>Discussion / 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114300" lvl="0" algn="l" rtl="0">
              <a:spcBef>
                <a:spcPts val="0"/>
              </a:spcBef>
              <a:spcAft>
                <a:spcPts val="0"/>
              </a:spcAft>
              <a:buSzPts val="1800"/>
            </a:pPr>
            <a:r>
              <a:rPr lang="en-US" dirty="0"/>
              <a:t>Introduction / Problem Description</a:t>
            </a:r>
          </a:p>
        </p:txBody>
      </p:sp>
      <p:sp>
        <p:nvSpPr>
          <p:cNvPr id="72" name="Google Shape;72;p15"/>
          <p:cNvSpPr txBox="1">
            <a:spLocks noGrp="1"/>
          </p:cNvSpPr>
          <p:nvPr>
            <p:ph type="body" idx="1"/>
          </p:nvPr>
        </p:nvSpPr>
        <p:spPr>
          <a:xfrm>
            <a:off x="311700" y="1017725"/>
            <a:ext cx="8520600" cy="3551150"/>
          </a:xfrm>
          <a:prstGeom prst="rect">
            <a:avLst/>
          </a:prstGeom>
        </p:spPr>
        <p:txBody>
          <a:bodyPr spcFirstLastPara="1" wrap="square" lIns="91425" tIns="91425" rIns="91425" bIns="91425" anchor="t" anchorCtr="0">
            <a:normAutofit fontScale="85000" lnSpcReduction="10000"/>
          </a:bodyPr>
          <a:lstStyle/>
          <a:p>
            <a:pPr algn="just">
              <a:buFont typeface="Arial" panose="020B0604020202020204" pitchFamily="34" charset="0"/>
              <a:buChar char="•"/>
            </a:pPr>
            <a:r>
              <a:rPr lang="en-US" dirty="0"/>
              <a:t>Paper: </a:t>
            </a:r>
            <a:r>
              <a:rPr lang="en-US" b="1" dirty="0"/>
              <a:t>"HiCu: Leveraging Hierarchy for Curriculum Learning in Automated ICD Coding"</a:t>
            </a:r>
            <a:r>
              <a:rPr lang="en-US" dirty="0"/>
              <a:t> by Ren et al.</a:t>
            </a:r>
          </a:p>
          <a:p>
            <a:pPr algn="just">
              <a:buFont typeface="Arial" panose="020B0604020202020204" pitchFamily="34" charset="0"/>
              <a:buChar char="•"/>
            </a:pPr>
            <a:r>
              <a:rPr lang="en-US" dirty="0"/>
              <a:t>The HiCu paper addresses the problem of automated coding of medical diagnoses and procedures using the International Classification of Diseases (ICD) system.</a:t>
            </a:r>
          </a:p>
          <a:p>
            <a:pPr algn="just">
              <a:buFont typeface="Arial" panose="020B0604020202020204" pitchFamily="34" charset="0"/>
              <a:buChar char="•"/>
            </a:pPr>
            <a:r>
              <a:rPr lang="en-US" dirty="0"/>
              <a:t>Mapping clinical notes, discharge summaries, and patient profiles to ICD codes is a time-consuming and error-prone task.</a:t>
            </a:r>
          </a:p>
          <a:p>
            <a:pPr algn="just">
              <a:buFont typeface="Arial" panose="020B0604020202020204" pitchFamily="34" charset="0"/>
              <a:buChar char="•"/>
            </a:pPr>
            <a:r>
              <a:rPr lang="en-US" dirty="0"/>
              <a:t>The complex relationships between the many possible codes make automated ICD coding a challenging task.</a:t>
            </a:r>
          </a:p>
          <a:p>
            <a:pPr algn="just">
              <a:buFont typeface="Arial" panose="020B0604020202020204" pitchFamily="34" charset="0"/>
              <a:buChar char="•"/>
            </a:pPr>
            <a:r>
              <a:rPr lang="en-US" dirty="0"/>
              <a:t>The paper proposes a novel hierarchical curriculum learning approach to improve the accuracy and efficiency of automated ICD coding.</a:t>
            </a:r>
          </a:p>
          <a:p>
            <a:pPr algn="just">
              <a:buFont typeface="Arial" panose="020B0604020202020204" pitchFamily="34" charset="0"/>
              <a:buChar char="•"/>
            </a:pPr>
            <a:r>
              <a:rPr lang="en-US" dirty="0"/>
              <a:t>By leveraging the hierarchical structure of the ICD codes, the HiCu approach is designed to improve the model's ability to learn complex relationships between codes.</a:t>
            </a:r>
          </a:p>
          <a:p>
            <a:pPr algn="just">
              <a:buFont typeface="Arial" panose="020B0604020202020204" pitchFamily="34" charset="0"/>
              <a:buChar char="•"/>
            </a:pPr>
            <a:r>
              <a:rPr lang="en-US" dirty="0"/>
              <a:t>The importance of this problem cannot be overstated as it can help reduce costs for patients and providers, streamline medical workflows, and improve healthcare outcomes.</a:t>
            </a:r>
          </a:p>
          <a:p>
            <a:pPr algn="l">
              <a:buFont typeface="Arial" panose="020B0604020202020204" pitchFamily="34" charset="0"/>
              <a:buChar char="•"/>
            </a:pPr>
            <a:endParaRPr lang="en-US" dirty="0"/>
          </a:p>
          <a:p>
            <a:pPr marL="114300" indent="0" algn="l">
              <a:buNone/>
            </a:pPr>
            <a:endParaRPr lang="en-US" sz="2500" dirty="0">
              <a:solidFill>
                <a:schemeClr val="dk1"/>
              </a:solidFill>
            </a:endParaRPr>
          </a:p>
          <a:p>
            <a:pPr marL="0" lvl="0" indent="457200" algn="l" rtl="0">
              <a:spcBef>
                <a:spcPts val="1200"/>
              </a:spcBef>
              <a:spcAft>
                <a:spcPts val="0"/>
              </a:spcAft>
              <a:buNone/>
            </a:pPr>
            <a:endParaRPr sz="1100" dirty="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B9B1F-7C84-ABB6-F43E-BCB7E57FE3FD}"/>
              </a:ext>
            </a:extLst>
          </p:cNvPr>
          <p:cNvSpPr>
            <a:spLocks noGrp="1"/>
          </p:cNvSpPr>
          <p:nvPr>
            <p:ph type="title"/>
          </p:nvPr>
        </p:nvSpPr>
        <p:spPr/>
        <p:txBody>
          <a:bodyPr>
            <a:noAutofit/>
          </a:bodyPr>
          <a:lstStyle/>
          <a:p>
            <a:r>
              <a:rPr lang="en-US" sz="2000" b="0" i="0" dirty="0" err="1">
                <a:solidFill>
                  <a:srgbClr val="2E3743"/>
                </a:solidFill>
                <a:effectLst/>
                <a:latin typeface="Roboto" panose="02000000000000000000" pitchFamily="2" charset="0"/>
              </a:rPr>
              <a:t>HiCu</a:t>
            </a:r>
            <a:r>
              <a:rPr lang="en-US" sz="2000" b="0" i="0" dirty="0">
                <a:solidFill>
                  <a:srgbClr val="2E3743"/>
                </a:solidFill>
                <a:effectLst/>
                <a:latin typeface="Roboto" panose="02000000000000000000" pitchFamily="2" charset="0"/>
              </a:rPr>
              <a:t> - </a:t>
            </a:r>
            <a:r>
              <a:rPr lang="en-US" sz="2000" dirty="0">
                <a:solidFill>
                  <a:srgbClr val="2E3743"/>
                </a:solidFill>
                <a:latin typeface="Roboto" panose="02000000000000000000" pitchFamily="2" charset="0"/>
              </a:rPr>
              <a:t>Example </a:t>
            </a:r>
            <a:r>
              <a:rPr lang="en-US" sz="2000" b="0" i="0" dirty="0">
                <a:solidFill>
                  <a:srgbClr val="2E3743"/>
                </a:solidFill>
                <a:effectLst/>
                <a:latin typeface="Roboto" panose="02000000000000000000" pitchFamily="2" charset="0"/>
              </a:rPr>
              <a:t>ICD code label tree</a:t>
            </a:r>
            <a:endParaRPr lang="en-US" sz="2000" dirty="0"/>
          </a:p>
        </p:txBody>
      </p:sp>
      <p:sp>
        <p:nvSpPr>
          <p:cNvPr id="3" name="Text Placeholder 2">
            <a:extLst>
              <a:ext uri="{FF2B5EF4-FFF2-40B4-BE49-F238E27FC236}">
                <a16:creationId xmlns:a16="http://schemas.microsoft.com/office/drawing/2014/main" id="{6048027B-EB7E-F592-67AC-D8081E1702E6}"/>
              </a:ext>
            </a:extLst>
          </p:cNvPr>
          <p:cNvSpPr>
            <a:spLocks noGrp="1"/>
          </p:cNvSpPr>
          <p:nvPr>
            <p:ph type="body" idx="1"/>
          </p:nvPr>
        </p:nvSpPr>
        <p:spPr>
          <a:xfrm>
            <a:off x="311700" y="1152475"/>
            <a:ext cx="2941051" cy="3416400"/>
          </a:xfrm>
        </p:spPr>
        <p:txBody>
          <a:bodyPr>
            <a:normAutofit/>
          </a:bodyPr>
          <a:lstStyle/>
          <a:p>
            <a:pPr algn="just">
              <a:buFont typeface="Arial" panose="020B0604020202020204" pitchFamily="34" charset="0"/>
              <a:buChar char="•"/>
            </a:pPr>
            <a:r>
              <a:rPr lang="en-US" sz="1400" b="1" dirty="0" err="1"/>
              <a:t>HiCu</a:t>
            </a:r>
            <a:r>
              <a:rPr lang="en-US" sz="1400" b="1" dirty="0"/>
              <a:t> Algorithm </a:t>
            </a:r>
            <a:r>
              <a:rPr lang="en-US" sz="1400" dirty="0"/>
              <a:t>is a hierarchical curriculum learning approach that leverages the hierarchical structure of the ICD codes to improve the accuracy and efficiency of automated ICD coding.</a:t>
            </a:r>
          </a:p>
          <a:p>
            <a:pPr algn="l">
              <a:buFont typeface="Arial" panose="020B0604020202020204" pitchFamily="34" charset="0"/>
              <a:buChar char="•"/>
            </a:pPr>
            <a:endParaRPr lang="en-US" sz="1400" dirty="0"/>
          </a:p>
          <a:p>
            <a:endParaRPr lang="en-US" dirty="0"/>
          </a:p>
        </p:txBody>
      </p:sp>
      <p:pic>
        <p:nvPicPr>
          <p:cNvPr id="5" name="Picture 4">
            <a:extLst>
              <a:ext uri="{FF2B5EF4-FFF2-40B4-BE49-F238E27FC236}">
                <a16:creationId xmlns:a16="http://schemas.microsoft.com/office/drawing/2014/main" id="{53A717E7-1716-93B2-8BE1-97D0FEA9D60A}"/>
              </a:ext>
            </a:extLst>
          </p:cNvPr>
          <p:cNvPicPr>
            <a:picLocks noChangeAspect="1"/>
          </p:cNvPicPr>
          <p:nvPr/>
        </p:nvPicPr>
        <p:blipFill>
          <a:blip r:embed="rId2"/>
          <a:stretch>
            <a:fillRect/>
          </a:stretch>
        </p:blipFill>
        <p:spPr>
          <a:xfrm>
            <a:off x="3371414" y="1218309"/>
            <a:ext cx="5514321" cy="2893001"/>
          </a:xfrm>
          <a:prstGeom prst="rect">
            <a:avLst/>
          </a:prstGeom>
        </p:spPr>
      </p:pic>
    </p:spTree>
    <p:extLst>
      <p:ext uri="{BB962C8B-B14F-4D97-AF65-F5344CB8AC3E}">
        <p14:creationId xmlns:p14="http://schemas.microsoft.com/office/powerpoint/2010/main" val="1523163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HiCu Architecture</a:t>
            </a:r>
            <a:endParaRPr dirty="0"/>
          </a:p>
        </p:txBody>
      </p:sp>
      <p:sp>
        <p:nvSpPr>
          <p:cNvPr id="90" name="Google Shape;90;p18"/>
          <p:cNvSpPr txBox="1">
            <a:spLocks noGrp="1"/>
          </p:cNvSpPr>
          <p:nvPr>
            <p:ph type="body" idx="1"/>
          </p:nvPr>
        </p:nvSpPr>
        <p:spPr>
          <a:xfrm>
            <a:off x="76782" y="1002387"/>
            <a:ext cx="4483664" cy="3988422"/>
          </a:xfrm>
          <a:prstGeom prst="rect">
            <a:avLst/>
          </a:prstGeom>
        </p:spPr>
        <p:txBody>
          <a:bodyPr spcFirstLastPara="1" wrap="square" lIns="91425" tIns="91425" rIns="91425" bIns="91425" anchor="t" anchorCtr="0">
            <a:normAutofit fontScale="25000" lnSpcReduction="20000"/>
          </a:bodyPr>
          <a:lstStyle/>
          <a:p>
            <a:pPr marL="114300" indent="0" algn="just">
              <a:buNone/>
            </a:pPr>
            <a:r>
              <a:rPr lang="en-US" sz="4400" b="1" dirty="0"/>
              <a:t>Key Components:</a:t>
            </a:r>
          </a:p>
          <a:p>
            <a:pPr lvl="1" algn="just">
              <a:buFont typeface="Arial" panose="020B0604020202020204" pitchFamily="34" charset="0"/>
              <a:buChar char="•"/>
            </a:pPr>
            <a:r>
              <a:rPr lang="en-US" sz="4400" b="1" dirty="0"/>
              <a:t>Encoder-Decoder Framework:</a:t>
            </a:r>
            <a:r>
              <a:rPr lang="en-US" sz="4400" dirty="0"/>
              <a:t> The </a:t>
            </a:r>
            <a:r>
              <a:rPr lang="en-US" sz="4400" dirty="0" err="1"/>
              <a:t>HiCu</a:t>
            </a:r>
            <a:r>
              <a:rPr lang="en-US" sz="4400" dirty="0"/>
              <a:t> architecture consists of an encoder-decoder framework that is combined with a hierarchical curriculum learning algorithm.</a:t>
            </a:r>
          </a:p>
          <a:p>
            <a:pPr lvl="1" algn="just">
              <a:buFont typeface="Arial" panose="020B0604020202020204" pitchFamily="34" charset="0"/>
              <a:buChar char="•"/>
            </a:pPr>
            <a:r>
              <a:rPr lang="en-US" sz="4400" b="1" dirty="0"/>
              <a:t>Sequential Training Algorithm:</a:t>
            </a:r>
            <a:r>
              <a:rPr lang="en-US" sz="4400" dirty="0"/>
              <a:t> The model is trained in a sequential algorithmic framework, where simpler codes are learned before more complex codes. The model is first trained on labels at the first level of the label tree using a level one decoder and then proceeds to level two using a knowledge transfer mechanism.</a:t>
            </a:r>
          </a:p>
          <a:p>
            <a:pPr lvl="1" algn="just">
              <a:buFont typeface="Arial" panose="020B0604020202020204" pitchFamily="34" charset="0"/>
              <a:buChar char="•"/>
            </a:pPr>
            <a:r>
              <a:rPr lang="en-US" sz="4400" b="1" dirty="0"/>
              <a:t>Hyperbolic Embeddings: </a:t>
            </a:r>
            <a:r>
              <a:rPr lang="en-US" sz="4400" dirty="0"/>
              <a:t>During training at each level, the hyperbolic embeddings of the ICD codes are used to guide the attention computation in the decoder. The hyperbolic embeddings allow the model to learn a representation of the ICD code hierarchy that is more structured and aligned with the hierarchical structure of the codes.</a:t>
            </a:r>
          </a:p>
          <a:p>
            <a:pPr lvl="1" algn="just">
              <a:buFont typeface="Arial" panose="020B0604020202020204" pitchFamily="34" charset="0"/>
              <a:buChar char="•"/>
            </a:pPr>
            <a:r>
              <a:rPr lang="en-US" sz="4400" b="1" dirty="0"/>
              <a:t>High-order Grouping of ICD Code Blocks:</a:t>
            </a:r>
            <a:r>
              <a:rPr lang="en-US" sz="4400" dirty="0"/>
              <a:t> The </a:t>
            </a:r>
            <a:r>
              <a:rPr lang="en-US" sz="4400" dirty="0" err="1"/>
              <a:t>HiCu</a:t>
            </a:r>
            <a:r>
              <a:rPr lang="en-US" sz="4400" dirty="0"/>
              <a:t> algorithm uses a high-order grouping of ICD code blocks to create a two-level hierarchy. This modification of the </a:t>
            </a:r>
            <a:r>
              <a:rPr lang="en-US" sz="4400" dirty="0" err="1"/>
              <a:t>HiCu</a:t>
            </a:r>
            <a:r>
              <a:rPr lang="en-US" sz="4400" dirty="0"/>
              <a:t> algorithm is trained on the MIMIC-III dataset to verify its performance.</a:t>
            </a:r>
          </a:p>
          <a:p>
            <a:pPr marL="457200" lvl="0" indent="-342900" algn="l" rtl="0">
              <a:spcBef>
                <a:spcPts val="0"/>
              </a:spcBef>
              <a:spcAft>
                <a:spcPts val="0"/>
              </a:spcAft>
              <a:buSzPts val="1800"/>
              <a:buChar char="●"/>
            </a:pPr>
            <a:endParaRPr dirty="0"/>
          </a:p>
        </p:txBody>
      </p:sp>
      <p:pic>
        <p:nvPicPr>
          <p:cNvPr id="3" name="Picture 2">
            <a:extLst>
              <a:ext uri="{FF2B5EF4-FFF2-40B4-BE49-F238E27FC236}">
                <a16:creationId xmlns:a16="http://schemas.microsoft.com/office/drawing/2014/main" id="{1BDCF13A-AF25-E834-208C-F37F4E570459}"/>
              </a:ext>
            </a:extLst>
          </p:cNvPr>
          <p:cNvPicPr>
            <a:picLocks noChangeAspect="1"/>
          </p:cNvPicPr>
          <p:nvPr/>
        </p:nvPicPr>
        <p:blipFill>
          <a:blip r:embed="rId3"/>
          <a:stretch>
            <a:fillRect/>
          </a:stretch>
        </p:blipFill>
        <p:spPr>
          <a:xfrm>
            <a:off x="4795365" y="1403011"/>
            <a:ext cx="4271853" cy="315502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114300" lvl="0" algn="l" rtl="0">
              <a:spcBef>
                <a:spcPts val="0"/>
              </a:spcBef>
              <a:spcAft>
                <a:spcPts val="0"/>
              </a:spcAft>
              <a:buSzPts val="1800"/>
            </a:pPr>
            <a:r>
              <a:rPr lang="en-US" dirty="0"/>
              <a:t>Implementation / Reproduction Attempts</a:t>
            </a: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l">
              <a:buFont typeface="Arial" panose="020B0604020202020204" pitchFamily="34" charset="0"/>
              <a:buChar char="•"/>
            </a:pPr>
            <a:r>
              <a:rPr lang="en-US" dirty="0"/>
              <a:t>Talk about Code changes/Implementation </a:t>
            </a:r>
          </a:p>
          <a:p>
            <a:pPr lvl="1">
              <a:buFont typeface="Arial" panose="020B0604020202020204" pitchFamily="34" charset="0"/>
              <a:buChar char="•"/>
            </a:pPr>
            <a:r>
              <a:rPr lang="en-US" dirty="0"/>
              <a:t>The ICD-9 Code hierarchy has been flattened.</a:t>
            </a:r>
          </a:p>
          <a:p>
            <a:pPr lvl="1">
              <a:buFont typeface="Arial" panose="020B0604020202020204" pitchFamily="34" charset="0"/>
              <a:buChar char="•"/>
            </a:pPr>
            <a:r>
              <a:rPr lang="en-US" dirty="0"/>
              <a:t>The result ICD codes follow 2 level depth - &lt;root, code&gt; (Ablation)</a:t>
            </a:r>
          </a:p>
          <a:p>
            <a:pPr lvl="1">
              <a:buFont typeface="Arial" panose="020B0604020202020204" pitchFamily="34" charset="0"/>
              <a:buChar char="•"/>
            </a:pPr>
            <a:r>
              <a:rPr lang="en-US" dirty="0"/>
              <a:t>Reduce the Poincare/negative to 1.</a:t>
            </a:r>
          </a:p>
          <a:p>
            <a:pPr algn="l">
              <a:buFont typeface="Arial" panose="020B0604020202020204" pitchFamily="34" charset="0"/>
              <a:buChar char="•"/>
            </a:pPr>
            <a:r>
              <a:rPr lang="en-US" dirty="0"/>
              <a:t>Reproduction attempts</a:t>
            </a:r>
          </a:p>
          <a:p>
            <a:pPr lvl="1">
              <a:buFont typeface="Arial" panose="020B0604020202020204" pitchFamily="34" charset="0"/>
              <a:buChar char="•"/>
            </a:pPr>
            <a:r>
              <a:rPr lang="en-US" dirty="0"/>
              <a:t>The original design hypothesis for multilevel ICD-9 has been altered.</a:t>
            </a:r>
          </a:p>
          <a:p>
            <a:pPr lvl="1">
              <a:buFont typeface="Arial" panose="020B0604020202020204" pitchFamily="34" charset="0"/>
              <a:buChar char="•"/>
            </a:pPr>
            <a:r>
              <a:rPr lang="en-US" dirty="0"/>
              <a:t>Still using the same hyperparameters from the original paper to compare the changes.</a:t>
            </a:r>
          </a:p>
          <a:p>
            <a:pPr algn="l">
              <a:buFont typeface="Arial" panose="020B0604020202020204" pitchFamily="34" charset="0"/>
              <a:buChar char="•"/>
            </a:pPr>
            <a:r>
              <a:rPr lang="en-US" dirty="0"/>
              <a:t>Explain the process of reproducing the results</a:t>
            </a:r>
          </a:p>
          <a:p>
            <a:pPr lvl="1">
              <a:buFont typeface="Arial" panose="020B0604020202020204" pitchFamily="34" charset="0"/>
              <a:buChar char="•"/>
            </a:pPr>
            <a:r>
              <a:rPr lang="en-US" dirty="0"/>
              <a:t>Flatten the ICD-9 hierarchy to &lt;root, code&gt; (only 2 level)</a:t>
            </a:r>
          </a:p>
          <a:p>
            <a:pPr lvl="1">
              <a:buFont typeface="Arial" panose="020B0604020202020204" pitchFamily="34" charset="0"/>
              <a:buChar char="•"/>
            </a:pPr>
            <a:r>
              <a:rPr lang="en-US" dirty="0"/>
              <a:t>The loss function should get worst.</a:t>
            </a:r>
          </a:p>
          <a:p>
            <a:pPr algn="l">
              <a:buFont typeface="Arial" panose="020B0604020202020204" pitchFamily="34" charset="0"/>
              <a:buChar char="•"/>
            </a:pPr>
            <a:r>
              <a:rPr lang="en-US" dirty="0"/>
              <a:t>Discuss any challenges encountered during the reproduction attempts</a:t>
            </a:r>
          </a:p>
          <a:p>
            <a:pPr lvl="1">
              <a:buFont typeface="Arial" panose="020B0604020202020204" pitchFamily="34" charset="0"/>
              <a:buChar char="•"/>
            </a:pPr>
            <a:r>
              <a:rPr lang="en-US" dirty="0"/>
              <a:t>Hardware limitations </a:t>
            </a:r>
            <a:r>
              <a:rPr lang="en-US" dirty="0" err="1"/>
              <a:t>e.g</a:t>
            </a:r>
            <a:r>
              <a:rPr lang="en-US" dirty="0"/>
              <a:t> GPU/CPU/RAM inadequate to run the entire dataset.</a:t>
            </a:r>
          </a:p>
          <a:p>
            <a:pPr marL="457200" lvl="0" indent="-342900" algn="l" rtl="0">
              <a:spcBef>
                <a:spcPts val="0"/>
              </a:spcBef>
              <a:spcAft>
                <a:spcPts val="0"/>
              </a:spcAft>
              <a:buSzPts val="1800"/>
              <a:buChar char="●"/>
            </a:pPr>
            <a:endParaRPr dirty="0"/>
          </a:p>
          <a:p>
            <a:pPr marL="0" lvl="0" indent="0" algn="l" rtl="0">
              <a:spcBef>
                <a:spcPts val="1200"/>
              </a:spcBef>
              <a:spcAft>
                <a:spcPts val="12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114300" lvl="0" algn="l" rtl="0">
              <a:spcBef>
                <a:spcPts val="0"/>
              </a:spcBef>
              <a:spcAft>
                <a:spcPts val="0"/>
              </a:spcAft>
              <a:buSzPts val="1800"/>
            </a:pPr>
            <a:r>
              <a:rPr lang="en-US" dirty="0"/>
              <a:t>Results (from Original Paper)</a:t>
            </a:r>
          </a:p>
        </p:txBody>
      </p:sp>
      <p:sp>
        <p:nvSpPr>
          <p:cNvPr id="97" name="Google Shape;97;p19"/>
          <p:cNvSpPr txBox="1">
            <a:spLocks noGrp="1"/>
          </p:cNvSpPr>
          <p:nvPr>
            <p:ph type="body" idx="1"/>
          </p:nvPr>
        </p:nvSpPr>
        <p:spPr>
          <a:xfrm>
            <a:off x="311700" y="1141700"/>
            <a:ext cx="3276098" cy="3416400"/>
          </a:xfrm>
          <a:prstGeom prst="rect">
            <a:avLst/>
          </a:prstGeom>
        </p:spPr>
        <p:txBody>
          <a:bodyPr spcFirstLastPara="1" wrap="square" lIns="91425" tIns="91425" rIns="91425" bIns="91425" anchor="t" anchorCtr="0">
            <a:normAutofit fontScale="92500"/>
          </a:bodyPr>
          <a:lstStyle/>
          <a:p>
            <a:pPr algn="l">
              <a:buFont typeface="Arial" panose="020B0604020202020204" pitchFamily="34" charset="0"/>
              <a:buChar char="•"/>
            </a:pPr>
            <a:r>
              <a:rPr lang="en-US" sz="1200" dirty="0"/>
              <a:t>MIMIC-III Full Code Results (in %). The results obtained are shown in means ± standard deviations from 10 random runs.</a:t>
            </a:r>
          </a:p>
          <a:p>
            <a:pPr algn="l">
              <a:buFont typeface="Arial" panose="020B0604020202020204" pitchFamily="34" charset="0"/>
              <a:buChar char="•"/>
            </a:pPr>
            <a:r>
              <a:rPr lang="en-US" sz="1200" dirty="0"/>
              <a:t>The first block in the table shows the baseline results reported in the papers.</a:t>
            </a:r>
          </a:p>
          <a:p>
            <a:pPr algn="l">
              <a:buFont typeface="Arial" panose="020B0604020202020204" pitchFamily="34" charset="0"/>
              <a:buChar char="•"/>
            </a:pPr>
            <a:r>
              <a:rPr lang="en-US" sz="1200" dirty="0"/>
              <a:t>The following three blocks specify three groups of experiments, each showing the baseline which was re-implemented in original paper (with *) and the corresponding models which were further evaluated with </a:t>
            </a:r>
            <a:r>
              <a:rPr lang="en-US" sz="1200" dirty="0" err="1"/>
              <a:t>HiCu</a:t>
            </a:r>
            <a:r>
              <a:rPr lang="en-US" sz="1200" dirty="0"/>
              <a:t> learning algorithm.</a:t>
            </a:r>
          </a:p>
          <a:p>
            <a:pPr algn="l">
              <a:buFont typeface="Arial" panose="020B0604020202020204" pitchFamily="34" charset="0"/>
              <a:buChar char="•"/>
            </a:pPr>
            <a:r>
              <a:rPr lang="en-US" sz="1200" dirty="0"/>
              <a:t>The bold values indicate the best results which was obtained from all experiments, whereas the underlined values indicate the best results among each experiment group, in the original paper.</a:t>
            </a:r>
          </a:p>
        </p:txBody>
      </p:sp>
      <p:pic>
        <p:nvPicPr>
          <p:cNvPr id="3" name="Picture 2">
            <a:extLst>
              <a:ext uri="{FF2B5EF4-FFF2-40B4-BE49-F238E27FC236}">
                <a16:creationId xmlns:a16="http://schemas.microsoft.com/office/drawing/2014/main" id="{EDC3B0B0-9609-896E-8A06-63D6E086DDC4}"/>
              </a:ext>
            </a:extLst>
          </p:cNvPr>
          <p:cNvPicPr>
            <a:picLocks noChangeAspect="1"/>
          </p:cNvPicPr>
          <p:nvPr/>
        </p:nvPicPr>
        <p:blipFill>
          <a:blip r:embed="rId3"/>
          <a:stretch>
            <a:fillRect/>
          </a:stretch>
        </p:blipFill>
        <p:spPr>
          <a:xfrm>
            <a:off x="3587798" y="1017725"/>
            <a:ext cx="5360757" cy="31503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398C8-20D0-4863-D985-F56224F7D080}"/>
              </a:ext>
            </a:extLst>
          </p:cNvPr>
          <p:cNvSpPr>
            <a:spLocks noGrp="1"/>
          </p:cNvSpPr>
          <p:nvPr>
            <p:ph type="title"/>
          </p:nvPr>
        </p:nvSpPr>
        <p:spPr/>
        <p:txBody>
          <a:bodyPr>
            <a:normAutofit fontScale="90000"/>
          </a:bodyPr>
          <a:lstStyle/>
          <a:p>
            <a:r>
              <a:rPr lang="en-US" dirty="0"/>
              <a:t>Results (from Original Paper) Contd..</a:t>
            </a:r>
          </a:p>
        </p:txBody>
      </p:sp>
      <p:sp>
        <p:nvSpPr>
          <p:cNvPr id="3" name="Text Placeholder 2">
            <a:extLst>
              <a:ext uri="{FF2B5EF4-FFF2-40B4-BE49-F238E27FC236}">
                <a16:creationId xmlns:a16="http://schemas.microsoft.com/office/drawing/2014/main" id="{714A19FF-E08E-CA94-2600-4DC1E5711A4D}"/>
              </a:ext>
            </a:extLst>
          </p:cNvPr>
          <p:cNvSpPr>
            <a:spLocks noGrp="1"/>
          </p:cNvSpPr>
          <p:nvPr>
            <p:ph type="body" idx="1"/>
          </p:nvPr>
        </p:nvSpPr>
        <p:spPr>
          <a:xfrm>
            <a:off x="311700" y="1152475"/>
            <a:ext cx="3541344" cy="3416400"/>
          </a:xfrm>
        </p:spPr>
        <p:txBody>
          <a:bodyPr>
            <a:normAutofit/>
          </a:bodyPr>
          <a:lstStyle/>
          <a:p>
            <a:pPr marL="114300" indent="0">
              <a:buNone/>
            </a:pPr>
            <a:r>
              <a:rPr lang="en-US" sz="1100" b="1" dirty="0"/>
              <a:t>AUC Improvements on Rare Codes: </a:t>
            </a:r>
          </a:p>
          <a:p>
            <a:pPr marL="114300" indent="0">
              <a:buNone/>
            </a:pPr>
            <a:endParaRPr lang="en-US" sz="1100" b="1" dirty="0"/>
          </a:p>
          <a:p>
            <a:pPr algn="l">
              <a:buFont typeface="Arial" panose="020B0604020202020204" pitchFamily="34" charset="0"/>
              <a:buChar char="•"/>
            </a:pPr>
            <a:r>
              <a:rPr lang="en-US" sz="1100" dirty="0"/>
              <a:t>AUC Score difference between vanilla </a:t>
            </a:r>
            <a:r>
              <a:rPr lang="en-US" sz="1100" dirty="0" err="1"/>
              <a:t>MultiResCNN</a:t>
            </a:r>
            <a:r>
              <a:rPr lang="en-US" sz="1100" dirty="0"/>
              <a:t> and (</a:t>
            </a:r>
            <a:r>
              <a:rPr lang="en-US" sz="1100" dirty="0" err="1"/>
              <a:t>MultiResCNN</a:t>
            </a:r>
            <a:r>
              <a:rPr lang="en-US" sz="1100" dirty="0"/>
              <a:t> w/ </a:t>
            </a:r>
            <a:r>
              <a:rPr lang="en-US" sz="1100" dirty="0" err="1"/>
              <a:t>HiCuA+ASL</a:t>
            </a:r>
            <a:r>
              <a:rPr lang="en-US" sz="1100" dirty="0"/>
              <a:t>). </a:t>
            </a:r>
          </a:p>
          <a:p>
            <a:pPr algn="l">
              <a:buFont typeface="Arial" panose="020B0604020202020204" pitchFamily="34" charset="0"/>
              <a:buChar char="•"/>
            </a:pPr>
            <a:r>
              <a:rPr lang="en-US" sz="1100" dirty="0"/>
              <a:t>ICD codes are grouped by their frequency (i.e. occurring times in ground truth). </a:t>
            </a:r>
          </a:p>
          <a:p>
            <a:pPr algn="l">
              <a:buFont typeface="Arial" panose="020B0604020202020204" pitchFamily="34" charset="0"/>
              <a:buChar char="•"/>
            </a:pPr>
            <a:r>
              <a:rPr lang="en-US" sz="1100" dirty="0"/>
              <a:t>This figure shows the increase of average AUC scores (in %) inside of each frequency group. For example, the size of the bar plot above code frequency ”1” indicates the increase of average AUC scores within the code subset that appears only once in the training set. The figure indicates a visible enhancement in rare code prediction.</a:t>
            </a:r>
          </a:p>
        </p:txBody>
      </p:sp>
      <p:pic>
        <p:nvPicPr>
          <p:cNvPr id="5" name="Picture 4">
            <a:extLst>
              <a:ext uri="{FF2B5EF4-FFF2-40B4-BE49-F238E27FC236}">
                <a16:creationId xmlns:a16="http://schemas.microsoft.com/office/drawing/2014/main" id="{C4A1AEA8-D4BF-DC69-D6A0-79B98E7304FD}"/>
              </a:ext>
            </a:extLst>
          </p:cNvPr>
          <p:cNvPicPr>
            <a:picLocks noChangeAspect="1"/>
          </p:cNvPicPr>
          <p:nvPr/>
        </p:nvPicPr>
        <p:blipFill>
          <a:blip r:embed="rId2"/>
          <a:stretch>
            <a:fillRect/>
          </a:stretch>
        </p:blipFill>
        <p:spPr>
          <a:xfrm>
            <a:off x="3964726" y="1152475"/>
            <a:ext cx="4867573" cy="3258981"/>
          </a:xfrm>
          <a:prstGeom prst="rect">
            <a:avLst/>
          </a:prstGeom>
        </p:spPr>
      </p:pic>
    </p:spTree>
    <p:extLst>
      <p:ext uri="{BB962C8B-B14F-4D97-AF65-F5344CB8AC3E}">
        <p14:creationId xmlns:p14="http://schemas.microsoft.com/office/powerpoint/2010/main" val="3689839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114300" lvl="0" algn="l" rtl="0">
              <a:spcBef>
                <a:spcPts val="0"/>
              </a:spcBef>
              <a:spcAft>
                <a:spcPts val="0"/>
              </a:spcAft>
              <a:buSzPts val="1800"/>
            </a:pPr>
            <a:r>
              <a:rPr lang="en-US" dirty="0"/>
              <a:t>Results (After Code Modification)</a:t>
            </a:r>
          </a:p>
        </p:txBody>
      </p:sp>
      <p:sp>
        <p:nvSpPr>
          <p:cNvPr id="97" name="Google Shape;97;p19"/>
          <p:cNvSpPr txBox="1">
            <a:spLocks noGrp="1"/>
          </p:cNvSpPr>
          <p:nvPr>
            <p:ph type="body" idx="1"/>
          </p:nvPr>
        </p:nvSpPr>
        <p:spPr>
          <a:xfrm>
            <a:off x="311700" y="1141700"/>
            <a:ext cx="8520600" cy="3416400"/>
          </a:xfrm>
          <a:prstGeom prst="rect">
            <a:avLst/>
          </a:prstGeom>
        </p:spPr>
        <p:txBody>
          <a:bodyPr spcFirstLastPara="1" wrap="square" lIns="91425" tIns="91425" rIns="91425" bIns="91425" anchor="t" anchorCtr="0">
            <a:normAutofit/>
          </a:bodyPr>
          <a:lstStyle/>
          <a:p>
            <a:pPr algn="l">
              <a:buFont typeface="Arial" panose="020B0604020202020204" pitchFamily="34" charset="0"/>
              <a:buChar char="•"/>
            </a:pPr>
            <a:r>
              <a:rPr lang="en-US" dirty="0"/>
              <a:t>Comparison of original results and reproduced results</a:t>
            </a:r>
          </a:p>
          <a:p>
            <a:pPr algn="l">
              <a:buFont typeface="Arial" panose="020B0604020202020204" pitchFamily="34" charset="0"/>
              <a:buChar char="•"/>
            </a:pPr>
            <a:r>
              <a:rPr lang="en-US" dirty="0"/>
              <a:t>Add ablation study – </a:t>
            </a:r>
            <a:r>
              <a:rPr lang="en-US"/>
              <a:t>changing hierarchy and loss function</a:t>
            </a:r>
            <a:endParaRPr lang="en-US" dirty="0"/>
          </a:p>
          <a:p>
            <a:pPr algn="l">
              <a:buFont typeface="Arial" panose="020B0604020202020204" pitchFamily="34" charset="0"/>
              <a:buChar char="•"/>
            </a:pPr>
            <a:r>
              <a:rPr lang="en-US" dirty="0"/>
              <a:t>Summarize the results of the reproduction attempts</a:t>
            </a:r>
          </a:p>
          <a:p>
            <a:pPr algn="l">
              <a:buFont typeface="Arial" panose="020B0604020202020204" pitchFamily="34" charset="0"/>
              <a:buChar char="•"/>
            </a:pPr>
            <a:r>
              <a:rPr lang="en-US" dirty="0"/>
              <a:t>Compare the reproduced results with the original results</a:t>
            </a:r>
          </a:p>
          <a:p>
            <a:pPr algn="l">
              <a:buFont typeface="Arial" panose="020B0604020202020204" pitchFamily="34" charset="0"/>
              <a:buChar char="•"/>
            </a:pPr>
            <a:endParaRPr lang="en-US" dirty="0"/>
          </a:p>
        </p:txBody>
      </p:sp>
    </p:spTree>
    <p:extLst>
      <p:ext uri="{BB962C8B-B14F-4D97-AF65-F5344CB8AC3E}">
        <p14:creationId xmlns:p14="http://schemas.microsoft.com/office/powerpoint/2010/main" val="3225359606"/>
      </p:ext>
    </p:extLst>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TotalTime>
  <Words>888</Words>
  <Application>Microsoft Macintosh PowerPoint</Application>
  <PresentationFormat>On-screen Show (16:9)</PresentationFormat>
  <Paragraphs>60</Paragraphs>
  <Slides>10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Roboto</vt:lpstr>
      <vt:lpstr>Arial</vt:lpstr>
      <vt:lpstr>Proxima Nova</vt:lpstr>
      <vt:lpstr>Spearmint</vt:lpstr>
      <vt:lpstr>Project Presentation for CS598 DL4H in Spring 2023</vt:lpstr>
      <vt:lpstr>Agenda</vt:lpstr>
      <vt:lpstr>Introduction / Problem Description</vt:lpstr>
      <vt:lpstr>HiCu - Example ICD code label tree</vt:lpstr>
      <vt:lpstr>HiCu Architecture</vt:lpstr>
      <vt:lpstr>Implementation / Reproduction Attempts</vt:lpstr>
      <vt:lpstr>Results (from Original Paper)</vt:lpstr>
      <vt:lpstr>Results (from Original Paper) Contd..</vt:lpstr>
      <vt:lpstr>Results (After Code Modification)</vt:lpstr>
      <vt:lpstr>Discussion /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for CS598 DL4H in Spring 2023</dc:title>
  <cp:lastModifiedBy>Biswas, Debabrata</cp:lastModifiedBy>
  <cp:revision>26</cp:revision>
  <dcterms:modified xsi:type="dcterms:W3CDTF">2023-04-24T00:46:09Z</dcterms:modified>
</cp:coreProperties>
</file>