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p:scale>
          <a:sx n="44" d="100"/>
          <a:sy n="44" d="100"/>
        </p:scale>
        <p:origin x="1164" y="4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22895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pn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5000"/>
            </a:srgbClr>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6" name="Text 1"/>
          <p:cNvSpPr/>
          <p:nvPr/>
        </p:nvSpPr>
        <p:spPr>
          <a:xfrm>
            <a:off x="864037" y="1864281"/>
            <a:ext cx="7415927" cy="2235994"/>
          </a:xfrm>
          <a:prstGeom prst="rect">
            <a:avLst/>
          </a:prstGeom>
          <a:noFill/>
          <a:ln/>
        </p:spPr>
        <p:txBody>
          <a:bodyPr wrap="square" rtlCol="0" anchor="t"/>
          <a:lstStyle/>
          <a:p>
            <a:pPr marL="0" indent="0">
              <a:lnSpc>
                <a:spcPts val="8803"/>
              </a:lnSpc>
              <a:buNone/>
            </a:pPr>
            <a:r>
              <a:rPr lang="en-US" sz="7042" b="1" kern="0" spc="-141" dirty="0">
                <a:solidFill>
                  <a:srgbClr val="FF8AAF"/>
                </a:solidFill>
                <a:latin typeface="Petrona" pitchFamily="34" charset="0"/>
                <a:ea typeface="Petrona" pitchFamily="34" charset="-122"/>
                <a:cs typeface="Petrona" pitchFamily="34" charset="-120"/>
              </a:rPr>
              <a:t>Dev Weather Forecast App</a:t>
            </a:r>
            <a:endParaRPr lang="en-US" sz="7042" dirty="0"/>
          </a:p>
        </p:txBody>
      </p:sp>
      <p:sp>
        <p:nvSpPr>
          <p:cNvPr id="7" name="Text 2"/>
          <p:cNvSpPr/>
          <p:nvPr/>
        </p:nvSpPr>
        <p:spPr>
          <a:xfrm>
            <a:off x="864037" y="4470559"/>
            <a:ext cx="7415927" cy="1185148"/>
          </a:xfrm>
          <a:prstGeom prst="rect">
            <a:avLst/>
          </a:prstGeom>
          <a:noFill/>
          <a:ln/>
        </p:spPr>
        <p:txBody>
          <a:bodyPr wrap="square" rtlCol="0" anchor="t"/>
          <a:lstStyle/>
          <a:p>
            <a:pPr marL="0" indent="0">
              <a:lnSpc>
                <a:spcPts val="3110"/>
              </a:lnSpc>
              <a:buNone/>
            </a:pPr>
            <a:r>
              <a:rPr lang="en-US" sz="1944" kern="0" spc="-39" dirty="0">
                <a:solidFill>
                  <a:srgbClr val="E0D6DE"/>
                </a:solidFill>
                <a:latin typeface="Inter" pitchFamily="34" charset="0"/>
                <a:ea typeface="Inter" pitchFamily="34" charset="-122"/>
                <a:cs typeface="Inter" pitchFamily="34" charset="-120"/>
              </a:rPr>
              <a:t>This app provides real-time weather information for cities across India. Users can easily access details like weather conditions, temperature, and pressure with just a few clicks.</a:t>
            </a:r>
            <a:endParaRPr lang="en-US" sz="1944" dirty="0"/>
          </a:p>
        </p:txBody>
      </p:sp>
      <p:sp>
        <p:nvSpPr>
          <p:cNvPr id="8" name="Shape 3"/>
          <p:cNvSpPr/>
          <p:nvPr/>
        </p:nvSpPr>
        <p:spPr>
          <a:xfrm>
            <a:off x="864037" y="5951815"/>
            <a:ext cx="394930" cy="394930"/>
          </a:xfrm>
          <a:prstGeom prst="roundRect">
            <a:avLst>
              <a:gd name="adj" fmla="val 23151155"/>
            </a:avLst>
          </a:prstGeom>
          <a:noFill/>
          <a:ln w="7620">
            <a:solidFill>
              <a:srgbClr val="FFFFFF"/>
            </a:solidFill>
            <a:prstDash val="solid"/>
          </a:ln>
        </p:spPr>
      </p:sp>
      <p:pic>
        <p:nvPicPr>
          <p:cNvPr id="9" name="Image 3" descr="preencoded.png"/>
          <p:cNvPicPr>
            <a:picLocks noChangeAspect="1"/>
          </p:cNvPicPr>
          <p:nvPr/>
        </p:nvPicPr>
        <p:blipFill>
          <a:blip r:embed="rId5"/>
          <a:stretch>
            <a:fillRect/>
          </a:stretch>
        </p:blipFill>
        <p:spPr>
          <a:xfrm>
            <a:off x="871657" y="5959435"/>
            <a:ext cx="379690" cy="379690"/>
          </a:xfrm>
          <a:prstGeom prst="rect">
            <a:avLst/>
          </a:prstGeom>
        </p:spPr>
      </p:pic>
      <p:sp>
        <p:nvSpPr>
          <p:cNvPr id="10" name="Text 4"/>
          <p:cNvSpPr/>
          <p:nvPr/>
        </p:nvSpPr>
        <p:spPr>
          <a:xfrm>
            <a:off x="1382316" y="5933361"/>
            <a:ext cx="3077289" cy="431959"/>
          </a:xfrm>
          <a:prstGeom prst="rect">
            <a:avLst/>
          </a:prstGeom>
          <a:noFill/>
          <a:ln/>
        </p:spPr>
        <p:txBody>
          <a:bodyPr wrap="none" rtlCol="0" anchor="t"/>
          <a:lstStyle/>
          <a:p>
            <a:pPr marL="0" indent="0" algn="l">
              <a:lnSpc>
                <a:spcPts val="3402"/>
              </a:lnSpc>
              <a:buNone/>
            </a:pPr>
            <a:r>
              <a:rPr lang="en-US" sz="2430" b="1" kern="0" spc="-39" dirty="0">
                <a:solidFill>
                  <a:srgbClr val="E0D6DE"/>
                </a:solidFill>
                <a:latin typeface="Inter" pitchFamily="34" charset="0"/>
                <a:ea typeface="Inter" pitchFamily="34" charset="-122"/>
                <a:cs typeface="Inter" pitchFamily="34" charset="-120"/>
              </a:rPr>
              <a:t>By Devashish Biswas</a:t>
            </a:r>
          </a:p>
          <a:p>
            <a:pPr marL="0" indent="0" algn="l">
              <a:lnSpc>
                <a:spcPts val="3402"/>
              </a:lnSpc>
              <a:buNone/>
            </a:pPr>
            <a:r>
              <a:rPr lang="en-US" sz="2430" b="1" kern="0" spc="-39" dirty="0">
                <a:solidFill>
                  <a:srgbClr val="E0D6DE"/>
                </a:solidFill>
                <a:latin typeface="Inter" pitchFamily="34" charset="0"/>
                <a:ea typeface="Inter" pitchFamily="34" charset="-122"/>
              </a:rPr>
              <a:t>      11022210072</a:t>
            </a:r>
            <a:endParaRPr lang="en-US" sz="2430" dirty="0"/>
          </a:p>
        </p:txBody>
      </p:sp>
      <p:pic>
        <p:nvPicPr>
          <p:cNvPr id="13" name="Picture 12">
            <a:extLst>
              <a:ext uri="{FF2B5EF4-FFF2-40B4-BE49-F238E27FC236}">
                <a16:creationId xmlns:a16="http://schemas.microsoft.com/office/drawing/2014/main" id="{37407D41-770C-9568-296D-164EDC39AE9C}"/>
              </a:ext>
            </a:extLst>
          </p:cNvPr>
          <p:cNvPicPr>
            <a:picLocks noChangeAspect="1"/>
          </p:cNvPicPr>
          <p:nvPr/>
        </p:nvPicPr>
        <p:blipFill>
          <a:blip r:embed="rId6"/>
          <a:stretch>
            <a:fillRect/>
          </a:stretch>
        </p:blipFill>
        <p:spPr>
          <a:xfrm>
            <a:off x="9151620" y="1461858"/>
            <a:ext cx="5486400" cy="57245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5000"/>
            </a:srgbClr>
          </a:solidFill>
          <a:ln/>
        </p:spPr>
      </p:sp>
      <p:sp>
        <p:nvSpPr>
          <p:cNvPr id="4" name="Text 1"/>
          <p:cNvSpPr/>
          <p:nvPr/>
        </p:nvSpPr>
        <p:spPr>
          <a:xfrm>
            <a:off x="864037" y="1976557"/>
            <a:ext cx="6480810" cy="809982"/>
          </a:xfrm>
          <a:prstGeom prst="rect">
            <a:avLst/>
          </a:prstGeom>
          <a:noFill/>
          <a:ln/>
        </p:spPr>
        <p:txBody>
          <a:bodyPr wrap="none" rtlCol="0" anchor="t"/>
          <a:lstStyle/>
          <a:p>
            <a:pPr marL="0" indent="0">
              <a:lnSpc>
                <a:spcPts val="6379"/>
              </a:lnSpc>
              <a:buNone/>
            </a:pPr>
            <a:r>
              <a:rPr lang="en-US" sz="5103" b="1" kern="0" spc="-102" dirty="0">
                <a:solidFill>
                  <a:srgbClr val="FF8AAF"/>
                </a:solidFill>
                <a:latin typeface="Petrona" pitchFamily="34" charset="0"/>
                <a:ea typeface="Petrona" pitchFamily="34" charset="-122"/>
                <a:cs typeface="Petrona" pitchFamily="34" charset="-120"/>
              </a:rPr>
              <a:t>Selecting a City</a:t>
            </a:r>
            <a:endParaRPr lang="en-US" sz="5103" dirty="0"/>
          </a:p>
        </p:txBody>
      </p:sp>
      <p:sp>
        <p:nvSpPr>
          <p:cNvPr id="5" name="Text 2"/>
          <p:cNvSpPr/>
          <p:nvPr/>
        </p:nvSpPr>
        <p:spPr>
          <a:xfrm>
            <a:off x="864037" y="3403640"/>
            <a:ext cx="3240405" cy="405051"/>
          </a:xfrm>
          <a:prstGeom prst="rect">
            <a:avLst/>
          </a:prstGeom>
          <a:noFill/>
          <a:ln/>
        </p:spPr>
        <p:txBody>
          <a:bodyPr wrap="none" rtlCol="0" anchor="t"/>
          <a:lstStyle/>
          <a:p>
            <a:pPr marL="0" indent="0">
              <a:lnSpc>
                <a:spcPts val="3189"/>
              </a:lnSpc>
              <a:buNone/>
            </a:pPr>
            <a:r>
              <a:rPr lang="en-US" sz="2552" b="1" kern="0" spc="-51" dirty="0">
                <a:solidFill>
                  <a:srgbClr val="FF8AAF"/>
                </a:solidFill>
                <a:latin typeface="Petrona" pitchFamily="34" charset="0"/>
                <a:ea typeface="Petrona" pitchFamily="34" charset="-122"/>
                <a:cs typeface="Petrona" pitchFamily="34" charset="-120"/>
              </a:rPr>
              <a:t>City Selection</a:t>
            </a:r>
            <a:endParaRPr lang="en-US" sz="2552" dirty="0"/>
          </a:p>
        </p:txBody>
      </p:sp>
      <p:sp>
        <p:nvSpPr>
          <p:cNvPr id="6" name="Text 3"/>
          <p:cNvSpPr/>
          <p:nvPr/>
        </p:nvSpPr>
        <p:spPr>
          <a:xfrm>
            <a:off x="864037" y="4055507"/>
            <a:ext cx="3898821" cy="1975247"/>
          </a:xfrm>
          <a:prstGeom prst="rect">
            <a:avLst/>
          </a:prstGeom>
          <a:noFill/>
          <a:ln/>
        </p:spPr>
        <p:txBody>
          <a:bodyPr wrap="square" rtlCol="0" anchor="t"/>
          <a:lstStyle/>
          <a:p>
            <a:pPr marL="0" indent="0">
              <a:lnSpc>
                <a:spcPts val="3110"/>
              </a:lnSpc>
              <a:buNone/>
            </a:pPr>
            <a:r>
              <a:rPr lang="en-US" sz="1944" kern="0" spc="-39" dirty="0">
                <a:solidFill>
                  <a:srgbClr val="E0D6DE"/>
                </a:solidFill>
                <a:latin typeface="Inter" pitchFamily="34" charset="0"/>
                <a:ea typeface="Inter" pitchFamily="34" charset="-122"/>
                <a:cs typeface="Inter" pitchFamily="34" charset="-120"/>
              </a:rPr>
              <a:t>The app features a comprehensive dropdown menu with over 35 cities across India, allowing users to easily find and select their desired location.</a:t>
            </a:r>
            <a:endParaRPr lang="en-US" sz="1944" dirty="0"/>
          </a:p>
        </p:txBody>
      </p:sp>
      <p:sp>
        <p:nvSpPr>
          <p:cNvPr id="7" name="Text 4"/>
          <p:cNvSpPr/>
          <p:nvPr/>
        </p:nvSpPr>
        <p:spPr>
          <a:xfrm>
            <a:off x="5372695" y="3403640"/>
            <a:ext cx="3240405" cy="405051"/>
          </a:xfrm>
          <a:prstGeom prst="rect">
            <a:avLst/>
          </a:prstGeom>
          <a:noFill/>
          <a:ln/>
        </p:spPr>
        <p:txBody>
          <a:bodyPr wrap="none" rtlCol="0" anchor="t"/>
          <a:lstStyle/>
          <a:p>
            <a:pPr marL="0" indent="0">
              <a:lnSpc>
                <a:spcPts val="3189"/>
              </a:lnSpc>
              <a:buNone/>
            </a:pPr>
            <a:r>
              <a:rPr lang="en-US" sz="2552" b="1" kern="0" spc="-51" dirty="0">
                <a:solidFill>
                  <a:srgbClr val="FF8AAF"/>
                </a:solidFill>
                <a:latin typeface="Petrona" pitchFamily="34" charset="0"/>
                <a:ea typeface="Petrona" pitchFamily="34" charset="-122"/>
                <a:cs typeface="Petrona" pitchFamily="34" charset="-120"/>
              </a:rPr>
              <a:t>Intuitive Interface</a:t>
            </a:r>
            <a:endParaRPr lang="en-US" sz="2552" dirty="0"/>
          </a:p>
        </p:txBody>
      </p:sp>
      <p:sp>
        <p:nvSpPr>
          <p:cNvPr id="8" name="Text 5"/>
          <p:cNvSpPr/>
          <p:nvPr/>
        </p:nvSpPr>
        <p:spPr>
          <a:xfrm>
            <a:off x="5372695" y="4055507"/>
            <a:ext cx="3898821" cy="1975247"/>
          </a:xfrm>
          <a:prstGeom prst="rect">
            <a:avLst/>
          </a:prstGeom>
          <a:noFill/>
          <a:ln/>
        </p:spPr>
        <p:txBody>
          <a:bodyPr wrap="square" rtlCol="0" anchor="t"/>
          <a:lstStyle/>
          <a:p>
            <a:pPr marL="0" indent="0">
              <a:lnSpc>
                <a:spcPts val="3110"/>
              </a:lnSpc>
              <a:buNone/>
            </a:pPr>
            <a:r>
              <a:rPr lang="en-US" sz="1944" kern="0" spc="-39" dirty="0">
                <a:solidFill>
                  <a:srgbClr val="E0D6DE"/>
                </a:solidFill>
                <a:latin typeface="Inter" pitchFamily="34" charset="0"/>
                <a:ea typeface="Inter" pitchFamily="34" charset="-122"/>
                <a:cs typeface="Inter" pitchFamily="34" charset="-120"/>
              </a:rPr>
              <a:t>The city selection dropdown is prominently displayed, making it simple for users to quickly input their location and retrieve the weather data.</a:t>
            </a:r>
            <a:endParaRPr lang="en-US" sz="1944" dirty="0"/>
          </a:p>
        </p:txBody>
      </p:sp>
      <p:sp>
        <p:nvSpPr>
          <p:cNvPr id="9" name="Text 6"/>
          <p:cNvSpPr/>
          <p:nvPr/>
        </p:nvSpPr>
        <p:spPr>
          <a:xfrm>
            <a:off x="9881354" y="3403640"/>
            <a:ext cx="3240405" cy="405051"/>
          </a:xfrm>
          <a:prstGeom prst="rect">
            <a:avLst/>
          </a:prstGeom>
          <a:noFill/>
          <a:ln/>
        </p:spPr>
        <p:txBody>
          <a:bodyPr wrap="none" rtlCol="0" anchor="t"/>
          <a:lstStyle/>
          <a:p>
            <a:pPr marL="0" indent="0">
              <a:lnSpc>
                <a:spcPts val="3189"/>
              </a:lnSpc>
              <a:buNone/>
            </a:pPr>
            <a:r>
              <a:rPr lang="en-US" sz="2552" b="1" kern="0" spc="-51" dirty="0">
                <a:solidFill>
                  <a:srgbClr val="FF8AAF"/>
                </a:solidFill>
                <a:latin typeface="Petrona" pitchFamily="34" charset="0"/>
                <a:ea typeface="Petrona" pitchFamily="34" charset="-122"/>
                <a:cs typeface="Petrona" pitchFamily="34" charset="-120"/>
              </a:rPr>
              <a:t>Responsive Design</a:t>
            </a:r>
            <a:endParaRPr lang="en-US" sz="2552" dirty="0"/>
          </a:p>
        </p:txBody>
      </p:sp>
      <p:sp>
        <p:nvSpPr>
          <p:cNvPr id="10" name="Text 7"/>
          <p:cNvSpPr/>
          <p:nvPr/>
        </p:nvSpPr>
        <p:spPr>
          <a:xfrm>
            <a:off x="9881354" y="4055507"/>
            <a:ext cx="3898821" cy="1975247"/>
          </a:xfrm>
          <a:prstGeom prst="rect">
            <a:avLst/>
          </a:prstGeom>
          <a:noFill/>
          <a:ln/>
        </p:spPr>
        <p:txBody>
          <a:bodyPr wrap="square" rtlCol="0" anchor="t"/>
          <a:lstStyle/>
          <a:p>
            <a:pPr marL="0" indent="0">
              <a:lnSpc>
                <a:spcPts val="3110"/>
              </a:lnSpc>
              <a:buNone/>
            </a:pPr>
            <a:r>
              <a:rPr lang="en-US" sz="1944" kern="0" spc="-39" dirty="0">
                <a:solidFill>
                  <a:srgbClr val="E0D6DE"/>
                </a:solidFill>
                <a:latin typeface="Inter" pitchFamily="34" charset="0"/>
                <a:ea typeface="Inter" pitchFamily="34" charset="-122"/>
                <a:cs typeface="Inter" pitchFamily="34" charset="-120"/>
              </a:rPr>
              <a:t>The app's layout is optimized for both desktop and mobile devices, ensuring a seamless user experience regardless of the device being used.</a:t>
            </a:r>
            <a:endParaRPr lang="en-US" sz="1944"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5000"/>
            </a:srgbClr>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9364028" y="2145744"/>
            <a:ext cx="5046226" cy="3937992"/>
          </a:xfrm>
          <a:prstGeom prst="rect">
            <a:avLst/>
          </a:prstGeom>
        </p:spPr>
      </p:pic>
      <p:sp>
        <p:nvSpPr>
          <p:cNvPr id="6" name="Text 1"/>
          <p:cNvSpPr/>
          <p:nvPr/>
        </p:nvSpPr>
        <p:spPr>
          <a:xfrm>
            <a:off x="616387" y="779145"/>
            <a:ext cx="4622959" cy="577810"/>
          </a:xfrm>
          <a:prstGeom prst="rect">
            <a:avLst/>
          </a:prstGeom>
          <a:noFill/>
          <a:ln/>
        </p:spPr>
        <p:txBody>
          <a:bodyPr wrap="none" rtlCol="0" anchor="t"/>
          <a:lstStyle/>
          <a:p>
            <a:pPr marL="0" indent="0">
              <a:lnSpc>
                <a:spcPts val="4550"/>
              </a:lnSpc>
              <a:buNone/>
            </a:pPr>
            <a:r>
              <a:rPr lang="en-US" sz="3640" b="1" kern="0" spc="-73" dirty="0">
                <a:solidFill>
                  <a:srgbClr val="FF8AAF"/>
                </a:solidFill>
                <a:latin typeface="Petrona" pitchFamily="34" charset="0"/>
                <a:ea typeface="Petrona" pitchFamily="34" charset="-122"/>
                <a:cs typeface="Petrona" pitchFamily="34" charset="-120"/>
              </a:rPr>
              <a:t>Weather Information</a:t>
            </a:r>
            <a:endParaRPr lang="en-US" sz="3640" dirty="0"/>
          </a:p>
        </p:txBody>
      </p:sp>
      <p:sp>
        <p:nvSpPr>
          <p:cNvPr id="7" name="Shape 2"/>
          <p:cNvSpPr/>
          <p:nvPr/>
        </p:nvSpPr>
        <p:spPr>
          <a:xfrm>
            <a:off x="616387" y="1621036"/>
            <a:ext cx="7911227" cy="1325285"/>
          </a:xfrm>
          <a:prstGeom prst="roundRect">
            <a:avLst>
              <a:gd name="adj" fmla="val 5581"/>
            </a:avLst>
          </a:prstGeom>
          <a:solidFill>
            <a:srgbClr val="2F1D63"/>
          </a:solidFill>
          <a:ln w="7620">
            <a:solidFill>
              <a:srgbClr val="48367C"/>
            </a:solidFill>
            <a:prstDash val="solid"/>
          </a:ln>
        </p:spPr>
      </p:sp>
      <p:sp>
        <p:nvSpPr>
          <p:cNvPr id="8" name="Text 3"/>
          <p:cNvSpPr/>
          <p:nvPr/>
        </p:nvSpPr>
        <p:spPr>
          <a:xfrm>
            <a:off x="800100" y="1804749"/>
            <a:ext cx="2311479" cy="288846"/>
          </a:xfrm>
          <a:prstGeom prst="rect">
            <a:avLst/>
          </a:prstGeom>
          <a:noFill/>
          <a:ln/>
        </p:spPr>
        <p:txBody>
          <a:bodyPr wrap="none" rtlCol="0" anchor="t"/>
          <a:lstStyle/>
          <a:p>
            <a:pPr marL="0" indent="0">
              <a:lnSpc>
                <a:spcPts val="2275"/>
              </a:lnSpc>
              <a:buNone/>
            </a:pPr>
            <a:r>
              <a:rPr lang="en-US" sz="1820" b="1" kern="0" spc="-36" dirty="0">
                <a:solidFill>
                  <a:srgbClr val="E0D6DE"/>
                </a:solidFill>
                <a:latin typeface="Petrona" pitchFamily="34" charset="0"/>
                <a:ea typeface="Petrona" pitchFamily="34" charset="-122"/>
                <a:cs typeface="Petrona" pitchFamily="34" charset="-120"/>
              </a:rPr>
              <a:t>Weather Condition</a:t>
            </a:r>
            <a:endParaRPr lang="en-US" sz="1820" dirty="0"/>
          </a:p>
        </p:txBody>
      </p:sp>
      <p:sp>
        <p:nvSpPr>
          <p:cNvPr id="9" name="Text 4"/>
          <p:cNvSpPr/>
          <p:nvPr/>
        </p:nvSpPr>
        <p:spPr>
          <a:xfrm>
            <a:off x="800100" y="2199203"/>
            <a:ext cx="7543800" cy="563404"/>
          </a:xfrm>
          <a:prstGeom prst="rect">
            <a:avLst/>
          </a:prstGeom>
          <a:noFill/>
          <a:ln/>
        </p:spPr>
        <p:txBody>
          <a:bodyPr wrap="square" rtlCol="0" anchor="t"/>
          <a:lstStyle/>
          <a:p>
            <a:pPr marL="0" indent="0">
              <a:lnSpc>
                <a:spcPts val="2219"/>
              </a:lnSpc>
              <a:buNone/>
            </a:pPr>
            <a:r>
              <a:rPr lang="en-US" sz="1387" kern="0" spc="-28" dirty="0">
                <a:solidFill>
                  <a:srgbClr val="E0D6DE"/>
                </a:solidFill>
                <a:latin typeface="Inter" pitchFamily="34" charset="0"/>
                <a:ea typeface="Inter" pitchFamily="34" charset="-122"/>
                <a:cs typeface="Inter" pitchFamily="34" charset="-120"/>
              </a:rPr>
              <a:t>The app displays the current weather condition, such as "Sunny" or "Cloudy", providing users with a quick overview of the day's weather.</a:t>
            </a:r>
            <a:endParaRPr lang="en-US" sz="1387" dirty="0"/>
          </a:p>
        </p:txBody>
      </p:sp>
      <p:sp>
        <p:nvSpPr>
          <p:cNvPr id="10" name="Shape 5"/>
          <p:cNvSpPr/>
          <p:nvPr/>
        </p:nvSpPr>
        <p:spPr>
          <a:xfrm>
            <a:off x="616387" y="3122414"/>
            <a:ext cx="7911227" cy="1325285"/>
          </a:xfrm>
          <a:prstGeom prst="roundRect">
            <a:avLst>
              <a:gd name="adj" fmla="val 5581"/>
            </a:avLst>
          </a:prstGeom>
          <a:solidFill>
            <a:srgbClr val="2F1D63"/>
          </a:solidFill>
          <a:ln w="7620">
            <a:solidFill>
              <a:srgbClr val="48367C"/>
            </a:solidFill>
            <a:prstDash val="solid"/>
          </a:ln>
        </p:spPr>
      </p:sp>
      <p:sp>
        <p:nvSpPr>
          <p:cNvPr id="11" name="Text 6"/>
          <p:cNvSpPr/>
          <p:nvPr/>
        </p:nvSpPr>
        <p:spPr>
          <a:xfrm>
            <a:off x="800100" y="3306128"/>
            <a:ext cx="2311479" cy="288846"/>
          </a:xfrm>
          <a:prstGeom prst="rect">
            <a:avLst/>
          </a:prstGeom>
          <a:noFill/>
          <a:ln/>
        </p:spPr>
        <p:txBody>
          <a:bodyPr wrap="none" rtlCol="0" anchor="t"/>
          <a:lstStyle/>
          <a:p>
            <a:pPr marL="0" indent="0">
              <a:lnSpc>
                <a:spcPts val="2275"/>
              </a:lnSpc>
              <a:buNone/>
            </a:pPr>
            <a:r>
              <a:rPr lang="en-US" sz="1820" b="1" kern="0" spc="-36" dirty="0">
                <a:solidFill>
                  <a:srgbClr val="E0D6DE"/>
                </a:solidFill>
                <a:latin typeface="Petrona" pitchFamily="34" charset="0"/>
                <a:ea typeface="Petrona" pitchFamily="34" charset="-122"/>
                <a:cs typeface="Petrona" pitchFamily="34" charset="-120"/>
              </a:rPr>
              <a:t>Weather Description</a:t>
            </a:r>
            <a:endParaRPr lang="en-US" sz="1820" dirty="0"/>
          </a:p>
        </p:txBody>
      </p:sp>
      <p:sp>
        <p:nvSpPr>
          <p:cNvPr id="12" name="Text 7"/>
          <p:cNvSpPr/>
          <p:nvPr/>
        </p:nvSpPr>
        <p:spPr>
          <a:xfrm>
            <a:off x="800100" y="3700582"/>
            <a:ext cx="7543800" cy="563404"/>
          </a:xfrm>
          <a:prstGeom prst="rect">
            <a:avLst/>
          </a:prstGeom>
          <a:noFill/>
          <a:ln/>
        </p:spPr>
        <p:txBody>
          <a:bodyPr wrap="square" rtlCol="0" anchor="t"/>
          <a:lstStyle/>
          <a:p>
            <a:pPr marL="0" indent="0">
              <a:lnSpc>
                <a:spcPts val="2219"/>
              </a:lnSpc>
              <a:buNone/>
            </a:pPr>
            <a:r>
              <a:rPr lang="en-US" sz="1387" kern="0" spc="-28" dirty="0">
                <a:solidFill>
                  <a:srgbClr val="E0D6DE"/>
                </a:solidFill>
                <a:latin typeface="Inter" pitchFamily="34" charset="0"/>
                <a:ea typeface="Inter" pitchFamily="34" charset="-122"/>
                <a:cs typeface="Inter" pitchFamily="34" charset="-120"/>
              </a:rPr>
              <a:t>A detailed weather description is also shown, giving users a more comprehensive understanding of the current weather patterns.</a:t>
            </a:r>
            <a:endParaRPr lang="en-US" sz="1387" dirty="0"/>
          </a:p>
        </p:txBody>
      </p:sp>
      <p:sp>
        <p:nvSpPr>
          <p:cNvPr id="13" name="Shape 8"/>
          <p:cNvSpPr/>
          <p:nvPr/>
        </p:nvSpPr>
        <p:spPr>
          <a:xfrm>
            <a:off x="616387" y="4623792"/>
            <a:ext cx="7911227" cy="1325285"/>
          </a:xfrm>
          <a:prstGeom prst="roundRect">
            <a:avLst>
              <a:gd name="adj" fmla="val 5581"/>
            </a:avLst>
          </a:prstGeom>
          <a:solidFill>
            <a:srgbClr val="2F1D63"/>
          </a:solidFill>
          <a:ln w="7620">
            <a:solidFill>
              <a:srgbClr val="48367C"/>
            </a:solidFill>
            <a:prstDash val="solid"/>
          </a:ln>
        </p:spPr>
      </p:sp>
      <p:sp>
        <p:nvSpPr>
          <p:cNvPr id="14" name="Text 9"/>
          <p:cNvSpPr/>
          <p:nvPr/>
        </p:nvSpPr>
        <p:spPr>
          <a:xfrm>
            <a:off x="800100" y="4807506"/>
            <a:ext cx="2311479" cy="288846"/>
          </a:xfrm>
          <a:prstGeom prst="rect">
            <a:avLst/>
          </a:prstGeom>
          <a:noFill/>
          <a:ln/>
        </p:spPr>
        <p:txBody>
          <a:bodyPr wrap="none" rtlCol="0" anchor="t"/>
          <a:lstStyle/>
          <a:p>
            <a:pPr marL="0" indent="0">
              <a:lnSpc>
                <a:spcPts val="2275"/>
              </a:lnSpc>
              <a:buNone/>
            </a:pPr>
            <a:r>
              <a:rPr lang="en-US" sz="1820" b="1" kern="0" spc="-36" dirty="0">
                <a:solidFill>
                  <a:srgbClr val="E0D6DE"/>
                </a:solidFill>
                <a:latin typeface="Petrona" pitchFamily="34" charset="0"/>
                <a:ea typeface="Petrona" pitchFamily="34" charset="-122"/>
                <a:cs typeface="Petrona" pitchFamily="34" charset="-120"/>
              </a:rPr>
              <a:t>Temperature</a:t>
            </a:r>
            <a:endParaRPr lang="en-US" sz="1820" dirty="0"/>
          </a:p>
        </p:txBody>
      </p:sp>
      <p:sp>
        <p:nvSpPr>
          <p:cNvPr id="15" name="Text 10"/>
          <p:cNvSpPr/>
          <p:nvPr/>
        </p:nvSpPr>
        <p:spPr>
          <a:xfrm>
            <a:off x="800100" y="5201960"/>
            <a:ext cx="7543800" cy="563404"/>
          </a:xfrm>
          <a:prstGeom prst="rect">
            <a:avLst/>
          </a:prstGeom>
          <a:noFill/>
          <a:ln/>
        </p:spPr>
        <p:txBody>
          <a:bodyPr wrap="square" rtlCol="0" anchor="t"/>
          <a:lstStyle/>
          <a:p>
            <a:pPr marL="0" indent="0">
              <a:lnSpc>
                <a:spcPts val="2219"/>
              </a:lnSpc>
              <a:buNone/>
            </a:pPr>
            <a:r>
              <a:rPr lang="en-US" sz="1387" kern="0" spc="-28" dirty="0">
                <a:solidFill>
                  <a:srgbClr val="E0D6DE"/>
                </a:solidFill>
                <a:latin typeface="Inter" pitchFamily="34" charset="0"/>
                <a:ea typeface="Inter" pitchFamily="34" charset="-122"/>
                <a:cs typeface="Inter" pitchFamily="34" charset="-120"/>
              </a:rPr>
              <a:t>The app presents the current temperature in Celsius, allowing users to easily gauge the day's temperature.</a:t>
            </a:r>
            <a:endParaRPr lang="en-US" sz="1387" dirty="0"/>
          </a:p>
        </p:txBody>
      </p:sp>
      <p:sp>
        <p:nvSpPr>
          <p:cNvPr id="16" name="Shape 11"/>
          <p:cNvSpPr/>
          <p:nvPr/>
        </p:nvSpPr>
        <p:spPr>
          <a:xfrm>
            <a:off x="616387" y="6125170"/>
            <a:ext cx="7911227" cy="1325285"/>
          </a:xfrm>
          <a:prstGeom prst="roundRect">
            <a:avLst>
              <a:gd name="adj" fmla="val 5581"/>
            </a:avLst>
          </a:prstGeom>
          <a:solidFill>
            <a:srgbClr val="2F1D63"/>
          </a:solidFill>
          <a:ln w="7620">
            <a:solidFill>
              <a:srgbClr val="48367C"/>
            </a:solidFill>
            <a:prstDash val="solid"/>
          </a:ln>
        </p:spPr>
      </p:sp>
      <p:sp>
        <p:nvSpPr>
          <p:cNvPr id="17" name="Text 12"/>
          <p:cNvSpPr/>
          <p:nvPr/>
        </p:nvSpPr>
        <p:spPr>
          <a:xfrm>
            <a:off x="800100" y="6308884"/>
            <a:ext cx="2311479" cy="288846"/>
          </a:xfrm>
          <a:prstGeom prst="rect">
            <a:avLst/>
          </a:prstGeom>
          <a:noFill/>
          <a:ln/>
        </p:spPr>
        <p:txBody>
          <a:bodyPr wrap="none" rtlCol="0" anchor="t"/>
          <a:lstStyle/>
          <a:p>
            <a:pPr marL="0" indent="0">
              <a:lnSpc>
                <a:spcPts val="2275"/>
              </a:lnSpc>
              <a:buNone/>
            </a:pPr>
            <a:r>
              <a:rPr lang="en-US" sz="1820" b="1" kern="0" spc="-36" dirty="0">
                <a:solidFill>
                  <a:srgbClr val="E0D6DE"/>
                </a:solidFill>
                <a:latin typeface="Petrona" pitchFamily="34" charset="0"/>
                <a:ea typeface="Petrona" pitchFamily="34" charset="-122"/>
                <a:cs typeface="Petrona" pitchFamily="34" charset="-120"/>
              </a:rPr>
              <a:t>Atmospheric Pressure</a:t>
            </a:r>
            <a:endParaRPr lang="en-US" sz="1820" dirty="0"/>
          </a:p>
        </p:txBody>
      </p:sp>
      <p:sp>
        <p:nvSpPr>
          <p:cNvPr id="18" name="Text 13"/>
          <p:cNvSpPr/>
          <p:nvPr/>
        </p:nvSpPr>
        <p:spPr>
          <a:xfrm>
            <a:off x="800100" y="6703338"/>
            <a:ext cx="7543800" cy="563404"/>
          </a:xfrm>
          <a:prstGeom prst="rect">
            <a:avLst/>
          </a:prstGeom>
          <a:noFill/>
          <a:ln/>
        </p:spPr>
        <p:txBody>
          <a:bodyPr wrap="square" rtlCol="0" anchor="t"/>
          <a:lstStyle/>
          <a:p>
            <a:pPr marL="0" indent="0">
              <a:lnSpc>
                <a:spcPts val="2219"/>
              </a:lnSpc>
              <a:buNone/>
            </a:pPr>
            <a:r>
              <a:rPr lang="en-US" sz="1387" kern="0" spc="-28" dirty="0">
                <a:solidFill>
                  <a:srgbClr val="E0D6DE"/>
                </a:solidFill>
                <a:latin typeface="Inter" pitchFamily="34" charset="0"/>
                <a:ea typeface="Inter" pitchFamily="34" charset="-122"/>
                <a:cs typeface="Inter" pitchFamily="34" charset="-120"/>
              </a:rPr>
              <a:t>The current atmospheric pressure is displayed in hPa, providing users with additional weather-related information.</a:t>
            </a:r>
            <a:endParaRPr lang="en-US" sz="1387"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5000"/>
            </a:srgbClr>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9450229" y="2165271"/>
            <a:ext cx="4873823" cy="3899059"/>
          </a:xfrm>
          <a:prstGeom prst="rect">
            <a:avLst/>
          </a:prstGeom>
        </p:spPr>
      </p:pic>
      <p:sp>
        <p:nvSpPr>
          <p:cNvPr id="6" name="Text 1"/>
          <p:cNvSpPr/>
          <p:nvPr/>
        </p:nvSpPr>
        <p:spPr>
          <a:xfrm>
            <a:off x="857726" y="674965"/>
            <a:ext cx="6433066" cy="804029"/>
          </a:xfrm>
          <a:prstGeom prst="rect">
            <a:avLst/>
          </a:prstGeom>
          <a:noFill/>
          <a:ln/>
        </p:spPr>
        <p:txBody>
          <a:bodyPr wrap="none" rtlCol="0" anchor="t"/>
          <a:lstStyle/>
          <a:p>
            <a:pPr marL="0" indent="0">
              <a:lnSpc>
                <a:spcPts val="6332"/>
              </a:lnSpc>
              <a:buNone/>
            </a:pPr>
            <a:r>
              <a:rPr lang="en-US" sz="5065" b="1" kern="0" spc="-101" dirty="0">
                <a:solidFill>
                  <a:srgbClr val="FF8AAF"/>
                </a:solidFill>
                <a:latin typeface="Petrona" pitchFamily="34" charset="0"/>
                <a:ea typeface="Petrona" pitchFamily="34" charset="-122"/>
                <a:cs typeface="Petrona" pitchFamily="34" charset="-120"/>
              </a:rPr>
              <a:t>Accurate and Reliable</a:t>
            </a:r>
            <a:endParaRPr lang="en-US" sz="5065" dirty="0"/>
          </a:p>
        </p:txBody>
      </p:sp>
      <p:sp>
        <p:nvSpPr>
          <p:cNvPr id="7" name="Shape 2"/>
          <p:cNvSpPr/>
          <p:nvPr/>
        </p:nvSpPr>
        <p:spPr>
          <a:xfrm>
            <a:off x="857726" y="2122170"/>
            <a:ext cx="551378" cy="551378"/>
          </a:xfrm>
          <a:prstGeom prst="roundRect">
            <a:avLst>
              <a:gd name="adj" fmla="val 18668"/>
            </a:avLst>
          </a:prstGeom>
          <a:solidFill>
            <a:srgbClr val="2F1D63"/>
          </a:solidFill>
          <a:ln w="15240">
            <a:solidFill>
              <a:srgbClr val="48367C"/>
            </a:solidFill>
            <a:prstDash val="solid"/>
          </a:ln>
        </p:spPr>
      </p:sp>
      <p:sp>
        <p:nvSpPr>
          <p:cNvPr id="8" name="Text 3"/>
          <p:cNvSpPr/>
          <p:nvPr/>
        </p:nvSpPr>
        <p:spPr>
          <a:xfrm>
            <a:off x="1054656" y="2204799"/>
            <a:ext cx="157520" cy="386001"/>
          </a:xfrm>
          <a:prstGeom prst="rect">
            <a:avLst/>
          </a:prstGeom>
          <a:noFill/>
          <a:ln/>
        </p:spPr>
        <p:txBody>
          <a:bodyPr wrap="none" rtlCol="0" anchor="t"/>
          <a:lstStyle/>
          <a:p>
            <a:pPr marL="0" indent="0" algn="ctr">
              <a:lnSpc>
                <a:spcPts val="3039"/>
              </a:lnSpc>
              <a:buNone/>
            </a:pPr>
            <a:r>
              <a:rPr lang="en-US" sz="3039" b="1" kern="0" spc="-61" dirty="0">
                <a:solidFill>
                  <a:srgbClr val="E0D6DE"/>
                </a:solidFill>
                <a:latin typeface="Petrona" pitchFamily="34" charset="0"/>
                <a:ea typeface="Petrona" pitchFamily="34" charset="-122"/>
                <a:cs typeface="Petrona" pitchFamily="34" charset="-120"/>
              </a:rPr>
              <a:t>1</a:t>
            </a:r>
            <a:endParaRPr lang="en-US" sz="3039" dirty="0"/>
          </a:p>
        </p:txBody>
      </p:sp>
      <p:sp>
        <p:nvSpPr>
          <p:cNvPr id="9" name="Text 4"/>
          <p:cNvSpPr/>
          <p:nvPr/>
        </p:nvSpPr>
        <p:spPr>
          <a:xfrm>
            <a:off x="1654135" y="2122170"/>
            <a:ext cx="3216473" cy="402074"/>
          </a:xfrm>
          <a:prstGeom prst="rect">
            <a:avLst/>
          </a:prstGeom>
          <a:noFill/>
          <a:ln/>
        </p:spPr>
        <p:txBody>
          <a:bodyPr wrap="none" rtlCol="0" anchor="t"/>
          <a:lstStyle/>
          <a:p>
            <a:pPr marL="0" indent="0">
              <a:lnSpc>
                <a:spcPts val="3166"/>
              </a:lnSpc>
              <a:buNone/>
            </a:pPr>
            <a:r>
              <a:rPr lang="en-US" sz="2533" b="1" kern="0" spc="-51" dirty="0">
                <a:solidFill>
                  <a:srgbClr val="E0D6DE"/>
                </a:solidFill>
                <a:latin typeface="Petrona" pitchFamily="34" charset="0"/>
                <a:ea typeface="Petrona" pitchFamily="34" charset="-122"/>
                <a:cs typeface="Petrona" pitchFamily="34" charset="-120"/>
              </a:rPr>
              <a:t>Real-Time Updates</a:t>
            </a:r>
            <a:endParaRPr lang="en-US" sz="2533" dirty="0"/>
          </a:p>
        </p:txBody>
      </p:sp>
      <p:sp>
        <p:nvSpPr>
          <p:cNvPr id="10" name="Text 5"/>
          <p:cNvSpPr/>
          <p:nvPr/>
        </p:nvSpPr>
        <p:spPr>
          <a:xfrm>
            <a:off x="1654135" y="2671286"/>
            <a:ext cx="6632138" cy="783908"/>
          </a:xfrm>
          <a:prstGeom prst="rect">
            <a:avLst/>
          </a:prstGeom>
          <a:noFill/>
          <a:ln/>
        </p:spPr>
        <p:txBody>
          <a:bodyPr wrap="square" rtlCol="0" anchor="t"/>
          <a:lstStyle/>
          <a:p>
            <a:pPr marL="0" indent="0">
              <a:lnSpc>
                <a:spcPts val="3088"/>
              </a:lnSpc>
              <a:buNone/>
            </a:pPr>
            <a:r>
              <a:rPr lang="en-US" sz="1930" kern="0" spc="-39" dirty="0">
                <a:solidFill>
                  <a:srgbClr val="E0D6DE"/>
                </a:solidFill>
                <a:latin typeface="Inter" pitchFamily="34" charset="0"/>
                <a:ea typeface="Inter" pitchFamily="34" charset="-122"/>
                <a:cs typeface="Inter" pitchFamily="34" charset="-120"/>
              </a:rPr>
              <a:t>The app retrieves weather data in real-time, ensuring users have access to the most up-to-date information.</a:t>
            </a:r>
            <a:endParaRPr lang="en-US" sz="1930" dirty="0"/>
          </a:p>
        </p:txBody>
      </p:sp>
      <p:sp>
        <p:nvSpPr>
          <p:cNvPr id="11" name="Shape 6"/>
          <p:cNvSpPr/>
          <p:nvPr/>
        </p:nvSpPr>
        <p:spPr>
          <a:xfrm>
            <a:off x="857726" y="3975854"/>
            <a:ext cx="551378" cy="551378"/>
          </a:xfrm>
          <a:prstGeom prst="roundRect">
            <a:avLst>
              <a:gd name="adj" fmla="val 18668"/>
            </a:avLst>
          </a:prstGeom>
          <a:solidFill>
            <a:srgbClr val="2F1D63"/>
          </a:solidFill>
          <a:ln w="15240">
            <a:solidFill>
              <a:srgbClr val="48367C"/>
            </a:solidFill>
            <a:prstDash val="solid"/>
          </a:ln>
        </p:spPr>
      </p:sp>
      <p:sp>
        <p:nvSpPr>
          <p:cNvPr id="12" name="Text 7"/>
          <p:cNvSpPr/>
          <p:nvPr/>
        </p:nvSpPr>
        <p:spPr>
          <a:xfrm>
            <a:off x="1027867" y="4058483"/>
            <a:ext cx="211098" cy="386001"/>
          </a:xfrm>
          <a:prstGeom prst="rect">
            <a:avLst/>
          </a:prstGeom>
          <a:noFill/>
          <a:ln/>
        </p:spPr>
        <p:txBody>
          <a:bodyPr wrap="none" rtlCol="0" anchor="t"/>
          <a:lstStyle/>
          <a:p>
            <a:pPr marL="0" indent="0" algn="ctr">
              <a:lnSpc>
                <a:spcPts val="3039"/>
              </a:lnSpc>
              <a:buNone/>
            </a:pPr>
            <a:r>
              <a:rPr lang="en-US" sz="3039" b="1" kern="0" spc="-61" dirty="0">
                <a:solidFill>
                  <a:srgbClr val="E0D6DE"/>
                </a:solidFill>
                <a:latin typeface="Petrona" pitchFamily="34" charset="0"/>
                <a:ea typeface="Petrona" pitchFamily="34" charset="-122"/>
                <a:cs typeface="Petrona" pitchFamily="34" charset="-120"/>
              </a:rPr>
              <a:t>2</a:t>
            </a:r>
            <a:endParaRPr lang="en-US" sz="3039" dirty="0"/>
          </a:p>
        </p:txBody>
      </p:sp>
      <p:sp>
        <p:nvSpPr>
          <p:cNvPr id="13" name="Text 8"/>
          <p:cNvSpPr/>
          <p:nvPr/>
        </p:nvSpPr>
        <p:spPr>
          <a:xfrm>
            <a:off x="1654135" y="3975854"/>
            <a:ext cx="3216473" cy="402074"/>
          </a:xfrm>
          <a:prstGeom prst="rect">
            <a:avLst/>
          </a:prstGeom>
          <a:noFill/>
          <a:ln/>
        </p:spPr>
        <p:txBody>
          <a:bodyPr wrap="none" rtlCol="0" anchor="t"/>
          <a:lstStyle/>
          <a:p>
            <a:pPr marL="0" indent="0">
              <a:lnSpc>
                <a:spcPts val="3166"/>
              </a:lnSpc>
              <a:buNone/>
            </a:pPr>
            <a:r>
              <a:rPr lang="en-US" sz="2533" b="1" kern="0" spc="-51" dirty="0">
                <a:solidFill>
                  <a:srgbClr val="E0D6DE"/>
                </a:solidFill>
                <a:latin typeface="Petrona" pitchFamily="34" charset="0"/>
                <a:ea typeface="Petrona" pitchFamily="34" charset="-122"/>
                <a:cs typeface="Petrona" pitchFamily="34" charset="-120"/>
              </a:rPr>
              <a:t>Trusted Data Source</a:t>
            </a:r>
            <a:endParaRPr lang="en-US" sz="2533" dirty="0"/>
          </a:p>
        </p:txBody>
      </p:sp>
      <p:sp>
        <p:nvSpPr>
          <p:cNvPr id="14" name="Text 9"/>
          <p:cNvSpPr/>
          <p:nvPr/>
        </p:nvSpPr>
        <p:spPr>
          <a:xfrm>
            <a:off x="1654135" y="4524970"/>
            <a:ext cx="6632138" cy="1175861"/>
          </a:xfrm>
          <a:prstGeom prst="rect">
            <a:avLst/>
          </a:prstGeom>
          <a:noFill/>
          <a:ln/>
        </p:spPr>
        <p:txBody>
          <a:bodyPr wrap="square" rtlCol="0" anchor="t"/>
          <a:lstStyle/>
          <a:p>
            <a:pPr marL="0" indent="0">
              <a:lnSpc>
                <a:spcPts val="3088"/>
              </a:lnSpc>
              <a:buNone/>
            </a:pPr>
            <a:r>
              <a:rPr lang="en-US" sz="1930" kern="0" spc="-39" dirty="0">
                <a:solidFill>
                  <a:srgbClr val="E0D6DE"/>
                </a:solidFill>
                <a:latin typeface="Inter" pitchFamily="34" charset="0"/>
                <a:ea typeface="Inter" pitchFamily="34" charset="-122"/>
                <a:cs typeface="Inter" pitchFamily="34" charset="-120"/>
              </a:rPr>
              <a:t>The weather data is sourced from a reputable provider, guaranteeing the accuracy and reliability of the information displayed.</a:t>
            </a:r>
            <a:endParaRPr lang="en-US" sz="1930" dirty="0"/>
          </a:p>
        </p:txBody>
      </p:sp>
      <p:sp>
        <p:nvSpPr>
          <p:cNvPr id="15" name="Shape 10"/>
          <p:cNvSpPr/>
          <p:nvPr/>
        </p:nvSpPr>
        <p:spPr>
          <a:xfrm>
            <a:off x="857726" y="6221492"/>
            <a:ext cx="551378" cy="551378"/>
          </a:xfrm>
          <a:prstGeom prst="roundRect">
            <a:avLst>
              <a:gd name="adj" fmla="val 18668"/>
            </a:avLst>
          </a:prstGeom>
          <a:solidFill>
            <a:srgbClr val="2F1D63"/>
          </a:solidFill>
          <a:ln w="15240">
            <a:solidFill>
              <a:srgbClr val="48367C"/>
            </a:solidFill>
            <a:prstDash val="solid"/>
          </a:ln>
        </p:spPr>
      </p:sp>
      <p:sp>
        <p:nvSpPr>
          <p:cNvPr id="16" name="Text 11"/>
          <p:cNvSpPr/>
          <p:nvPr/>
        </p:nvSpPr>
        <p:spPr>
          <a:xfrm>
            <a:off x="1027986" y="6304121"/>
            <a:ext cx="210741" cy="386001"/>
          </a:xfrm>
          <a:prstGeom prst="rect">
            <a:avLst/>
          </a:prstGeom>
          <a:noFill/>
          <a:ln/>
        </p:spPr>
        <p:txBody>
          <a:bodyPr wrap="none" rtlCol="0" anchor="t"/>
          <a:lstStyle/>
          <a:p>
            <a:pPr marL="0" indent="0" algn="ctr">
              <a:lnSpc>
                <a:spcPts val="3039"/>
              </a:lnSpc>
              <a:buNone/>
            </a:pPr>
            <a:r>
              <a:rPr lang="en-US" sz="3039" b="1" kern="0" spc="-61" dirty="0">
                <a:solidFill>
                  <a:srgbClr val="E0D6DE"/>
                </a:solidFill>
                <a:latin typeface="Petrona" pitchFamily="34" charset="0"/>
                <a:ea typeface="Petrona" pitchFamily="34" charset="-122"/>
                <a:cs typeface="Petrona" pitchFamily="34" charset="-120"/>
              </a:rPr>
              <a:t>3</a:t>
            </a:r>
            <a:endParaRPr lang="en-US" sz="3039" dirty="0"/>
          </a:p>
        </p:txBody>
      </p:sp>
      <p:sp>
        <p:nvSpPr>
          <p:cNvPr id="17" name="Text 12"/>
          <p:cNvSpPr/>
          <p:nvPr/>
        </p:nvSpPr>
        <p:spPr>
          <a:xfrm>
            <a:off x="1654135" y="6221492"/>
            <a:ext cx="3575090" cy="402074"/>
          </a:xfrm>
          <a:prstGeom prst="rect">
            <a:avLst/>
          </a:prstGeom>
          <a:noFill/>
          <a:ln/>
        </p:spPr>
        <p:txBody>
          <a:bodyPr wrap="none" rtlCol="0" anchor="t"/>
          <a:lstStyle/>
          <a:p>
            <a:pPr marL="0" indent="0">
              <a:lnSpc>
                <a:spcPts val="3166"/>
              </a:lnSpc>
              <a:buNone/>
            </a:pPr>
            <a:r>
              <a:rPr lang="en-US" sz="2533" b="1" kern="0" spc="-51" dirty="0">
                <a:solidFill>
                  <a:srgbClr val="E0D6DE"/>
                </a:solidFill>
                <a:latin typeface="Petrona" pitchFamily="34" charset="0"/>
                <a:ea typeface="Petrona" pitchFamily="34" charset="-122"/>
                <a:cs typeface="Petrona" pitchFamily="34" charset="-120"/>
              </a:rPr>
              <a:t>Comprehensive Coverage</a:t>
            </a:r>
            <a:endParaRPr lang="en-US" sz="2533" dirty="0"/>
          </a:p>
        </p:txBody>
      </p:sp>
      <p:sp>
        <p:nvSpPr>
          <p:cNvPr id="18" name="Text 13"/>
          <p:cNvSpPr/>
          <p:nvPr/>
        </p:nvSpPr>
        <p:spPr>
          <a:xfrm>
            <a:off x="1654135" y="6770608"/>
            <a:ext cx="6632138" cy="783908"/>
          </a:xfrm>
          <a:prstGeom prst="rect">
            <a:avLst/>
          </a:prstGeom>
          <a:noFill/>
          <a:ln/>
        </p:spPr>
        <p:txBody>
          <a:bodyPr wrap="square" rtlCol="0" anchor="t"/>
          <a:lstStyle/>
          <a:p>
            <a:pPr marL="0" indent="0">
              <a:lnSpc>
                <a:spcPts val="3088"/>
              </a:lnSpc>
              <a:buNone/>
            </a:pPr>
            <a:r>
              <a:rPr lang="en-US" sz="1930" kern="0" spc="-39" dirty="0">
                <a:solidFill>
                  <a:srgbClr val="E0D6DE"/>
                </a:solidFill>
                <a:latin typeface="Inter" pitchFamily="34" charset="0"/>
                <a:ea typeface="Inter" pitchFamily="34" charset="-122"/>
                <a:cs typeface="Inter" pitchFamily="34" charset="-120"/>
              </a:rPr>
              <a:t>The app covers a wide range of cities across India, catering to the diverse needs of users nationwide.</a:t>
            </a:r>
            <a:endParaRPr lang="en-US" sz="193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5000"/>
            </a:srgbClr>
          </a:solidFill>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sp>
        <p:nvSpPr>
          <p:cNvPr id="6" name="Text 1"/>
          <p:cNvSpPr/>
          <p:nvPr/>
        </p:nvSpPr>
        <p:spPr>
          <a:xfrm>
            <a:off x="6091238" y="865823"/>
            <a:ext cx="5204460" cy="566976"/>
          </a:xfrm>
          <a:prstGeom prst="rect">
            <a:avLst/>
          </a:prstGeom>
          <a:noFill/>
          <a:ln/>
        </p:spPr>
        <p:txBody>
          <a:bodyPr wrap="none" rtlCol="0" anchor="t"/>
          <a:lstStyle/>
          <a:p>
            <a:pPr marL="0" indent="0">
              <a:lnSpc>
                <a:spcPts val="4465"/>
              </a:lnSpc>
              <a:buNone/>
            </a:pPr>
            <a:r>
              <a:rPr lang="en-US" sz="3572" b="1" kern="0" spc="-71" dirty="0">
                <a:solidFill>
                  <a:srgbClr val="FF8AAF"/>
                </a:solidFill>
                <a:latin typeface="Petrona" pitchFamily="34" charset="0"/>
                <a:ea typeface="Petrona" pitchFamily="34" charset="-122"/>
                <a:cs typeface="Petrona" pitchFamily="34" charset="-120"/>
              </a:rPr>
              <a:t>Seamless User Experience</a:t>
            </a:r>
            <a:endParaRPr lang="en-US" sz="3572" dirty="0"/>
          </a:p>
        </p:txBody>
      </p:sp>
      <p:pic>
        <p:nvPicPr>
          <p:cNvPr id="7" name="Image 3" descr="preencoded.png"/>
          <p:cNvPicPr>
            <a:picLocks noChangeAspect="1"/>
          </p:cNvPicPr>
          <p:nvPr/>
        </p:nvPicPr>
        <p:blipFill>
          <a:blip r:embed="rId5"/>
          <a:stretch>
            <a:fillRect/>
          </a:stretch>
        </p:blipFill>
        <p:spPr>
          <a:xfrm>
            <a:off x="6091238" y="1691997"/>
            <a:ext cx="431959" cy="431959"/>
          </a:xfrm>
          <a:prstGeom prst="rect">
            <a:avLst/>
          </a:prstGeom>
        </p:spPr>
      </p:pic>
      <p:sp>
        <p:nvSpPr>
          <p:cNvPr id="8" name="Text 2"/>
          <p:cNvSpPr/>
          <p:nvPr/>
        </p:nvSpPr>
        <p:spPr>
          <a:xfrm>
            <a:off x="6091238" y="2296716"/>
            <a:ext cx="2268260" cy="283488"/>
          </a:xfrm>
          <a:prstGeom prst="rect">
            <a:avLst/>
          </a:prstGeom>
          <a:noFill/>
          <a:ln/>
        </p:spPr>
        <p:txBody>
          <a:bodyPr wrap="none" rtlCol="0" anchor="t"/>
          <a:lstStyle/>
          <a:p>
            <a:pPr marL="0" indent="0" algn="l">
              <a:lnSpc>
                <a:spcPts val="2233"/>
              </a:lnSpc>
              <a:buNone/>
            </a:pPr>
            <a:r>
              <a:rPr lang="en-US" sz="1786" b="1" kern="0" spc="-36" dirty="0">
                <a:solidFill>
                  <a:srgbClr val="E0D6DE"/>
                </a:solidFill>
                <a:latin typeface="Petrona" pitchFamily="34" charset="0"/>
                <a:ea typeface="Petrona" pitchFamily="34" charset="-122"/>
                <a:cs typeface="Petrona" pitchFamily="34" charset="-120"/>
              </a:rPr>
              <a:t>User-Friendly</a:t>
            </a:r>
            <a:endParaRPr lang="en-US" sz="1786" dirty="0"/>
          </a:p>
        </p:txBody>
      </p:sp>
      <p:sp>
        <p:nvSpPr>
          <p:cNvPr id="9" name="Text 3"/>
          <p:cNvSpPr/>
          <p:nvPr/>
        </p:nvSpPr>
        <p:spPr>
          <a:xfrm>
            <a:off x="6091238" y="2683788"/>
            <a:ext cx="7934325" cy="553164"/>
          </a:xfrm>
          <a:prstGeom prst="rect">
            <a:avLst/>
          </a:prstGeom>
          <a:noFill/>
          <a:ln/>
        </p:spPr>
        <p:txBody>
          <a:bodyPr wrap="square" rtlCol="0" anchor="t"/>
          <a:lstStyle/>
          <a:p>
            <a:pPr marL="0" indent="0" algn="l">
              <a:lnSpc>
                <a:spcPts val="2177"/>
              </a:lnSpc>
              <a:buNone/>
            </a:pPr>
            <a:r>
              <a:rPr lang="en-US" sz="1361" kern="0" spc="-27" dirty="0">
                <a:solidFill>
                  <a:srgbClr val="E0D6DE"/>
                </a:solidFill>
                <a:latin typeface="Inter" pitchFamily="34" charset="0"/>
                <a:ea typeface="Inter" pitchFamily="34" charset="-122"/>
                <a:cs typeface="Inter" pitchFamily="34" charset="-120"/>
              </a:rPr>
              <a:t>The app's intuitive design and simple navigation make it easy for users of all technical abilities to access the weather information they need.</a:t>
            </a:r>
            <a:endParaRPr lang="en-US" sz="1361" dirty="0"/>
          </a:p>
        </p:txBody>
      </p:sp>
      <p:pic>
        <p:nvPicPr>
          <p:cNvPr id="10" name="Image 4" descr="preencoded.png"/>
          <p:cNvPicPr>
            <a:picLocks noChangeAspect="1"/>
          </p:cNvPicPr>
          <p:nvPr/>
        </p:nvPicPr>
        <p:blipFill>
          <a:blip r:embed="rId6"/>
          <a:stretch>
            <a:fillRect/>
          </a:stretch>
        </p:blipFill>
        <p:spPr>
          <a:xfrm>
            <a:off x="6091238" y="3755350"/>
            <a:ext cx="431959" cy="431959"/>
          </a:xfrm>
          <a:prstGeom prst="rect">
            <a:avLst/>
          </a:prstGeom>
        </p:spPr>
      </p:pic>
      <p:sp>
        <p:nvSpPr>
          <p:cNvPr id="11" name="Text 4"/>
          <p:cNvSpPr/>
          <p:nvPr/>
        </p:nvSpPr>
        <p:spPr>
          <a:xfrm>
            <a:off x="6091238" y="4360069"/>
            <a:ext cx="2268260" cy="283488"/>
          </a:xfrm>
          <a:prstGeom prst="rect">
            <a:avLst/>
          </a:prstGeom>
          <a:noFill/>
          <a:ln/>
        </p:spPr>
        <p:txBody>
          <a:bodyPr wrap="none" rtlCol="0" anchor="t"/>
          <a:lstStyle/>
          <a:p>
            <a:pPr marL="0" indent="0" algn="l">
              <a:lnSpc>
                <a:spcPts val="2233"/>
              </a:lnSpc>
              <a:buNone/>
            </a:pPr>
            <a:r>
              <a:rPr lang="en-US" sz="1786" b="1" kern="0" spc="-36" dirty="0">
                <a:solidFill>
                  <a:srgbClr val="E0D6DE"/>
                </a:solidFill>
                <a:latin typeface="Petrona" pitchFamily="34" charset="0"/>
                <a:ea typeface="Petrona" pitchFamily="34" charset="-122"/>
                <a:cs typeface="Petrona" pitchFamily="34" charset="-120"/>
              </a:rPr>
              <a:t>Fast and Responsive</a:t>
            </a:r>
            <a:endParaRPr lang="en-US" sz="1786" dirty="0"/>
          </a:p>
        </p:txBody>
      </p:sp>
      <p:sp>
        <p:nvSpPr>
          <p:cNvPr id="12" name="Text 5"/>
          <p:cNvSpPr/>
          <p:nvPr/>
        </p:nvSpPr>
        <p:spPr>
          <a:xfrm>
            <a:off x="6091238" y="4747141"/>
            <a:ext cx="7934325" cy="553164"/>
          </a:xfrm>
          <a:prstGeom prst="rect">
            <a:avLst/>
          </a:prstGeom>
          <a:noFill/>
          <a:ln/>
        </p:spPr>
        <p:txBody>
          <a:bodyPr wrap="square" rtlCol="0" anchor="t"/>
          <a:lstStyle/>
          <a:p>
            <a:pPr marL="0" indent="0" algn="l">
              <a:lnSpc>
                <a:spcPts val="2177"/>
              </a:lnSpc>
              <a:buNone/>
            </a:pPr>
            <a:r>
              <a:rPr lang="en-US" sz="1361" kern="0" spc="-27" dirty="0">
                <a:solidFill>
                  <a:srgbClr val="E0D6DE"/>
                </a:solidFill>
                <a:latin typeface="Inter" pitchFamily="34" charset="0"/>
                <a:ea typeface="Inter" pitchFamily="34" charset="-122"/>
                <a:cs typeface="Inter" pitchFamily="34" charset="-120"/>
              </a:rPr>
              <a:t>The app's efficient data retrieval and processing ensure a smooth and responsive user experience, even on slower internet connections.</a:t>
            </a:r>
            <a:endParaRPr lang="en-US" sz="1361" dirty="0"/>
          </a:p>
        </p:txBody>
      </p:sp>
      <p:pic>
        <p:nvPicPr>
          <p:cNvPr id="13" name="Image 5" descr="preencoded.png"/>
          <p:cNvPicPr>
            <a:picLocks noChangeAspect="1"/>
          </p:cNvPicPr>
          <p:nvPr/>
        </p:nvPicPr>
        <p:blipFill>
          <a:blip r:embed="rId7"/>
          <a:stretch>
            <a:fillRect/>
          </a:stretch>
        </p:blipFill>
        <p:spPr>
          <a:xfrm>
            <a:off x="6091238" y="5818703"/>
            <a:ext cx="431959" cy="431959"/>
          </a:xfrm>
          <a:prstGeom prst="rect">
            <a:avLst/>
          </a:prstGeom>
        </p:spPr>
      </p:pic>
      <p:sp>
        <p:nvSpPr>
          <p:cNvPr id="14" name="Text 6"/>
          <p:cNvSpPr/>
          <p:nvPr/>
        </p:nvSpPr>
        <p:spPr>
          <a:xfrm>
            <a:off x="6091238" y="6423422"/>
            <a:ext cx="2268260" cy="283488"/>
          </a:xfrm>
          <a:prstGeom prst="rect">
            <a:avLst/>
          </a:prstGeom>
          <a:noFill/>
          <a:ln/>
        </p:spPr>
        <p:txBody>
          <a:bodyPr wrap="none" rtlCol="0" anchor="t"/>
          <a:lstStyle/>
          <a:p>
            <a:pPr marL="0" indent="0" algn="l">
              <a:lnSpc>
                <a:spcPts val="2233"/>
              </a:lnSpc>
              <a:buNone/>
            </a:pPr>
            <a:r>
              <a:rPr lang="en-US" sz="1786" b="1" kern="0" spc="-36" dirty="0">
                <a:solidFill>
                  <a:srgbClr val="E0D6DE"/>
                </a:solidFill>
                <a:latin typeface="Petrona" pitchFamily="34" charset="0"/>
                <a:ea typeface="Petrona" pitchFamily="34" charset="-122"/>
                <a:cs typeface="Petrona" pitchFamily="34" charset="-120"/>
              </a:rPr>
              <a:t>Mobile-Optimized</a:t>
            </a:r>
            <a:endParaRPr lang="en-US" sz="1786" dirty="0"/>
          </a:p>
        </p:txBody>
      </p:sp>
      <p:sp>
        <p:nvSpPr>
          <p:cNvPr id="15" name="Text 7"/>
          <p:cNvSpPr/>
          <p:nvPr/>
        </p:nvSpPr>
        <p:spPr>
          <a:xfrm>
            <a:off x="6091238" y="6810494"/>
            <a:ext cx="7934325" cy="553164"/>
          </a:xfrm>
          <a:prstGeom prst="rect">
            <a:avLst/>
          </a:prstGeom>
          <a:noFill/>
          <a:ln/>
        </p:spPr>
        <p:txBody>
          <a:bodyPr wrap="square" rtlCol="0" anchor="t"/>
          <a:lstStyle/>
          <a:p>
            <a:pPr marL="0" indent="0" algn="l">
              <a:lnSpc>
                <a:spcPts val="2177"/>
              </a:lnSpc>
              <a:buNone/>
            </a:pPr>
            <a:r>
              <a:rPr lang="en-US" sz="1361" kern="0" spc="-27" dirty="0">
                <a:solidFill>
                  <a:srgbClr val="E0D6DE"/>
                </a:solidFill>
                <a:latin typeface="Inter" pitchFamily="34" charset="0"/>
                <a:ea typeface="Inter" pitchFamily="34" charset="-122"/>
                <a:cs typeface="Inter" pitchFamily="34" charset="-120"/>
              </a:rPr>
              <a:t>The app's responsive layout and mobile-friendly design allow users to access weather information on-the-go, from any device.</a:t>
            </a:r>
            <a:endParaRPr lang="en-US" sz="1361" dirty="0"/>
          </a:p>
        </p:txBody>
      </p:sp>
      <p:pic>
        <p:nvPicPr>
          <p:cNvPr id="21" name="Picture 20">
            <a:extLst>
              <a:ext uri="{FF2B5EF4-FFF2-40B4-BE49-F238E27FC236}">
                <a16:creationId xmlns:a16="http://schemas.microsoft.com/office/drawing/2014/main" id="{D7AE9499-EA47-70F4-D8E0-41B467D3CB05}"/>
              </a:ext>
            </a:extLst>
          </p:cNvPr>
          <p:cNvPicPr>
            <a:picLocks noChangeAspect="1"/>
          </p:cNvPicPr>
          <p:nvPr/>
        </p:nvPicPr>
        <p:blipFill>
          <a:blip r:embed="rId8"/>
          <a:stretch>
            <a:fillRect/>
          </a:stretch>
        </p:blipFill>
        <p:spPr>
          <a:xfrm>
            <a:off x="1096352" y="327053"/>
            <a:ext cx="3349795" cy="3593805"/>
          </a:xfrm>
          <a:prstGeom prst="rect">
            <a:avLst/>
          </a:prstGeom>
        </p:spPr>
      </p:pic>
      <p:pic>
        <p:nvPicPr>
          <p:cNvPr id="24" name="Picture 23">
            <a:extLst>
              <a:ext uri="{FF2B5EF4-FFF2-40B4-BE49-F238E27FC236}">
                <a16:creationId xmlns:a16="http://schemas.microsoft.com/office/drawing/2014/main" id="{104E8D63-F21C-2591-F260-D81A04F44C8E}"/>
              </a:ext>
            </a:extLst>
          </p:cNvPr>
          <p:cNvPicPr>
            <a:picLocks noChangeAspect="1"/>
          </p:cNvPicPr>
          <p:nvPr/>
        </p:nvPicPr>
        <p:blipFill>
          <a:blip r:embed="rId9"/>
          <a:stretch>
            <a:fillRect/>
          </a:stretch>
        </p:blipFill>
        <p:spPr>
          <a:xfrm>
            <a:off x="1057070" y="4401461"/>
            <a:ext cx="3372259" cy="369840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5000"/>
            </a:srgbClr>
          </a:solidFill>
          <a:ln/>
        </p:spPr>
      </p:sp>
      <p:pic>
        <p:nvPicPr>
          <p:cNvPr id="4" name="Image 1" descr="preencoded.png"/>
          <p:cNvPicPr>
            <a:picLocks noChangeAspect="1"/>
          </p:cNvPicPr>
          <p:nvPr/>
        </p:nvPicPr>
        <p:blipFill>
          <a:blip r:embed="rId4"/>
          <a:stretch>
            <a:fillRect/>
          </a:stretch>
        </p:blipFill>
        <p:spPr>
          <a:xfrm>
            <a:off x="0" y="0"/>
            <a:ext cx="14630400" cy="2242899"/>
          </a:xfrm>
          <a:prstGeom prst="rect">
            <a:avLst/>
          </a:prstGeom>
        </p:spPr>
      </p:pic>
      <p:sp>
        <p:nvSpPr>
          <p:cNvPr id="5" name="Text 1"/>
          <p:cNvSpPr/>
          <p:nvPr/>
        </p:nvSpPr>
        <p:spPr>
          <a:xfrm>
            <a:off x="2414349" y="1936551"/>
            <a:ext cx="5631418" cy="1388984"/>
          </a:xfrm>
          <a:prstGeom prst="rect">
            <a:avLst/>
          </a:prstGeom>
          <a:noFill/>
          <a:ln/>
        </p:spPr>
        <p:txBody>
          <a:bodyPr wrap="none" rtlCol="0" anchor="t"/>
          <a:lstStyle/>
          <a:p>
            <a:pPr marL="0" indent="0">
              <a:lnSpc>
                <a:spcPts val="4636"/>
              </a:lnSpc>
              <a:buNone/>
            </a:pPr>
            <a:r>
              <a:rPr lang="en-US" sz="3709" b="1" kern="0" spc="-74" dirty="0">
                <a:solidFill>
                  <a:srgbClr val="FF8AAF"/>
                </a:solidFill>
                <a:latin typeface="Petrona" pitchFamily="34" charset="0"/>
                <a:ea typeface="Petrona" pitchFamily="34" charset="-122"/>
                <a:cs typeface="Petrona" pitchFamily="34" charset="-120"/>
              </a:rPr>
              <a:t>Versatile and Customizable</a:t>
            </a:r>
            <a:endParaRPr lang="en-US" sz="3709" dirty="0"/>
          </a:p>
        </p:txBody>
      </p:sp>
      <p:sp>
        <p:nvSpPr>
          <p:cNvPr id="6" name="Shape 2"/>
          <p:cNvSpPr/>
          <p:nvPr/>
        </p:nvSpPr>
        <p:spPr>
          <a:xfrm>
            <a:off x="2414349" y="5665113"/>
            <a:ext cx="9801582" cy="22860"/>
          </a:xfrm>
          <a:prstGeom prst="roundRect">
            <a:avLst>
              <a:gd name="adj" fmla="val 329669"/>
            </a:avLst>
          </a:prstGeom>
          <a:solidFill>
            <a:srgbClr val="48367C"/>
          </a:solidFill>
          <a:ln/>
        </p:spPr>
      </p:sp>
      <p:sp>
        <p:nvSpPr>
          <p:cNvPr id="7" name="Shape 3"/>
          <p:cNvSpPr/>
          <p:nvPr/>
        </p:nvSpPr>
        <p:spPr>
          <a:xfrm>
            <a:off x="4808458" y="5037177"/>
            <a:ext cx="22860" cy="627936"/>
          </a:xfrm>
          <a:prstGeom prst="roundRect">
            <a:avLst>
              <a:gd name="adj" fmla="val 329669"/>
            </a:avLst>
          </a:prstGeom>
          <a:solidFill>
            <a:srgbClr val="48367C"/>
          </a:solidFill>
          <a:ln/>
        </p:spPr>
      </p:sp>
      <p:sp>
        <p:nvSpPr>
          <p:cNvPr id="8" name="Shape 4"/>
          <p:cNvSpPr/>
          <p:nvPr/>
        </p:nvSpPr>
        <p:spPr>
          <a:xfrm>
            <a:off x="4618077" y="5463302"/>
            <a:ext cx="403622" cy="403622"/>
          </a:xfrm>
          <a:prstGeom prst="roundRect">
            <a:avLst>
              <a:gd name="adj" fmla="val 18672"/>
            </a:avLst>
          </a:prstGeom>
          <a:solidFill>
            <a:srgbClr val="2F1D63"/>
          </a:solidFill>
          <a:ln w="7620">
            <a:solidFill>
              <a:srgbClr val="48367C"/>
            </a:solidFill>
            <a:prstDash val="solid"/>
          </a:ln>
        </p:spPr>
      </p:sp>
      <p:sp>
        <p:nvSpPr>
          <p:cNvPr id="9" name="Text 5"/>
          <p:cNvSpPr/>
          <p:nvPr/>
        </p:nvSpPr>
        <p:spPr>
          <a:xfrm>
            <a:off x="4762143" y="5523786"/>
            <a:ext cx="115372" cy="282654"/>
          </a:xfrm>
          <a:prstGeom prst="rect">
            <a:avLst/>
          </a:prstGeom>
          <a:noFill/>
          <a:ln/>
        </p:spPr>
        <p:txBody>
          <a:bodyPr wrap="none" rtlCol="0" anchor="t"/>
          <a:lstStyle/>
          <a:p>
            <a:pPr marL="0" indent="0" algn="ctr">
              <a:lnSpc>
                <a:spcPts val="2225"/>
              </a:lnSpc>
              <a:buNone/>
            </a:pPr>
            <a:r>
              <a:rPr lang="en-US" sz="2225" b="1" kern="0" spc="-45" dirty="0">
                <a:solidFill>
                  <a:srgbClr val="E0D6DE"/>
                </a:solidFill>
                <a:latin typeface="Petrona" pitchFamily="34" charset="0"/>
                <a:ea typeface="Petrona" pitchFamily="34" charset="-122"/>
                <a:cs typeface="Petrona" pitchFamily="34" charset="-120"/>
              </a:rPr>
              <a:t>1</a:t>
            </a:r>
            <a:endParaRPr lang="en-US" sz="2225" dirty="0"/>
          </a:p>
        </p:txBody>
      </p:sp>
      <p:sp>
        <p:nvSpPr>
          <p:cNvPr id="10" name="Text 6"/>
          <p:cNvSpPr/>
          <p:nvPr/>
        </p:nvSpPr>
        <p:spPr>
          <a:xfrm>
            <a:off x="3642360" y="3594616"/>
            <a:ext cx="2355056" cy="294323"/>
          </a:xfrm>
          <a:prstGeom prst="rect">
            <a:avLst/>
          </a:prstGeom>
          <a:noFill/>
          <a:ln/>
        </p:spPr>
        <p:txBody>
          <a:bodyPr wrap="none" rtlCol="0" anchor="t"/>
          <a:lstStyle/>
          <a:p>
            <a:pPr marL="0" indent="0" algn="ctr">
              <a:lnSpc>
                <a:spcPts val="2318"/>
              </a:lnSpc>
              <a:buNone/>
            </a:pPr>
            <a:r>
              <a:rPr lang="en-US" sz="1854" b="1" kern="0" spc="-37" dirty="0">
                <a:solidFill>
                  <a:srgbClr val="E0D6DE"/>
                </a:solidFill>
                <a:latin typeface="Petrona" pitchFamily="34" charset="0"/>
                <a:ea typeface="Petrona" pitchFamily="34" charset="-122"/>
                <a:cs typeface="Petrona" pitchFamily="34" charset="-120"/>
              </a:rPr>
              <a:t>Multiple Views</a:t>
            </a:r>
            <a:endParaRPr lang="en-US" sz="1854" dirty="0"/>
          </a:p>
        </p:txBody>
      </p:sp>
      <p:sp>
        <p:nvSpPr>
          <p:cNvPr id="11" name="Text 7"/>
          <p:cNvSpPr/>
          <p:nvPr/>
        </p:nvSpPr>
        <p:spPr>
          <a:xfrm>
            <a:off x="2593777" y="3996571"/>
            <a:ext cx="4452223" cy="861179"/>
          </a:xfrm>
          <a:prstGeom prst="rect">
            <a:avLst/>
          </a:prstGeom>
          <a:noFill/>
          <a:ln/>
        </p:spPr>
        <p:txBody>
          <a:bodyPr wrap="square" rtlCol="0" anchor="t"/>
          <a:lstStyle/>
          <a:p>
            <a:pPr marL="0" indent="0" algn="ctr">
              <a:lnSpc>
                <a:spcPts val="2261"/>
              </a:lnSpc>
              <a:buNone/>
            </a:pPr>
            <a:r>
              <a:rPr lang="en-US" sz="1413" kern="0" spc="-28" dirty="0">
                <a:solidFill>
                  <a:srgbClr val="E0D6DE"/>
                </a:solidFill>
                <a:latin typeface="Inter" pitchFamily="34" charset="0"/>
                <a:ea typeface="Inter" pitchFamily="34" charset="-122"/>
                <a:cs typeface="Inter" pitchFamily="34" charset="-120"/>
              </a:rPr>
              <a:t>Users can switch between different views, such as a detailed forecast or a simple weather snapshot, to suit their preferences.</a:t>
            </a:r>
            <a:endParaRPr lang="en-US" sz="1413" dirty="0"/>
          </a:p>
        </p:txBody>
      </p:sp>
      <p:sp>
        <p:nvSpPr>
          <p:cNvPr id="12" name="Shape 8"/>
          <p:cNvSpPr/>
          <p:nvPr/>
        </p:nvSpPr>
        <p:spPr>
          <a:xfrm>
            <a:off x="7303651" y="5665113"/>
            <a:ext cx="22860" cy="627936"/>
          </a:xfrm>
          <a:prstGeom prst="roundRect">
            <a:avLst>
              <a:gd name="adj" fmla="val 329669"/>
            </a:avLst>
          </a:prstGeom>
          <a:solidFill>
            <a:srgbClr val="48367C"/>
          </a:solidFill>
          <a:ln/>
        </p:spPr>
      </p:sp>
      <p:sp>
        <p:nvSpPr>
          <p:cNvPr id="13" name="Shape 9"/>
          <p:cNvSpPr/>
          <p:nvPr/>
        </p:nvSpPr>
        <p:spPr>
          <a:xfrm>
            <a:off x="7113270" y="5463302"/>
            <a:ext cx="403622" cy="403622"/>
          </a:xfrm>
          <a:prstGeom prst="roundRect">
            <a:avLst>
              <a:gd name="adj" fmla="val 18672"/>
            </a:avLst>
          </a:prstGeom>
          <a:solidFill>
            <a:srgbClr val="2F1D63"/>
          </a:solidFill>
          <a:ln w="7620">
            <a:solidFill>
              <a:srgbClr val="48367C"/>
            </a:solidFill>
            <a:prstDash val="solid"/>
          </a:ln>
        </p:spPr>
      </p:sp>
      <p:sp>
        <p:nvSpPr>
          <p:cNvPr id="14" name="Text 10"/>
          <p:cNvSpPr/>
          <p:nvPr/>
        </p:nvSpPr>
        <p:spPr>
          <a:xfrm>
            <a:off x="7237690" y="5523786"/>
            <a:ext cx="154662" cy="282654"/>
          </a:xfrm>
          <a:prstGeom prst="rect">
            <a:avLst/>
          </a:prstGeom>
          <a:noFill/>
          <a:ln/>
        </p:spPr>
        <p:txBody>
          <a:bodyPr wrap="none" rtlCol="0" anchor="t"/>
          <a:lstStyle/>
          <a:p>
            <a:pPr marL="0" indent="0" algn="ctr">
              <a:lnSpc>
                <a:spcPts val="2225"/>
              </a:lnSpc>
              <a:buNone/>
            </a:pPr>
            <a:r>
              <a:rPr lang="en-US" sz="2225" b="1" kern="0" spc="-45" dirty="0">
                <a:solidFill>
                  <a:srgbClr val="E0D6DE"/>
                </a:solidFill>
                <a:latin typeface="Petrona" pitchFamily="34" charset="0"/>
                <a:ea typeface="Petrona" pitchFamily="34" charset="-122"/>
                <a:cs typeface="Petrona" pitchFamily="34" charset="-120"/>
              </a:rPr>
              <a:t>2</a:t>
            </a:r>
            <a:endParaRPr lang="en-US" sz="2225" dirty="0"/>
          </a:p>
        </p:txBody>
      </p:sp>
      <p:sp>
        <p:nvSpPr>
          <p:cNvPr id="15" name="Text 11"/>
          <p:cNvSpPr/>
          <p:nvPr/>
        </p:nvSpPr>
        <p:spPr>
          <a:xfrm>
            <a:off x="6137553" y="6472476"/>
            <a:ext cx="2355056" cy="294323"/>
          </a:xfrm>
          <a:prstGeom prst="rect">
            <a:avLst/>
          </a:prstGeom>
          <a:noFill/>
          <a:ln/>
        </p:spPr>
        <p:txBody>
          <a:bodyPr wrap="none" rtlCol="0" anchor="t"/>
          <a:lstStyle/>
          <a:p>
            <a:pPr marL="0" indent="0" algn="ctr">
              <a:lnSpc>
                <a:spcPts val="2318"/>
              </a:lnSpc>
              <a:buNone/>
            </a:pPr>
            <a:r>
              <a:rPr lang="en-US" sz="1854" b="1" kern="0" spc="-37" dirty="0">
                <a:solidFill>
                  <a:srgbClr val="E0D6DE"/>
                </a:solidFill>
                <a:latin typeface="Petrona" pitchFamily="34" charset="0"/>
                <a:ea typeface="Petrona" pitchFamily="34" charset="-122"/>
                <a:cs typeface="Petrona" pitchFamily="34" charset="-120"/>
              </a:rPr>
              <a:t>Personalization</a:t>
            </a:r>
            <a:endParaRPr lang="en-US" sz="1854" dirty="0"/>
          </a:p>
        </p:txBody>
      </p:sp>
      <p:sp>
        <p:nvSpPr>
          <p:cNvPr id="16" name="Text 12"/>
          <p:cNvSpPr/>
          <p:nvPr/>
        </p:nvSpPr>
        <p:spPr>
          <a:xfrm>
            <a:off x="5088969" y="6874431"/>
            <a:ext cx="4452223" cy="861179"/>
          </a:xfrm>
          <a:prstGeom prst="rect">
            <a:avLst/>
          </a:prstGeom>
          <a:noFill/>
          <a:ln/>
        </p:spPr>
        <p:txBody>
          <a:bodyPr wrap="square" rtlCol="0" anchor="t"/>
          <a:lstStyle/>
          <a:p>
            <a:pPr marL="0" indent="0" algn="ctr">
              <a:lnSpc>
                <a:spcPts val="2261"/>
              </a:lnSpc>
              <a:buNone/>
            </a:pPr>
            <a:r>
              <a:rPr lang="en-US" sz="1413" kern="0" spc="-28" dirty="0">
                <a:solidFill>
                  <a:srgbClr val="E0D6DE"/>
                </a:solidFill>
                <a:latin typeface="Inter" pitchFamily="34" charset="0"/>
                <a:ea typeface="Inter" pitchFamily="34" charset="-122"/>
                <a:cs typeface="Inter" pitchFamily="34" charset="-120"/>
              </a:rPr>
              <a:t>The app allows users to customize the display, including the units of measurement and the appearance of the weather information.</a:t>
            </a:r>
            <a:endParaRPr lang="en-US" sz="1413" dirty="0"/>
          </a:p>
        </p:txBody>
      </p:sp>
      <p:sp>
        <p:nvSpPr>
          <p:cNvPr id="17" name="Shape 13"/>
          <p:cNvSpPr/>
          <p:nvPr/>
        </p:nvSpPr>
        <p:spPr>
          <a:xfrm>
            <a:off x="9798963" y="5037177"/>
            <a:ext cx="22860" cy="627936"/>
          </a:xfrm>
          <a:prstGeom prst="roundRect">
            <a:avLst>
              <a:gd name="adj" fmla="val 329669"/>
            </a:avLst>
          </a:prstGeom>
          <a:solidFill>
            <a:srgbClr val="48367C"/>
          </a:solidFill>
          <a:ln/>
        </p:spPr>
      </p:sp>
      <p:sp>
        <p:nvSpPr>
          <p:cNvPr id="18" name="Shape 14"/>
          <p:cNvSpPr/>
          <p:nvPr/>
        </p:nvSpPr>
        <p:spPr>
          <a:xfrm>
            <a:off x="9608582" y="5463302"/>
            <a:ext cx="403622" cy="403622"/>
          </a:xfrm>
          <a:prstGeom prst="roundRect">
            <a:avLst>
              <a:gd name="adj" fmla="val 18672"/>
            </a:avLst>
          </a:prstGeom>
          <a:solidFill>
            <a:srgbClr val="2F1D63"/>
          </a:solidFill>
          <a:ln w="7620">
            <a:solidFill>
              <a:srgbClr val="48367C"/>
            </a:solidFill>
            <a:prstDash val="solid"/>
          </a:ln>
        </p:spPr>
      </p:sp>
      <p:sp>
        <p:nvSpPr>
          <p:cNvPr id="19" name="Text 15"/>
          <p:cNvSpPr/>
          <p:nvPr/>
        </p:nvSpPr>
        <p:spPr>
          <a:xfrm>
            <a:off x="9733240" y="5523786"/>
            <a:ext cx="154305" cy="282654"/>
          </a:xfrm>
          <a:prstGeom prst="rect">
            <a:avLst/>
          </a:prstGeom>
          <a:noFill/>
          <a:ln/>
        </p:spPr>
        <p:txBody>
          <a:bodyPr wrap="none" rtlCol="0" anchor="t"/>
          <a:lstStyle/>
          <a:p>
            <a:pPr marL="0" indent="0" algn="ctr">
              <a:lnSpc>
                <a:spcPts val="2225"/>
              </a:lnSpc>
              <a:buNone/>
            </a:pPr>
            <a:r>
              <a:rPr lang="en-US" sz="2225" b="1" kern="0" spc="-45" dirty="0">
                <a:solidFill>
                  <a:srgbClr val="E0D6DE"/>
                </a:solidFill>
                <a:latin typeface="Petrona" pitchFamily="34" charset="0"/>
                <a:ea typeface="Petrona" pitchFamily="34" charset="-122"/>
                <a:cs typeface="Petrona" pitchFamily="34" charset="-120"/>
              </a:rPr>
              <a:t>3</a:t>
            </a:r>
            <a:endParaRPr lang="en-US" sz="2225" dirty="0"/>
          </a:p>
        </p:txBody>
      </p:sp>
      <p:sp>
        <p:nvSpPr>
          <p:cNvPr id="20" name="Text 16"/>
          <p:cNvSpPr/>
          <p:nvPr/>
        </p:nvSpPr>
        <p:spPr>
          <a:xfrm>
            <a:off x="8632865" y="3594616"/>
            <a:ext cx="2355056" cy="294323"/>
          </a:xfrm>
          <a:prstGeom prst="rect">
            <a:avLst/>
          </a:prstGeom>
          <a:noFill/>
          <a:ln/>
        </p:spPr>
        <p:txBody>
          <a:bodyPr wrap="none" rtlCol="0" anchor="t"/>
          <a:lstStyle/>
          <a:p>
            <a:pPr marL="0" indent="0" algn="ctr">
              <a:lnSpc>
                <a:spcPts val="2318"/>
              </a:lnSpc>
              <a:buNone/>
            </a:pPr>
            <a:r>
              <a:rPr lang="en-US" sz="1854" b="1" kern="0" spc="-37" dirty="0">
                <a:solidFill>
                  <a:srgbClr val="E0D6DE"/>
                </a:solidFill>
                <a:latin typeface="Petrona" pitchFamily="34" charset="0"/>
                <a:ea typeface="Petrona" pitchFamily="34" charset="-122"/>
                <a:cs typeface="Petrona" pitchFamily="34" charset="-120"/>
              </a:rPr>
              <a:t>Saved Locations</a:t>
            </a:r>
            <a:endParaRPr lang="en-US" sz="1854" dirty="0"/>
          </a:p>
        </p:txBody>
      </p:sp>
      <p:sp>
        <p:nvSpPr>
          <p:cNvPr id="21" name="Text 17"/>
          <p:cNvSpPr/>
          <p:nvPr/>
        </p:nvSpPr>
        <p:spPr>
          <a:xfrm>
            <a:off x="7584281" y="3996571"/>
            <a:ext cx="4452223" cy="861179"/>
          </a:xfrm>
          <a:prstGeom prst="rect">
            <a:avLst/>
          </a:prstGeom>
          <a:noFill/>
          <a:ln/>
        </p:spPr>
        <p:txBody>
          <a:bodyPr wrap="square" rtlCol="0" anchor="t"/>
          <a:lstStyle/>
          <a:p>
            <a:pPr marL="0" indent="0" algn="ctr">
              <a:lnSpc>
                <a:spcPts val="2261"/>
              </a:lnSpc>
              <a:buNone/>
            </a:pPr>
            <a:r>
              <a:rPr lang="en-US" sz="1413" kern="0" spc="-28" dirty="0">
                <a:solidFill>
                  <a:srgbClr val="E0D6DE"/>
                </a:solidFill>
                <a:latin typeface="Inter" pitchFamily="34" charset="0"/>
                <a:ea typeface="Inter" pitchFamily="34" charset="-122"/>
                <a:cs typeface="Inter" pitchFamily="34" charset="-120"/>
              </a:rPr>
              <a:t>Users can save their favorite locations, making it easy to quickly access the weather information for their most frequently visited cities.</a:t>
            </a:r>
            <a:endParaRPr lang="en-US" sz="1413"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34998"/>
            <a:ext cx="14630400" cy="8229600"/>
          </a:xfrm>
          <a:prstGeom prst="rect">
            <a:avLst/>
          </a:prstGeom>
          <a:solidFill>
            <a:srgbClr val="0C0524">
              <a:alpha val="75000"/>
            </a:srgbClr>
          </a:solidFill>
          <a:ln/>
        </p:spPr>
      </p:sp>
      <p:sp>
        <p:nvSpPr>
          <p:cNvPr id="6" name="Text 1"/>
          <p:cNvSpPr/>
          <p:nvPr/>
        </p:nvSpPr>
        <p:spPr>
          <a:xfrm>
            <a:off x="6256377" y="606266"/>
            <a:ext cx="5774888" cy="721757"/>
          </a:xfrm>
          <a:prstGeom prst="rect">
            <a:avLst/>
          </a:prstGeom>
          <a:noFill/>
          <a:ln/>
        </p:spPr>
        <p:txBody>
          <a:bodyPr wrap="none" rtlCol="0" anchor="t"/>
          <a:lstStyle/>
          <a:p>
            <a:pPr marL="0" indent="0">
              <a:lnSpc>
                <a:spcPts val="5684"/>
              </a:lnSpc>
              <a:buNone/>
            </a:pPr>
            <a:r>
              <a:rPr lang="en-US" sz="4547" b="1" kern="0" spc="-91" dirty="0">
                <a:solidFill>
                  <a:srgbClr val="FF8AAF"/>
                </a:solidFill>
                <a:latin typeface="Petrona" pitchFamily="34" charset="0"/>
                <a:ea typeface="Petrona" pitchFamily="34" charset="-122"/>
                <a:cs typeface="Petrona" pitchFamily="34" charset="-120"/>
              </a:rPr>
              <a:t>Helpful Notifications</a:t>
            </a:r>
            <a:endParaRPr lang="en-US" sz="4547" dirty="0"/>
          </a:p>
        </p:txBody>
      </p:sp>
      <p:pic>
        <p:nvPicPr>
          <p:cNvPr id="7" name="Image 3" descr="preencoded.png"/>
          <p:cNvPicPr>
            <a:picLocks noChangeAspect="1"/>
          </p:cNvPicPr>
          <p:nvPr/>
        </p:nvPicPr>
        <p:blipFill>
          <a:blip r:embed="rId4"/>
          <a:stretch>
            <a:fillRect/>
          </a:stretch>
        </p:blipFill>
        <p:spPr>
          <a:xfrm>
            <a:off x="870703" y="1657945"/>
            <a:ext cx="1099899" cy="1988463"/>
          </a:xfrm>
          <a:prstGeom prst="rect">
            <a:avLst/>
          </a:prstGeom>
        </p:spPr>
      </p:pic>
      <p:sp>
        <p:nvSpPr>
          <p:cNvPr id="8" name="Text 2"/>
          <p:cNvSpPr/>
          <p:nvPr/>
        </p:nvSpPr>
        <p:spPr>
          <a:xfrm>
            <a:off x="2191658" y="1820940"/>
            <a:ext cx="2148114" cy="417792"/>
          </a:xfrm>
          <a:prstGeom prst="rect">
            <a:avLst/>
          </a:prstGeom>
          <a:noFill/>
          <a:ln/>
        </p:spPr>
        <p:txBody>
          <a:bodyPr wrap="none" rtlCol="0" anchor="t"/>
          <a:lstStyle/>
          <a:p>
            <a:pPr marL="0" indent="0" algn="l">
              <a:lnSpc>
                <a:spcPts val="2842"/>
              </a:lnSpc>
              <a:buNone/>
            </a:pPr>
            <a:r>
              <a:rPr lang="en-US" sz="2274" b="1" kern="0" spc="-45" dirty="0">
                <a:solidFill>
                  <a:srgbClr val="E0D6DE"/>
                </a:solidFill>
                <a:latin typeface="Petrona" pitchFamily="34" charset="0"/>
                <a:ea typeface="Petrona" pitchFamily="34" charset="-122"/>
                <a:cs typeface="Petrona" pitchFamily="34" charset="-120"/>
              </a:rPr>
              <a:t>Weather Alerts</a:t>
            </a:r>
            <a:endParaRPr lang="en-US" sz="2274" dirty="0"/>
          </a:p>
        </p:txBody>
      </p:sp>
      <p:sp>
        <p:nvSpPr>
          <p:cNvPr id="9" name="Text 3"/>
          <p:cNvSpPr/>
          <p:nvPr/>
        </p:nvSpPr>
        <p:spPr>
          <a:xfrm>
            <a:off x="2191657" y="2370653"/>
            <a:ext cx="7779657" cy="1055846"/>
          </a:xfrm>
          <a:prstGeom prst="rect">
            <a:avLst/>
          </a:prstGeom>
          <a:noFill/>
          <a:ln/>
        </p:spPr>
        <p:txBody>
          <a:bodyPr wrap="square" rtlCol="0" anchor="t"/>
          <a:lstStyle/>
          <a:p>
            <a:pPr marL="0" indent="0" algn="l">
              <a:lnSpc>
                <a:spcPts val="2772"/>
              </a:lnSpc>
              <a:buNone/>
            </a:pPr>
            <a:r>
              <a:rPr lang="en-US" sz="1732" kern="0" spc="-35" dirty="0">
                <a:solidFill>
                  <a:srgbClr val="E0D6DE"/>
                </a:solidFill>
                <a:latin typeface="Inter" pitchFamily="34" charset="0"/>
                <a:ea typeface="Inter" pitchFamily="34" charset="-122"/>
                <a:cs typeface="Inter" pitchFamily="34" charset="-120"/>
              </a:rPr>
              <a:t>The app can send push notifications to alert users of severe weather conditions, helping them stay prepared and informed.</a:t>
            </a:r>
            <a:endParaRPr lang="en-US" sz="1732" dirty="0"/>
          </a:p>
        </p:txBody>
      </p:sp>
      <p:pic>
        <p:nvPicPr>
          <p:cNvPr id="10" name="Image 4" descr="preencoded.png"/>
          <p:cNvPicPr>
            <a:picLocks noChangeAspect="1"/>
          </p:cNvPicPr>
          <p:nvPr/>
        </p:nvPicPr>
        <p:blipFill>
          <a:blip r:embed="rId5"/>
          <a:stretch>
            <a:fillRect/>
          </a:stretch>
        </p:blipFill>
        <p:spPr>
          <a:xfrm>
            <a:off x="4981586" y="3694578"/>
            <a:ext cx="1099899" cy="1988463"/>
          </a:xfrm>
          <a:prstGeom prst="rect">
            <a:avLst/>
          </a:prstGeom>
        </p:spPr>
      </p:pic>
      <p:sp>
        <p:nvSpPr>
          <p:cNvPr id="11" name="Text 4"/>
          <p:cNvSpPr/>
          <p:nvPr/>
        </p:nvSpPr>
        <p:spPr>
          <a:xfrm>
            <a:off x="6256377" y="3976213"/>
            <a:ext cx="4317207" cy="250982"/>
          </a:xfrm>
          <a:prstGeom prst="rect">
            <a:avLst/>
          </a:prstGeom>
          <a:noFill/>
          <a:ln/>
        </p:spPr>
        <p:txBody>
          <a:bodyPr wrap="none" rtlCol="0" anchor="t"/>
          <a:lstStyle/>
          <a:p>
            <a:pPr marL="0" indent="0" algn="l">
              <a:lnSpc>
                <a:spcPts val="2842"/>
              </a:lnSpc>
              <a:buNone/>
            </a:pPr>
            <a:r>
              <a:rPr lang="en-US" sz="2274" b="1" kern="0" spc="-45" dirty="0">
                <a:solidFill>
                  <a:srgbClr val="E0D6DE"/>
                </a:solidFill>
                <a:latin typeface="Petrona" pitchFamily="34" charset="0"/>
                <a:ea typeface="Petrona" pitchFamily="34" charset="-122"/>
                <a:cs typeface="Petrona" pitchFamily="34" charset="-120"/>
              </a:rPr>
              <a:t>Forecast Updates</a:t>
            </a:r>
            <a:endParaRPr lang="en-US" sz="2274" dirty="0"/>
          </a:p>
        </p:txBody>
      </p:sp>
      <p:sp>
        <p:nvSpPr>
          <p:cNvPr id="12" name="Text 5"/>
          <p:cNvSpPr/>
          <p:nvPr/>
        </p:nvSpPr>
        <p:spPr>
          <a:xfrm>
            <a:off x="6256377" y="4469128"/>
            <a:ext cx="7604046" cy="945833"/>
          </a:xfrm>
          <a:prstGeom prst="rect">
            <a:avLst/>
          </a:prstGeom>
          <a:noFill/>
          <a:ln/>
        </p:spPr>
        <p:txBody>
          <a:bodyPr wrap="square" rtlCol="0" anchor="t"/>
          <a:lstStyle/>
          <a:p>
            <a:pPr marL="0" indent="0" algn="l">
              <a:lnSpc>
                <a:spcPts val="2772"/>
              </a:lnSpc>
              <a:buNone/>
            </a:pPr>
            <a:r>
              <a:rPr lang="en-US" sz="1732" kern="0" spc="-35" dirty="0">
                <a:solidFill>
                  <a:srgbClr val="E0D6DE"/>
                </a:solidFill>
                <a:latin typeface="Inter" pitchFamily="34" charset="0"/>
                <a:ea typeface="Inter" pitchFamily="34" charset="-122"/>
                <a:cs typeface="Inter" pitchFamily="34" charset="-120"/>
              </a:rPr>
              <a:t>Users can opt-in to receive regular updates on the weather forecast, ensuring they always have the latest information at their fingertips.</a:t>
            </a:r>
            <a:endParaRPr lang="en-US" sz="1732" dirty="0"/>
          </a:p>
        </p:txBody>
      </p:sp>
      <p:pic>
        <p:nvPicPr>
          <p:cNvPr id="13" name="Image 5" descr="preencoded.png"/>
          <p:cNvPicPr>
            <a:picLocks noChangeAspect="1"/>
          </p:cNvPicPr>
          <p:nvPr/>
        </p:nvPicPr>
        <p:blipFill>
          <a:blip r:embed="rId6"/>
          <a:stretch>
            <a:fillRect/>
          </a:stretch>
        </p:blipFill>
        <p:spPr>
          <a:xfrm>
            <a:off x="870703" y="5854779"/>
            <a:ext cx="1099899" cy="1988463"/>
          </a:xfrm>
          <a:prstGeom prst="rect">
            <a:avLst/>
          </a:prstGeom>
        </p:spPr>
      </p:pic>
      <p:sp>
        <p:nvSpPr>
          <p:cNvPr id="14" name="Text 6"/>
          <p:cNvSpPr/>
          <p:nvPr/>
        </p:nvSpPr>
        <p:spPr>
          <a:xfrm>
            <a:off x="2090057" y="6074689"/>
            <a:ext cx="5370287" cy="488160"/>
          </a:xfrm>
          <a:prstGeom prst="rect">
            <a:avLst/>
          </a:prstGeom>
          <a:noFill/>
          <a:ln/>
        </p:spPr>
        <p:txBody>
          <a:bodyPr wrap="none" rtlCol="0" anchor="t"/>
          <a:lstStyle/>
          <a:p>
            <a:pPr marL="0" indent="0" algn="l">
              <a:lnSpc>
                <a:spcPts val="2842"/>
              </a:lnSpc>
              <a:buNone/>
            </a:pPr>
            <a:r>
              <a:rPr lang="en-US" sz="2274" b="1" kern="0" spc="-45" dirty="0">
                <a:solidFill>
                  <a:srgbClr val="E0D6DE"/>
                </a:solidFill>
                <a:latin typeface="Petrona" pitchFamily="34" charset="0"/>
                <a:ea typeface="Petrona" pitchFamily="34" charset="-122"/>
                <a:cs typeface="Petrona" pitchFamily="34" charset="-120"/>
              </a:rPr>
              <a:t>Customizable Settings</a:t>
            </a:r>
            <a:endParaRPr lang="en-US" sz="2274" dirty="0"/>
          </a:p>
        </p:txBody>
      </p:sp>
      <p:sp>
        <p:nvSpPr>
          <p:cNvPr id="15" name="Text 7"/>
          <p:cNvSpPr/>
          <p:nvPr/>
        </p:nvSpPr>
        <p:spPr>
          <a:xfrm>
            <a:off x="2090057" y="6694771"/>
            <a:ext cx="11393714" cy="1055846"/>
          </a:xfrm>
          <a:prstGeom prst="rect">
            <a:avLst/>
          </a:prstGeom>
          <a:noFill/>
          <a:ln/>
        </p:spPr>
        <p:txBody>
          <a:bodyPr wrap="square" rtlCol="0" anchor="t"/>
          <a:lstStyle/>
          <a:p>
            <a:pPr marL="0" indent="0" algn="l">
              <a:lnSpc>
                <a:spcPts val="2772"/>
              </a:lnSpc>
              <a:buNone/>
            </a:pPr>
            <a:r>
              <a:rPr lang="en-US" sz="1732" kern="0" spc="-35" dirty="0">
                <a:solidFill>
                  <a:srgbClr val="E0D6DE"/>
                </a:solidFill>
                <a:latin typeface="Inter" pitchFamily="34" charset="0"/>
                <a:ea typeface="Inter" pitchFamily="34" charset="-122"/>
                <a:cs typeface="Inter" pitchFamily="34" charset="-120"/>
              </a:rPr>
              <a:t>The notification settings can be tailored to each user's preferences, allowing them to receive only the alerts that are most relevant to them.</a:t>
            </a:r>
            <a:endParaRPr lang="en-US" sz="1732"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5000"/>
            </a:srgbClr>
          </a:solidFill>
          <a:ln/>
        </p:spPr>
      </p:sp>
      <p:pic>
        <p:nvPicPr>
          <p:cNvPr id="4" name="Image 1" descr="preencoded.png"/>
          <p:cNvPicPr>
            <a:picLocks noChangeAspect="1"/>
          </p:cNvPicPr>
          <p:nvPr/>
        </p:nvPicPr>
        <p:blipFill>
          <a:blip r:embed="rId4"/>
          <a:stretch>
            <a:fillRect/>
          </a:stretch>
        </p:blipFill>
        <p:spPr>
          <a:xfrm>
            <a:off x="0" y="0"/>
            <a:ext cx="14630400" cy="3086100"/>
          </a:xfrm>
          <a:prstGeom prst="rect">
            <a:avLst/>
          </a:prstGeom>
        </p:spPr>
      </p:pic>
      <p:sp>
        <p:nvSpPr>
          <p:cNvPr id="5" name="Text 1"/>
          <p:cNvSpPr/>
          <p:nvPr/>
        </p:nvSpPr>
        <p:spPr>
          <a:xfrm>
            <a:off x="5370285" y="1389102"/>
            <a:ext cx="8396077" cy="1325069"/>
          </a:xfrm>
          <a:prstGeom prst="rect">
            <a:avLst/>
          </a:prstGeom>
          <a:noFill/>
          <a:ln/>
        </p:spPr>
        <p:txBody>
          <a:bodyPr wrap="none" rtlCol="0" anchor="t"/>
          <a:lstStyle/>
          <a:p>
            <a:pPr marL="0" indent="0">
              <a:lnSpc>
                <a:spcPts val="6379"/>
              </a:lnSpc>
              <a:buNone/>
            </a:pPr>
            <a:r>
              <a:rPr lang="en-US" sz="5103" b="1" kern="0" spc="-102" dirty="0">
                <a:solidFill>
                  <a:srgbClr val="FF8AAF"/>
                </a:solidFill>
                <a:latin typeface="Petrona" pitchFamily="34" charset="0"/>
                <a:ea typeface="Petrona" pitchFamily="34" charset="-122"/>
                <a:cs typeface="Petrona" pitchFamily="34" charset="-120"/>
              </a:rPr>
              <a:t>Conclusion</a:t>
            </a:r>
            <a:endParaRPr lang="en-US" sz="5103" dirty="0"/>
          </a:p>
        </p:txBody>
      </p:sp>
      <p:sp>
        <p:nvSpPr>
          <p:cNvPr id="6" name="Text 2"/>
          <p:cNvSpPr/>
          <p:nvPr/>
        </p:nvSpPr>
        <p:spPr>
          <a:xfrm>
            <a:off x="864037" y="3585029"/>
            <a:ext cx="12902327" cy="3255469"/>
          </a:xfrm>
          <a:prstGeom prst="rect">
            <a:avLst/>
          </a:prstGeom>
          <a:noFill/>
          <a:ln/>
        </p:spPr>
        <p:txBody>
          <a:bodyPr wrap="square" rtlCol="0" anchor="t"/>
          <a:lstStyle/>
          <a:p>
            <a:pPr marL="0" indent="0">
              <a:lnSpc>
                <a:spcPts val="3110"/>
              </a:lnSpc>
              <a:buNone/>
            </a:pPr>
            <a:r>
              <a:rPr lang="en-US" sz="1944" kern="0" spc="-39" dirty="0">
                <a:solidFill>
                  <a:srgbClr val="E0D6DE"/>
                </a:solidFill>
                <a:latin typeface="Inter" pitchFamily="34" charset="0"/>
                <a:ea typeface="Inter" pitchFamily="34" charset="-122"/>
                <a:cs typeface="Inter" pitchFamily="34" charset="-120"/>
              </a:rPr>
              <a:t>The Dev Weather Forecast App is a comprehensive and user-friendly tool that provides accurate and up-to-date weather information for cities across India. With its intuitive design, customizable features, and helpful notifications, the app is an essential companion for anyone who wants to stay informed about the weather.</a:t>
            </a:r>
            <a:endParaRPr lang="en-US" sz="1944"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572</Words>
  <Application>Microsoft Office PowerPoint</Application>
  <PresentationFormat>Custom</PresentationFormat>
  <Paragraphs>64</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Inter</vt:lpstr>
      <vt:lpstr>Petrona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Khushi Biswas</cp:lastModifiedBy>
  <cp:revision>2</cp:revision>
  <dcterms:created xsi:type="dcterms:W3CDTF">2024-08-12T21:07:13Z</dcterms:created>
  <dcterms:modified xsi:type="dcterms:W3CDTF">2024-08-12T21:36:14Z</dcterms:modified>
</cp:coreProperties>
</file>