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9144000" cy="6858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0409" autoAdjust="0"/>
  </p:normalViewPr>
  <p:slideViewPr>
    <p:cSldViewPr>
      <p:cViewPr>
        <p:scale>
          <a:sx n="60" d="100"/>
          <a:sy n="60" d="100"/>
        </p:scale>
        <p:origin x="-52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C427C-50FE-4C42-B3E2-DC20FF4AF71D}" type="datetimeFigureOut">
              <a:rPr lang="es-US" smtClean="0"/>
              <a:t>2/21/15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363A1-998A-4DC3-BF64-1437403357B6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6516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</a:t>
            </a:r>
            <a:r>
              <a:rPr lang="en-US" baseline="0" dirty="0" smtClean="0"/>
              <a:t> to USDA 2 people should be spending 390 on grocery but average spend 750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3A1-998A-4DC3-BF64-1437403357B6}" type="slidenum">
              <a:rPr lang="es-US" smtClean="0"/>
              <a:t>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6386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3A1-998A-4DC3-BF64-1437403357B6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265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1-156</a:t>
            </a:r>
            <a:r>
              <a:rPr lang="en-US" baseline="0" dirty="0" smtClean="0"/>
              <a:t> Billion in food wasted, 9% fish wasted and 12% in fruits and veggies and 4.3% in meat, </a:t>
            </a:r>
            <a:r>
              <a:rPr lang="en-US" sz="1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reduce meat wastage by pushing sales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Step 2-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expand product selection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additional revenue stream from product placement</a:t>
            </a:r>
          </a:p>
          <a:p>
            <a:r>
              <a:rPr lang="en-US" dirty="0" smtClean="0"/>
              <a:t>Step 3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High demand for similar data  (e.g. instant.ly)</a:t>
            </a:r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3A1-998A-4DC3-BF64-1437403357B6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4259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Launch-Purchase data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Build</a:t>
            </a:r>
            <a:r>
              <a:rPr lang="en-US" baseline="0" dirty="0" smtClean="0"/>
              <a:t> Social-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- Reduce food wastage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- Let people vote on charities for donations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3A1-998A-4DC3-BF64-1437403357B6}" type="slidenum">
              <a:rPr lang="es-US" smtClean="0"/>
              <a:t>11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373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1- Lack in-store price data</a:t>
            </a:r>
          </a:p>
          <a:p>
            <a:r>
              <a:rPr lang="en-US" dirty="0" smtClean="0"/>
              <a:t>Why no copy-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First mover advantage where investment is key</a:t>
            </a:r>
          </a:p>
          <a:p>
            <a:pPr marL="2171700" lvl="4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Gives us a strong customer base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Brand image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Network of grocery stores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3A1-998A-4DC3-BF64-1437403357B6}" type="slidenum">
              <a:rPr lang="es-US" smtClean="0"/>
              <a:t>12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2309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5475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211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949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379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859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4738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941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3770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1914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349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58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1">
                <a:tint val="66000"/>
                <a:satMod val="160000"/>
                <a:alpha val="46000"/>
              </a:schemeClr>
            </a:gs>
            <a:gs pos="21000">
              <a:schemeClr val="accent1">
                <a:tint val="44500"/>
                <a:satMod val="160000"/>
                <a:alpha val="45000"/>
              </a:schemeClr>
            </a:gs>
            <a:gs pos="46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8D58-79DF-4C87-BB0C-92DC134FE278}" type="datetimeFigureOut">
              <a:rPr lang="es-US" smtClean="0"/>
              <a:t>2/21/15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800F-ED21-40D1-8FDF-1CEDF3E85312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0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7252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 smtClean="0">
              <a:solidFill>
                <a:srgbClr val="0000FF"/>
              </a:solidFill>
              <a:latin typeface="Comic Sans MS" pitchFamily="66" charset="0"/>
              <a:ea typeface="Cambria Math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solidFill>
                <a:srgbClr val="0000FF"/>
              </a:solidFill>
              <a:latin typeface="Comic Sans MS" pitchFamily="66" charset="0"/>
              <a:ea typeface="Cambria Math" pitchFamily="18" charset="0"/>
              <a:cs typeface="Times New Roman" pitchFamily="18" charset="0"/>
            </a:endParaRPr>
          </a:p>
          <a:p>
            <a:pPr algn="ctr"/>
            <a:endParaRPr lang="en-US" sz="3600" dirty="0" smtClean="0">
              <a:solidFill>
                <a:srgbClr val="0000FF"/>
              </a:solidFill>
              <a:latin typeface="Comic Sans MS" pitchFamily="66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4000" dirty="0">
                <a:solidFill>
                  <a:srgbClr val="0000FF"/>
                </a:solidFill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Savey</a:t>
            </a:r>
            <a:endParaRPr lang="en-US" sz="4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           </a:t>
            </a:r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	…for the savvy </a:t>
            </a:r>
            <a:r>
              <a:rPr lang="en-US" sz="32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hopper</a:t>
            </a:r>
          </a:p>
          <a:p>
            <a:pPr algn="ctr"/>
            <a:endParaRPr lang="en-US" sz="36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Adobe Garamond Pro" pitchFamily="18" charset="0"/>
                <a:cs typeface="Times New Roman" pitchFamily="18" charset="0"/>
              </a:rPr>
              <a:t>February 21, 2015</a:t>
            </a: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63" y="5715000"/>
            <a:ext cx="2863537" cy="89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05000"/>
            <a:ext cx="2609850" cy="242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0878" y="838200"/>
            <a:ext cx="7848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Growth</a:t>
            </a:r>
          </a:p>
          <a:p>
            <a:pPr algn="ctr"/>
            <a:endParaRPr lang="en-US" sz="36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Step 1.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Exploit 2-sided network effect </a:t>
            </a: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Step 2.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Then focus crowdsourcing on other items</a:t>
            </a:r>
          </a:p>
          <a:p>
            <a:pPr lvl="1">
              <a:lnSpc>
                <a:spcPct val="150000"/>
              </a:lnSpc>
            </a:pPr>
            <a:endParaRPr lang="en-US" sz="2400" b="1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Step 3.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Take advantage of data </a:t>
            </a: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ge result for waz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searchlightconsulting.co.uk/wp-content/uploads/2014/03/monitoring-grow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669" y="4611633"/>
            <a:ext cx="1859017" cy="1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Marketing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Pre-populated database at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launch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Build a socially responsible brand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Strategic partnerships with charities </a:t>
            </a: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Donation-based referral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system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Social media, SEO, adwords campaign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</a:t>
            </a:r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ge result for waz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Competition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Online price aggregators and coupon/sale apps	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How do we deal with new entrants?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ge result for waz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82886"/>
            <a:ext cx="15573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0267"/>
            <a:ext cx="1014413" cy="100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6479"/>
            <a:ext cx="1933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Investment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Initially would look for convertible debt financing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A potential exit would be a merger/acquisition opportunity</a:t>
            </a: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ge result for waz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amion\Desktop\savey 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3581400" cy="333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67000" y="43270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Any Questions?</a:t>
            </a:r>
            <a:endParaRPr lang="en-US" sz="3200" b="1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4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The Problem</a:t>
            </a:r>
          </a:p>
          <a:p>
            <a:endParaRPr lang="en-US" sz="28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Out of 88 people surveyed:</a:t>
            </a:r>
          </a:p>
          <a:p>
            <a:pPr lvl="1"/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		</a:t>
            </a:r>
          </a:p>
          <a:p>
            <a:pPr lvl="1"/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persons </a:t>
            </a:r>
            <a:r>
              <a:rPr lang="en-US" sz="28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spend</a:t>
            </a:r>
            <a:r>
              <a:rPr lang="en-US" sz="28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more than expected</a:t>
            </a:r>
          </a:p>
          <a:p>
            <a:pPr lvl="1"/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persons care </a:t>
            </a:r>
            <a:r>
              <a:rPr lang="en-US" sz="28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more about price </a:t>
            </a:r>
            <a:r>
              <a:rPr lang="en-US" sz="28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than quality</a:t>
            </a:r>
          </a:p>
          <a:p>
            <a:pPr lvl="1"/>
            <a:endParaRPr lang="en-US" sz="28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sz="28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sz="28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/>
            <a:endParaRPr lang="en-US" sz="36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  </a:t>
            </a: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28492"/>
            <a:ext cx="1232579" cy="153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1" y="3226676"/>
            <a:ext cx="977931" cy="167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0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Initial Solution</a:t>
            </a:r>
          </a:p>
          <a:p>
            <a:endParaRPr lang="en-US" sz="2400" b="1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rovide </a:t>
            </a:r>
            <a:r>
              <a:rPr lang="en-US" sz="2800" b="1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consumers a way to access in store prices </a:t>
            </a:r>
            <a:r>
              <a:rPr lang="en-US" sz="28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that they otherwise </a:t>
            </a:r>
            <a:r>
              <a:rPr lang="en-US" sz="2800" b="1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could not find </a:t>
            </a:r>
            <a:r>
              <a:rPr lang="en-US" sz="28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online</a:t>
            </a: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How?</a:t>
            </a: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An application that takes a shopping list and returns:</a:t>
            </a:r>
          </a:p>
          <a:p>
            <a:pPr marL="914400" lvl="1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Store that has each item at the cheapest price</a:t>
            </a:r>
          </a:p>
          <a:p>
            <a:pPr marL="914400" lvl="1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Store that you can get list at lowest total cost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mion\Downloads\WP_20150220_0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47303"/>
            <a:ext cx="5386575" cy="302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mion\Downloads\WP_20150220_00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0" y="530963"/>
            <a:ext cx="5186200" cy="26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0696" y="1371600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We found that:</a:t>
            </a:r>
          </a:p>
          <a:p>
            <a:pPr marL="342900" indent="-34290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High </a:t>
            </a:r>
            <a:r>
              <a:rPr lang="en-US" sz="32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complexity </a:t>
            </a:r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in product base</a:t>
            </a:r>
          </a:p>
          <a:p>
            <a:pPr marL="342900" indent="-34290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Negligible</a:t>
            </a:r>
            <a:r>
              <a:rPr lang="en-US" sz="32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savings on basic items </a:t>
            </a:r>
            <a:endParaRPr lang="en-US" sz="2400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Pivoting</a:t>
            </a:r>
          </a:p>
          <a:p>
            <a:endParaRPr lang="en-US" sz="2400" b="1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We needed to find goods that: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1. </a:t>
            </a: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eal savings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2. Prices unavailable online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.People are sensitive to price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Decided to focus on the </a:t>
            </a:r>
            <a:r>
              <a:rPr lang="en-US" sz="24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fish and meat 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market</a:t>
            </a: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alexandercowan.com/wp-content/uploads/2013/04/Build-Measure-Learn-Get-Pa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23812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How does </a:t>
            </a:r>
            <a:r>
              <a:rPr lang="en-US" sz="3600" dirty="0" err="1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Savey</a:t>
            </a:r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work?</a:t>
            </a:r>
          </a:p>
          <a:p>
            <a:endParaRPr lang="en-US" sz="2400" b="1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amion\Desktop\savey 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19" y="1773620"/>
            <a:ext cx="3644360" cy="33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Crowdsourcing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Ease of use: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Simply upload picture of price tag 	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    (</a:t>
            </a:r>
            <a:r>
              <a:rPr lang="en-US" sz="2400" dirty="0" err="1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geotagging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and push-notifications)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Incentives: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Point-reward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system and competition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Donation</a:t>
            </a: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 per upload to food charities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Builds sense of community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Successful examples:</a:t>
            </a:r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8" t="19828" r="32066" b="52362"/>
          <a:stretch/>
        </p:blipFill>
        <p:spPr bwMode="auto">
          <a:xfrm>
            <a:off x="6198815" y="2057399"/>
            <a:ext cx="2487985" cy="12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517207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Image result for waz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92" y="5705476"/>
            <a:ext cx="1815708" cy="115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2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599" y="990600"/>
            <a:ext cx="784860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Revenue Model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Initially will be advertisements for products related to meat and fish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Adobe Garamond Pro" pitchFamily="18" charset="0"/>
                <a:ea typeface="Cambria Math" pitchFamily="18" charset="0"/>
                <a:cs typeface="Times New Roman" pitchFamily="18" charset="0"/>
              </a:rPr>
              <a:t>Opportunities for revenue will expand as we grow…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Adobe Garamond Pro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>
              <a:latin typeface="Adobe Garamond Pro" pitchFamily="18" charset="0"/>
              <a:cs typeface="Times New Roman" pitchFamily="18" charset="0"/>
            </a:endParaRPr>
          </a:p>
          <a:p>
            <a:endParaRPr lang="en-US" dirty="0" smtClean="0">
              <a:latin typeface="Adobe Garamond Pro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m1.behance.net/rendition/modules/49307035/disp/5f2450580422a4ac0f75e46a6ae1607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905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mion\Desktop\savey 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5F4"/>
              </a:clrFrom>
              <a:clrTo>
                <a:srgbClr val="F9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" y="76202"/>
            <a:ext cx="1011844" cy="9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 descr="Image result for waze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0" y="2819400"/>
            <a:ext cx="2645979" cy="264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52850"/>
            <a:ext cx="1524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 descr="http://www.ofifacil.com/ideas-ejemplos/ideas-ejemplos-diseno-packaging-etiquetas-vino/diseno-etiqueta-vino-minimalista-053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2530965" cy="267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308</Words>
  <Application>Microsoft Macintosh PowerPoint</Application>
  <PresentationFormat>On-screen Show (4:3)</PresentationFormat>
  <Paragraphs>124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Damion</dc:creator>
  <cp:lastModifiedBy>Charles Park</cp:lastModifiedBy>
  <cp:revision>126</cp:revision>
  <dcterms:created xsi:type="dcterms:W3CDTF">2013-11-16T16:32:08Z</dcterms:created>
  <dcterms:modified xsi:type="dcterms:W3CDTF">2015-02-21T19:28:18Z</dcterms:modified>
</cp:coreProperties>
</file>