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4" r:id="rId7"/>
    <p:sldId id="261" r:id="rId8"/>
    <p:sldId id="266" r:id="rId9"/>
    <p:sldId id="267" r:id="rId10"/>
    <p:sldId id="268" r:id="rId11"/>
    <p:sldId id="273" r:id="rId12"/>
    <p:sldId id="262" r:id="rId13"/>
    <p:sldId id="269" r:id="rId14"/>
    <p:sldId id="271" r:id="rId15"/>
    <p:sldId id="263"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p:scale>
          <a:sx n="80" d="100"/>
          <a:sy n="80" d="100"/>
        </p:scale>
        <p:origin x="-77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60F08-46EB-4A7F-A406-507F0C3D9949}" type="datetimeFigureOut">
              <a:rPr lang="en-US" smtClean="0"/>
              <a:t>10/12/2017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CE280-C34A-490A-8421-45C0CB59C36C}" type="slidenum">
              <a:rPr lang="en-US" smtClean="0"/>
              <a:t>‹#›</a:t>
            </a:fld>
            <a:endParaRPr lang="en-US"/>
          </a:p>
        </p:txBody>
      </p:sp>
    </p:spTree>
    <p:extLst>
      <p:ext uri="{BB962C8B-B14F-4D97-AF65-F5344CB8AC3E}">
        <p14:creationId xmlns:p14="http://schemas.microsoft.com/office/powerpoint/2010/main" val="193853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CE280-C34A-490A-8421-45C0CB59C36C}" type="slidenum">
              <a:rPr lang="en-US" smtClean="0"/>
              <a:t>3</a:t>
            </a:fld>
            <a:endParaRPr lang="en-US"/>
          </a:p>
        </p:txBody>
      </p:sp>
    </p:spTree>
    <p:extLst>
      <p:ext uri="{BB962C8B-B14F-4D97-AF65-F5344CB8AC3E}">
        <p14:creationId xmlns:p14="http://schemas.microsoft.com/office/powerpoint/2010/main" val="155248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CE280-C34A-490A-8421-45C0CB59C36C}" type="slidenum">
              <a:rPr lang="en-US" smtClean="0"/>
              <a:t>9</a:t>
            </a:fld>
            <a:endParaRPr lang="en-US"/>
          </a:p>
        </p:txBody>
      </p:sp>
    </p:spTree>
    <p:extLst>
      <p:ext uri="{BB962C8B-B14F-4D97-AF65-F5344CB8AC3E}">
        <p14:creationId xmlns:p14="http://schemas.microsoft.com/office/powerpoint/2010/main" val="155248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F58530-F14B-4575-9BBD-E7E232B1472B}"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349898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58530-F14B-4575-9BBD-E7E232B1472B}"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267272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58530-F14B-4575-9BBD-E7E232B1472B}"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69086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58530-F14B-4575-9BBD-E7E232B1472B}"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186546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58530-F14B-4575-9BBD-E7E232B1472B}"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252158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F58530-F14B-4575-9BBD-E7E232B1472B}"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41695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F58530-F14B-4575-9BBD-E7E232B1472B}"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155007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58530-F14B-4575-9BBD-E7E232B1472B}"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351342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58530-F14B-4575-9BBD-E7E232B1472B}"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162925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58530-F14B-4575-9BBD-E7E232B1472B}"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14616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58530-F14B-4575-9BBD-E7E232B1472B}"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5330-5372-42C7-9EB9-C430991FF2E5}" type="slidenum">
              <a:rPr lang="en-US" smtClean="0"/>
              <a:t>‹#›</a:t>
            </a:fld>
            <a:endParaRPr lang="en-US"/>
          </a:p>
        </p:txBody>
      </p:sp>
    </p:spTree>
    <p:extLst>
      <p:ext uri="{BB962C8B-B14F-4D97-AF65-F5344CB8AC3E}">
        <p14:creationId xmlns:p14="http://schemas.microsoft.com/office/powerpoint/2010/main" val="141732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58530-F14B-4575-9BBD-E7E232B1472B}" type="datetimeFigureOut">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15330-5372-42C7-9EB9-C430991FF2E5}" type="slidenum">
              <a:rPr lang="en-US" smtClean="0"/>
              <a:t>‹#›</a:t>
            </a:fld>
            <a:endParaRPr lang="en-US"/>
          </a:p>
        </p:txBody>
      </p:sp>
    </p:spTree>
    <p:extLst>
      <p:ext uri="{BB962C8B-B14F-4D97-AF65-F5344CB8AC3E}">
        <p14:creationId xmlns:p14="http://schemas.microsoft.com/office/powerpoint/2010/main" val="3051999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3600"/>
            <a:ext cx="8763000" cy="1752600"/>
          </a:xfrm>
        </p:spPr>
        <p:txBody>
          <a:bodyPr>
            <a:normAutofit/>
          </a:bodyPr>
          <a:lstStyle/>
          <a:p>
            <a:r>
              <a:rPr lang="en-US" dirty="0" smtClean="0"/>
              <a:t>Potential Project 1:</a:t>
            </a:r>
            <a:br>
              <a:rPr lang="en-US" dirty="0" smtClean="0"/>
            </a:br>
            <a:r>
              <a:rPr lang="en-US" sz="2400" dirty="0" smtClean="0"/>
              <a:t>Allied Irish Bank (AIB) Scheme Cost Anomaly Detection and Impact</a:t>
            </a:r>
            <a:endParaRPr lang="en-US" sz="2400" dirty="0"/>
          </a:p>
        </p:txBody>
      </p:sp>
      <p:sp>
        <p:nvSpPr>
          <p:cNvPr id="3" name="Subtitle 2"/>
          <p:cNvSpPr>
            <a:spLocks noGrp="1"/>
          </p:cNvSpPr>
          <p:nvPr>
            <p:ph type="subTitle" idx="1"/>
          </p:nvPr>
        </p:nvSpPr>
        <p:spPr>
          <a:xfrm>
            <a:off x="1371600" y="4191000"/>
            <a:ext cx="7315200" cy="1752600"/>
          </a:xfrm>
        </p:spPr>
        <p:txBody>
          <a:bodyPr>
            <a:normAutofit/>
          </a:bodyPr>
          <a:lstStyle/>
          <a:p>
            <a:pPr algn="l">
              <a:spcBef>
                <a:spcPts val="0"/>
              </a:spcBef>
            </a:pPr>
            <a:r>
              <a:rPr lang="en-US" sz="2000" dirty="0" smtClean="0"/>
              <a:t>Dale Johnson</a:t>
            </a:r>
          </a:p>
          <a:p>
            <a:pPr algn="l">
              <a:spcBef>
                <a:spcPts val="0"/>
              </a:spcBef>
            </a:pPr>
            <a:r>
              <a:rPr lang="en-US" sz="2000" dirty="0" smtClean="0"/>
              <a:t>Senior Global Pricing Intelligence Analyst – Ingenico ePayments</a:t>
            </a:r>
          </a:p>
          <a:p>
            <a:pPr algn="l">
              <a:spcBef>
                <a:spcPts val="0"/>
              </a:spcBef>
            </a:pPr>
            <a:r>
              <a:rPr lang="en-US" sz="2000" dirty="0" smtClean="0"/>
              <a:t>General Assembly Final Project Proposal</a:t>
            </a:r>
            <a:endParaRPr lang="en-US" sz="2000" dirty="0" smtClean="0"/>
          </a:p>
          <a:p>
            <a:pPr algn="l">
              <a:spcBef>
                <a:spcPts val="0"/>
              </a:spcBef>
            </a:pPr>
            <a:r>
              <a:rPr lang="en-US" sz="2000" dirty="0" smtClean="0"/>
              <a:t>10-12-2017</a:t>
            </a:r>
            <a:endParaRPr lang="en-US" sz="2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76200"/>
            <a:ext cx="1981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88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Hypothesis: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effectLst>
                  <a:outerShdw blurRad="38100" dist="38100" dir="2700000" algn="tl">
                    <a:srgbClr val="000000">
                      <a:alpha val="43137"/>
                    </a:srgbClr>
                  </a:outerShdw>
                </a:effectLst>
              </a:rPr>
              <a:t>“Using a combination of industry vertical, credit/debit card types, interchange product use types, region, and chargeback risk, estimated cost as well as cost volatility can be scored and a pricing decision model can be created for onboarding new merchants.” </a:t>
            </a:r>
          </a:p>
          <a:p>
            <a:pPr marL="0" indent="0">
              <a:buNone/>
            </a:pPr>
            <a:endParaRPr lang="en-US" dirty="0" smtClean="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High volatility </a:t>
            </a:r>
            <a:r>
              <a:rPr lang="en-US" dirty="0" smtClean="0">
                <a:effectLst>
                  <a:outerShdw blurRad="38100" dist="38100" dir="2700000" algn="tl">
                    <a:srgbClr val="000000">
                      <a:alpha val="43137"/>
                    </a:srgbClr>
                  </a:outerShdw>
                </a:effectLst>
              </a:rPr>
              <a:t>=“Interchange </a:t>
            </a:r>
            <a:r>
              <a:rPr lang="en-US" dirty="0">
                <a:effectLst>
                  <a:outerShdw blurRad="38100" dist="38100" dir="2700000" algn="tl">
                    <a:srgbClr val="000000">
                      <a:alpha val="43137"/>
                    </a:srgbClr>
                  </a:outerShdw>
                </a:effectLst>
              </a:rPr>
              <a:t>Cost + </a:t>
            </a:r>
            <a:r>
              <a:rPr lang="en-US" dirty="0" smtClean="0">
                <a:effectLst>
                  <a:outerShdw blurRad="38100" dist="38100" dir="2700000" algn="tl">
                    <a:srgbClr val="000000">
                      <a:alpha val="43137"/>
                    </a:srgbClr>
                  </a:outerShdw>
                </a:effectLst>
              </a:rPr>
              <a:t>upcharge”  </a:t>
            </a:r>
            <a:endParaRPr lang="en-US"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Low volatility = </a:t>
            </a:r>
            <a:r>
              <a:rPr lang="en-US" dirty="0" smtClean="0">
                <a:effectLst>
                  <a:outerShdw blurRad="38100" dist="38100" dir="2700000" algn="tl">
                    <a:srgbClr val="000000">
                      <a:alpha val="43137"/>
                    </a:srgbClr>
                  </a:outerShdw>
                </a:effectLst>
              </a:rPr>
              <a:t>“blended”</a:t>
            </a:r>
            <a:endParaRPr lang="en-US" dirty="0">
              <a:effectLst>
                <a:outerShdw blurRad="38100" dist="38100" dir="2700000" algn="tl">
                  <a:srgbClr val="000000">
                    <a:alpha val="43137"/>
                  </a:srgbClr>
                </a:outerShdw>
              </a:effectLst>
            </a:endParaRPr>
          </a:p>
          <a:p>
            <a:pPr marL="0" indent="0">
              <a:buNone/>
            </a:pPr>
            <a:endParaRPr lang="en-US" dirty="0" smtClean="0">
              <a:effectLst>
                <a:outerShdw blurRad="38100" dist="38100" dir="2700000" algn="tl">
                  <a:srgbClr val="000000">
                    <a:alpha val="43137"/>
                  </a:srgbClr>
                </a:outerShdw>
              </a:effectLst>
            </a:endParaRPr>
          </a:p>
          <a:p>
            <a:pPr marL="0" indent="0">
              <a:buNone/>
            </a:pPr>
            <a:r>
              <a:rPr lang="en-US" dirty="0" smtClean="0">
                <a:effectLst>
                  <a:outerShdw blurRad="38100" dist="38100" dir="2700000" algn="tl">
                    <a:srgbClr val="000000">
                      <a:alpha val="43137"/>
                    </a:srgbClr>
                  </a:outerShdw>
                </a:effectLst>
              </a:rPr>
              <a:t>Additionally, the organization’s current portfolio can be reassessed using the methodology to see if pricing against current merchants is optimal given its volatility score.</a:t>
            </a:r>
            <a:endParaRPr lang="en-US" dirty="0" smtClean="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buNone/>
            </a:pPr>
            <a:r>
              <a:rPr lang="en-US" sz="2400" dirty="0" smtClean="0"/>
              <a:t>.</a:t>
            </a:r>
          </a:p>
        </p:txBody>
      </p:sp>
    </p:spTree>
    <p:extLst>
      <p:ext uri="{BB962C8B-B14F-4D97-AF65-F5344CB8AC3E}">
        <p14:creationId xmlns:p14="http://schemas.microsoft.com/office/powerpoint/2010/main" val="312518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Aggregated/Transactional cost files from acquiring banks. Costs are itemized by cost description (Oracle/Neteeza)</a:t>
            </a:r>
          </a:p>
          <a:p>
            <a:r>
              <a:rPr lang="en-US" dirty="0" smtClean="0"/>
              <a:t>“Back office data” comes in the form of transactional data with attributes that can be used as conditions to align with cost files </a:t>
            </a:r>
            <a:r>
              <a:rPr lang="en-US" dirty="0" smtClean="0"/>
              <a:t>(Oracle/Neteeza)</a:t>
            </a:r>
            <a:endParaRPr lang="en-US" dirty="0" smtClean="0"/>
          </a:p>
          <a:p>
            <a:r>
              <a:rPr lang="en-US" dirty="0" smtClean="0"/>
              <a:t>“Front office data” </a:t>
            </a:r>
            <a:r>
              <a:rPr lang="en-US" dirty="0" smtClean="0"/>
              <a:t>(Oracle/Neteeza)</a:t>
            </a:r>
          </a:p>
          <a:p>
            <a:endParaRPr lang="en-US" dirty="0"/>
          </a:p>
        </p:txBody>
      </p:sp>
    </p:spTree>
    <p:extLst>
      <p:ext uri="{BB962C8B-B14F-4D97-AF65-F5344CB8AC3E}">
        <p14:creationId xmlns:p14="http://schemas.microsoft.com/office/powerpoint/2010/main" val="253778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752600"/>
          </a:xfrm>
        </p:spPr>
        <p:txBody>
          <a:bodyPr>
            <a:normAutofit fontScale="90000"/>
          </a:bodyPr>
          <a:lstStyle/>
          <a:p>
            <a:r>
              <a:rPr lang="en-US" dirty="0" smtClean="0"/>
              <a:t>Potential Project 3:</a:t>
            </a:r>
            <a:r>
              <a:rPr lang="en-US" dirty="0"/>
              <a:t/>
            </a:r>
            <a:br>
              <a:rPr lang="en-US" dirty="0"/>
            </a:br>
            <a:r>
              <a:rPr lang="en-US" dirty="0" smtClean="0"/>
              <a:t>USA Scheme Cost Prediction Model</a:t>
            </a:r>
            <a:endParaRPr lang="en-US" sz="2800" dirty="0"/>
          </a:p>
        </p:txBody>
      </p:sp>
      <p:sp>
        <p:nvSpPr>
          <p:cNvPr id="3" name="Subtitle 2"/>
          <p:cNvSpPr>
            <a:spLocks noGrp="1"/>
          </p:cNvSpPr>
          <p:nvPr>
            <p:ph type="subTitle" idx="1"/>
          </p:nvPr>
        </p:nvSpPr>
        <p:spPr>
          <a:xfrm>
            <a:off x="1371600" y="4191000"/>
            <a:ext cx="7315200" cy="1752600"/>
          </a:xfrm>
        </p:spPr>
        <p:txBody>
          <a:bodyPr>
            <a:normAutofit/>
          </a:bodyPr>
          <a:lstStyle/>
          <a:p>
            <a:pPr algn="l">
              <a:spcBef>
                <a:spcPts val="0"/>
              </a:spcBef>
            </a:pPr>
            <a:r>
              <a:rPr lang="en-US" sz="2000" dirty="0" smtClean="0"/>
              <a:t>Dale Johnson</a:t>
            </a:r>
          </a:p>
          <a:p>
            <a:pPr algn="l">
              <a:spcBef>
                <a:spcPts val="0"/>
              </a:spcBef>
            </a:pPr>
            <a:r>
              <a:rPr lang="en-US" sz="2000" dirty="0" smtClean="0"/>
              <a:t>Senior Global Pricing Intelligence Analyst – Ingenico ePayments</a:t>
            </a:r>
          </a:p>
          <a:p>
            <a:pPr algn="l">
              <a:spcBef>
                <a:spcPts val="0"/>
              </a:spcBef>
            </a:pPr>
            <a:r>
              <a:rPr lang="en-US" sz="2000" dirty="0" smtClean="0"/>
              <a:t>General Assembly Final Project Proposal</a:t>
            </a:r>
          </a:p>
          <a:p>
            <a:pPr algn="l">
              <a:spcBef>
                <a:spcPts val="0"/>
              </a:spcBef>
            </a:pPr>
            <a:r>
              <a:rPr lang="en-US" sz="2000" dirty="0" smtClean="0"/>
              <a:t>10-12-2017</a:t>
            </a:r>
            <a:endParaRPr lang="en-US" sz="2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76200"/>
            <a:ext cx="1981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94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chor="t">
            <a:normAutofit fontScale="90000"/>
          </a:bodyPr>
          <a:lstStyle/>
          <a:p>
            <a:pPr algn="l"/>
            <a:r>
              <a:rPr lang="en-US" sz="5300" dirty="0" smtClean="0"/>
              <a:t>Background</a:t>
            </a:r>
            <a:r>
              <a:rPr lang="en-US" dirty="0" smtClean="0"/>
              <a:t>:</a:t>
            </a:r>
            <a:br>
              <a:rPr lang="en-US" dirty="0" smtClean="0"/>
            </a:br>
            <a:endParaRPr lang="en-US" dirty="0"/>
          </a:p>
        </p:txBody>
      </p:sp>
      <p:sp>
        <p:nvSpPr>
          <p:cNvPr id="3" name="Content Placeholder 2"/>
          <p:cNvSpPr>
            <a:spLocks noGrp="1"/>
          </p:cNvSpPr>
          <p:nvPr>
            <p:ph idx="1"/>
          </p:nvPr>
        </p:nvSpPr>
        <p:spPr>
          <a:xfrm>
            <a:off x="457200" y="1371600"/>
            <a:ext cx="8229600" cy="4830763"/>
          </a:xfrm>
        </p:spPr>
        <p:txBody>
          <a:bodyPr>
            <a:normAutofit/>
          </a:bodyPr>
          <a:lstStyle/>
          <a:p>
            <a:pPr marL="0" indent="0">
              <a:buNone/>
            </a:pPr>
            <a:r>
              <a:rPr lang="en-US" sz="2400" dirty="0" smtClean="0"/>
              <a:t>All acquiring bank partners provide cost data to their Payment-Service-Provider </a:t>
            </a:r>
            <a:r>
              <a:rPr lang="en-US" sz="2400" dirty="0" smtClean="0"/>
              <a:t>(PSP)</a:t>
            </a:r>
            <a:r>
              <a:rPr lang="en-US" sz="2400" dirty="0" smtClean="0"/>
              <a:t> partners. Some of the data is very detailed and sent daily while some datasets are less detailed and sent less frequently. However in both circumstances there are costs for operating on a payment service platform (i.e. MasterCard Visa) typically called “scheme fees” that are being passed along with no reference to specific transactions. This information is provided in aggregate for specific fees but with no connection to the transactions. Consequently, the organization is usually left having to disperse these fees over the transactional level datasets with little “rhyme or reason.”</a:t>
            </a:r>
          </a:p>
        </p:txBody>
      </p:sp>
    </p:spTree>
    <p:extLst>
      <p:ext uri="{BB962C8B-B14F-4D97-AF65-F5344CB8AC3E}">
        <p14:creationId xmlns:p14="http://schemas.microsoft.com/office/powerpoint/2010/main" val="2429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fontScale="90000"/>
          </a:bodyPr>
          <a:lstStyle/>
          <a:p>
            <a:r>
              <a:rPr lang="en-US" dirty="0" smtClean="0"/>
              <a:t>Payment Service Provider Basic Operation Flow Chart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8" y="2696330"/>
            <a:ext cx="1600201" cy="98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417" y="4906962"/>
            <a:ext cx="897941" cy="91668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djohnson\AppData\Local\Microsoft\Windows\Temporary Internet Files\Content.IE5\HVA1C02G\Map_symbol_museum_0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3005" y="4830762"/>
            <a:ext cx="1194437" cy="1143003"/>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Users\djohnson\AppData\Local\Microsoft\Windows\Temporary Internet Files\Content.IE5\HVA1C02G\Map_symbol_museum_0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3005" y="2608103"/>
            <a:ext cx="1194437" cy="124491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418" y="2710021"/>
            <a:ext cx="897940" cy="899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6439" y="2608103"/>
            <a:ext cx="2364106" cy="107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03006" y="3730981"/>
            <a:ext cx="1194436" cy="276999"/>
          </a:xfrm>
          <a:prstGeom prst="rect">
            <a:avLst/>
          </a:prstGeom>
          <a:noFill/>
          <a:ln>
            <a:solidFill>
              <a:schemeClr val="tx1"/>
            </a:solidFill>
          </a:ln>
        </p:spPr>
        <p:txBody>
          <a:bodyPr wrap="square" rtlCol="0">
            <a:spAutoFit/>
          </a:bodyPr>
          <a:lstStyle/>
          <a:p>
            <a:r>
              <a:rPr lang="en-US" sz="1200" dirty="0" smtClean="0"/>
              <a:t>Merchant Bank</a:t>
            </a:r>
            <a:endParaRPr lang="en-US" sz="1200" dirty="0"/>
          </a:p>
        </p:txBody>
      </p:sp>
      <p:sp>
        <p:nvSpPr>
          <p:cNvPr id="17" name="TextBox 16"/>
          <p:cNvSpPr txBox="1"/>
          <p:nvPr/>
        </p:nvSpPr>
        <p:spPr>
          <a:xfrm>
            <a:off x="328533" y="3763962"/>
            <a:ext cx="1194436" cy="276999"/>
          </a:xfrm>
          <a:prstGeom prst="rect">
            <a:avLst/>
          </a:prstGeom>
          <a:noFill/>
          <a:ln>
            <a:solidFill>
              <a:schemeClr val="tx1"/>
            </a:solidFill>
          </a:ln>
        </p:spPr>
        <p:txBody>
          <a:bodyPr wrap="square" rtlCol="0">
            <a:spAutoFit/>
          </a:bodyPr>
          <a:lstStyle/>
          <a:p>
            <a:pPr algn="ctr"/>
            <a:r>
              <a:rPr lang="en-US" sz="1200" dirty="0" smtClean="0"/>
              <a:t>Merchant</a:t>
            </a:r>
            <a:endParaRPr lang="en-US" sz="1200" dirty="0"/>
          </a:p>
        </p:txBody>
      </p:sp>
      <p:sp>
        <p:nvSpPr>
          <p:cNvPr id="18" name="TextBox 17"/>
          <p:cNvSpPr txBox="1"/>
          <p:nvPr/>
        </p:nvSpPr>
        <p:spPr>
          <a:xfrm>
            <a:off x="3656570" y="3728421"/>
            <a:ext cx="2133600" cy="276999"/>
          </a:xfrm>
          <a:prstGeom prst="rect">
            <a:avLst/>
          </a:prstGeom>
          <a:noFill/>
          <a:ln>
            <a:solidFill>
              <a:schemeClr val="tx1"/>
            </a:solidFill>
          </a:ln>
        </p:spPr>
        <p:txBody>
          <a:bodyPr wrap="square" rtlCol="0">
            <a:spAutoFit/>
          </a:bodyPr>
          <a:lstStyle/>
          <a:p>
            <a:r>
              <a:rPr lang="en-US" sz="1200" dirty="0" smtClean="0"/>
              <a:t>Payment Service Provider (PSP)</a:t>
            </a:r>
            <a:endParaRPr lang="en-US" sz="1200" dirty="0"/>
          </a:p>
        </p:txBody>
      </p:sp>
      <p:sp>
        <p:nvSpPr>
          <p:cNvPr id="19" name="TextBox 18"/>
          <p:cNvSpPr txBox="1"/>
          <p:nvPr/>
        </p:nvSpPr>
        <p:spPr>
          <a:xfrm>
            <a:off x="6628370" y="3712289"/>
            <a:ext cx="2239404" cy="276999"/>
          </a:xfrm>
          <a:prstGeom prst="rect">
            <a:avLst/>
          </a:prstGeom>
          <a:noFill/>
          <a:ln>
            <a:solidFill>
              <a:schemeClr val="tx1"/>
            </a:solidFill>
          </a:ln>
        </p:spPr>
        <p:txBody>
          <a:bodyPr wrap="square" rtlCol="0">
            <a:spAutoFit/>
          </a:bodyPr>
          <a:lstStyle/>
          <a:p>
            <a:r>
              <a:rPr lang="en-US" sz="1200" dirty="0" smtClean="0"/>
              <a:t>Payment Platform or “scheme”</a:t>
            </a:r>
            <a:endParaRPr lang="en-US" sz="1200" dirty="0"/>
          </a:p>
        </p:txBody>
      </p:sp>
      <p:pic>
        <p:nvPicPr>
          <p:cNvPr id="513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2710021"/>
            <a:ext cx="857251" cy="97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123169" y="2849562"/>
            <a:ext cx="228600" cy="878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5"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5884" y="2752416"/>
            <a:ext cx="2619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Bent-Up Arrow 11"/>
          <p:cNvSpPr/>
          <p:nvPr/>
        </p:nvSpPr>
        <p:spPr>
          <a:xfrm>
            <a:off x="1065769" y="3989288"/>
            <a:ext cx="7087630" cy="5486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rot="5400000">
            <a:off x="356952" y="4320381"/>
            <a:ext cx="838198" cy="334963"/>
          </a:xfrm>
          <a:prstGeom prst="leftRightArrow">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TextBox 32"/>
          <p:cNvSpPr txBox="1"/>
          <p:nvPr/>
        </p:nvSpPr>
        <p:spPr>
          <a:xfrm>
            <a:off x="1803006" y="5897562"/>
            <a:ext cx="1194436" cy="276999"/>
          </a:xfrm>
          <a:prstGeom prst="rect">
            <a:avLst/>
          </a:prstGeom>
          <a:noFill/>
          <a:ln>
            <a:solidFill>
              <a:schemeClr val="tx1"/>
            </a:solidFill>
          </a:ln>
        </p:spPr>
        <p:txBody>
          <a:bodyPr wrap="square" rtlCol="0">
            <a:spAutoFit/>
          </a:bodyPr>
          <a:lstStyle/>
          <a:p>
            <a:pPr algn="ctr"/>
            <a:r>
              <a:rPr lang="en-US" sz="1200" dirty="0" smtClean="0"/>
              <a:t>Issuing Bank</a:t>
            </a:r>
            <a:endParaRPr lang="en-US" sz="1200" dirty="0"/>
          </a:p>
        </p:txBody>
      </p:sp>
      <p:sp>
        <p:nvSpPr>
          <p:cNvPr id="34" name="TextBox 33"/>
          <p:cNvSpPr txBox="1"/>
          <p:nvPr/>
        </p:nvSpPr>
        <p:spPr>
          <a:xfrm>
            <a:off x="227568" y="5913695"/>
            <a:ext cx="1548763" cy="577081"/>
          </a:xfrm>
          <a:prstGeom prst="rect">
            <a:avLst/>
          </a:prstGeom>
          <a:noFill/>
        </p:spPr>
        <p:txBody>
          <a:bodyPr wrap="square" rtlCol="0">
            <a:spAutoFit/>
          </a:bodyPr>
          <a:lstStyle/>
          <a:p>
            <a:pPr algn="ctr"/>
            <a:r>
              <a:rPr lang="en-US" sz="1050" dirty="0" smtClean="0"/>
              <a:t>Customer on site using Bank issued card or alt platform (i.e. </a:t>
            </a:r>
            <a:r>
              <a:rPr lang="en-US" sz="1050" dirty="0" err="1" smtClean="0"/>
              <a:t>Paypal</a:t>
            </a:r>
            <a:r>
              <a:rPr lang="en-US" sz="1050" dirty="0" smtClean="0"/>
              <a:t>)</a:t>
            </a:r>
            <a:endParaRPr lang="en-US" sz="1050" dirty="0"/>
          </a:p>
        </p:txBody>
      </p:sp>
      <p:pic>
        <p:nvPicPr>
          <p:cNvPr id="5138" name="Picture 18" descr="C:\Users\djohnson\AppData\Local\Microsoft\Windows\Temporary Internet Files\Content.IE5\HVA1C02G\Map_symbol_museum_0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1369" y="3916362"/>
            <a:ext cx="1371600" cy="137957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037569" y="5143535"/>
            <a:ext cx="1194436" cy="276999"/>
          </a:xfrm>
          <a:prstGeom prst="rect">
            <a:avLst/>
          </a:prstGeom>
          <a:noFill/>
          <a:ln>
            <a:solidFill>
              <a:schemeClr val="tx1"/>
            </a:solidFill>
          </a:ln>
        </p:spPr>
        <p:txBody>
          <a:bodyPr wrap="square" rtlCol="0">
            <a:spAutoFit/>
          </a:bodyPr>
          <a:lstStyle/>
          <a:p>
            <a:pPr algn="ctr"/>
            <a:r>
              <a:rPr lang="en-US" sz="1200" dirty="0" smtClean="0"/>
              <a:t>Acquiring Bank</a:t>
            </a:r>
            <a:endParaRPr lang="en-US" sz="1200" dirty="0"/>
          </a:p>
        </p:txBody>
      </p:sp>
      <p:pic>
        <p:nvPicPr>
          <p:cNvPr id="5140" name="Picture 20" descr="C:\Users\djohnson\AppData\Local\Microsoft\Windows\Temporary Internet Files\Content.IE5\XC0PP31O\piggy_bank__by_star_auror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6598" y="4647092"/>
            <a:ext cx="1154852" cy="992886"/>
          </a:xfrm>
          <a:prstGeom prst="rect">
            <a:avLst/>
          </a:prstGeom>
          <a:noFill/>
          <a:extLst>
            <a:ext uri="{909E8E84-426E-40DD-AFC4-6F175D3DCCD1}">
              <a14:hiddenFill xmlns:a14="http://schemas.microsoft.com/office/drawing/2010/main">
                <a:solidFill>
                  <a:srgbClr val="FFFFFF"/>
                </a:solidFill>
              </a14:hiddenFill>
            </a:ext>
          </a:extLst>
        </p:spPr>
      </p:pic>
      <p:pic>
        <p:nvPicPr>
          <p:cNvPr id="5145"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532" y="4236244"/>
            <a:ext cx="7318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eft-Right Arrow 45"/>
          <p:cNvSpPr/>
          <p:nvPr/>
        </p:nvSpPr>
        <p:spPr>
          <a:xfrm>
            <a:off x="608569" y="2163762"/>
            <a:ext cx="4419600" cy="258763"/>
          </a:xfrm>
          <a:prstGeom prst="leftRightArrow">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pic>
        <p:nvPicPr>
          <p:cNvPr id="5144" name="Picture 24" descr="C:\Users\djohnson\AppData\Local\Microsoft\Windows\Temporary Internet Files\Content.IE5\OSH6IHXB\money2[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2608" y="1741029"/>
            <a:ext cx="731522" cy="422733"/>
          </a:xfrm>
          <a:prstGeom prst="rect">
            <a:avLst/>
          </a:prstGeom>
          <a:noFill/>
          <a:extLst>
            <a:ext uri="{909E8E84-426E-40DD-AFC4-6F175D3DCCD1}">
              <a14:hiddenFill xmlns:a14="http://schemas.microsoft.com/office/drawing/2010/main">
                <a:solidFill>
                  <a:srgbClr val="FFFFFF"/>
                </a:solidFill>
              </a14:hiddenFill>
            </a:ext>
          </a:extLst>
        </p:spPr>
      </p:pic>
      <p:sp>
        <p:nvSpPr>
          <p:cNvPr id="47" name="Bent Arrow 46"/>
          <p:cNvSpPr/>
          <p:nvPr/>
        </p:nvSpPr>
        <p:spPr>
          <a:xfrm flipH="1">
            <a:off x="5733494" y="2849561"/>
            <a:ext cx="400529" cy="1813719"/>
          </a:xfrm>
          <a:prstGeom prst="bentArrow">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Left-Right Arrow 47"/>
          <p:cNvSpPr/>
          <p:nvPr/>
        </p:nvSpPr>
        <p:spPr>
          <a:xfrm>
            <a:off x="1152099" y="2468562"/>
            <a:ext cx="2352070" cy="167482"/>
          </a:xfrm>
          <a:prstGeom prst="leftRightArrow">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9" name="TextBox 48"/>
          <p:cNvSpPr txBox="1"/>
          <p:nvPr/>
        </p:nvSpPr>
        <p:spPr>
          <a:xfrm>
            <a:off x="5733494" y="5619785"/>
            <a:ext cx="1351545" cy="461665"/>
          </a:xfrm>
          <a:prstGeom prst="rect">
            <a:avLst/>
          </a:prstGeom>
          <a:noFill/>
          <a:ln>
            <a:solidFill>
              <a:schemeClr val="tx1"/>
            </a:solidFill>
          </a:ln>
        </p:spPr>
        <p:txBody>
          <a:bodyPr wrap="square" rtlCol="0">
            <a:spAutoFit/>
          </a:bodyPr>
          <a:lstStyle/>
          <a:p>
            <a:pPr algn="ctr"/>
            <a:r>
              <a:rPr lang="en-US" sz="1200" dirty="0" smtClean="0"/>
              <a:t>Costs and Cost Data</a:t>
            </a:r>
            <a:endParaRPr lang="en-US" sz="1200" dirty="0"/>
          </a:p>
        </p:txBody>
      </p:sp>
      <p:sp>
        <p:nvSpPr>
          <p:cNvPr id="50" name="TextBox 49"/>
          <p:cNvSpPr txBox="1"/>
          <p:nvPr/>
        </p:nvSpPr>
        <p:spPr>
          <a:xfrm rot="16200000">
            <a:off x="12870" y="4387462"/>
            <a:ext cx="762000" cy="276999"/>
          </a:xfrm>
          <a:prstGeom prst="rect">
            <a:avLst/>
          </a:prstGeom>
          <a:noFill/>
          <a:ln>
            <a:solidFill>
              <a:schemeClr val="tx1"/>
            </a:solidFill>
          </a:ln>
        </p:spPr>
        <p:txBody>
          <a:bodyPr wrap="square" rtlCol="0">
            <a:spAutoFit/>
          </a:bodyPr>
          <a:lstStyle/>
          <a:p>
            <a:pPr algn="ctr"/>
            <a:r>
              <a:rPr lang="en-US" sz="1200" dirty="0" smtClean="0"/>
              <a:t>Revenue</a:t>
            </a:r>
            <a:endParaRPr lang="en-US" sz="1200" dirty="0"/>
          </a:p>
        </p:txBody>
      </p:sp>
    </p:spTree>
    <p:extLst>
      <p:ext uri="{BB962C8B-B14F-4D97-AF65-F5344CB8AC3E}">
        <p14:creationId xmlns:p14="http://schemas.microsoft.com/office/powerpoint/2010/main" val="175021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chor="t">
            <a:normAutofit fontScale="90000"/>
          </a:bodyPr>
          <a:lstStyle/>
          <a:p>
            <a:pPr algn="l"/>
            <a:r>
              <a:rPr lang="en-US" dirty="0" smtClean="0"/>
              <a:t>Problem Statement:</a:t>
            </a:r>
            <a:br>
              <a:rPr lang="en-US" dirty="0" smtClean="0"/>
            </a:br>
            <a:r>
              <a:rPr lang="en-US" dirty="0" smtClean="0"/>
              <a:t/>
            </a:r>
            <a:br>
              <a:rPr lang="en-US" dirty="0" smtClean="0"/>
            </a:br>
            <a:endParaRPr lang="en-US" dirty="0"/>
          </a:p>
        </p:txBody>
      </p:sp>
      <p:sp>
        <p:nvSpPr>
          <p:cNvPr id="6" name="Content Placeholder 2"/>
          <p:cNvSpPr>
            <a:spLocks noGrp="1"/>
          </p:cNvSpPr>
          <p:nvPr>
            <p:ph idx="1"/>
          </p:nvPr>
        </p:nvSpPr>
        <p:spPr>
          <a:xfrm>
            <a:off x="457200" y="1371600"/>
            <a:ext cx="8229600" cy="4830763"/>
          </a:xfrm>
        </p:spPr>
        <p:txBody>
          <a:bodyPr>
            <a:normAutofit/>
          </a:bodyPr>
          <a:lstStyle/>
          <a:p>
            <a:pPr marL="0" indent="0">
              <a:buNone/>
            </a:pPr>
            <a:r>
              <a:rPr lang="en-US" sz="2400" dirty="0" smtClean="0"/>
              <a:t>The organization is provided scheme cost data in multiple forms. Usually these fees are aggregated by merchant over a specific time period. Furthermore, this information is often provided in a specific cost dataset that cannot be tied back to any one transaction. Ideally we would want to see this information at the transactional level or at least setup in a manner in which future costs can be predicted using a combination of aggregated cost data and transactional “back office” or “front office” transactional data. </a:t>
            </a:r>
          </a:p>
        </p:txBody>
      </p:sp>
    </p:spTree>
    <p:extLst>
      <p:ext uri="{BB962C8B-B14F-4D97-AF65-F5344CB8AC3E}">
        <p14:creationId xmlns:p14="http://schemas.microsoft.com/office/powerpoint/2010/main" val="149608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Hypothesis: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effectLst>
                  <a:outerShdw blurRad="38100" dist="38100" dir="2700000" algn="tl">
                    <a:srgbClr val="000000">
                      <a:alpha val="43137"/>
                    </a:srgbClr>
                  </a:outerShdw>
                </a:effectLst>
              </a:rPr>
              <a:t>“Using cost data from aggregated costs files the probability of certain costs being tied to specific transactions can be linked on a number of attributes. These estimated costs can then be compared to the aggregated costs files the organization receives from its acquiring partners. ” </a:t>
            </a:r>
          </a:p>
          <a:p>
            <a:pPr marL="0" indent="0">
              <a:buNone/>
            </a:pPr>
            <a:endParaRPr lang="en-US" dirty="0">
              <a:effectLst>
                <a:outerShdw blurRad="38100" dist="38100" dir="2700000" algn="tl">
                  <a:srgbClr val="000000">
                    <a:alpha val="43137"/>
                  </a:srgbClr>
                </a:outerShdw>
              </a:effectLst>
            </a:endParaRPr>
          </a:p>
          <a:p>
            <a:pPr marL="0" indent="0">
              <a:buNone/>
            </a:pPr>
            <a:endParaRPr lang="en-US" sz="2400" dirty="0" smtClean="0"/>
          </a:p>
        </p:txBody>
      </p:sp>
    </p:spTree>
    <p:extLst>
      <p:ext uri="{BB962C8B-B14F-4D97-AF65-F5344CB8AC3E}">
        <p14:creationId xmlns:p14="http://schemas.microsoft.com/office/powerpoint/2010/main" val="380356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Aggregated cost files from acquiring banks. Costs are itemized by cost description (Oracle/Neteeza)</a:t>
            </a:r>
          </a:p>
          <a:p>
            <a:r>
              <a:rPr lang="en-US" dirty="0" smtClean="0"/>
              <a:t>“Back office data” comes in the form of transactional data with attributes that can be used as conditions to align with cost files </a:t>
            </a:r>
            <a:r>
              <a:rPr lang="en-US" dirty="0" smtClean="0"/>
              <a:t>(Oracle/Neteeza)</a:t>
            </a:r>
            <a:endParaRPr lang="en-US" dirty="0" smtClean="0"/>
          </a:p>
          <a:p>
            <a:r>
              <a:rPr lang="en-US" dirty="0" smtClean="0"/>
              <a:t>“Front office data” </a:t>
            </a:r>
            <a:r>
              <a:rPr lang="en-US" dirty="0" smtClean="0"/>
              <a:t>(Oracle/Neteeza)</a:t>
            </a:r>
          </a:p>
          <a:p>
            <a:endParaRPr lang="en-US" dirty="0"/>
          </a:p>
        </p:txBody>
      </p:sp>
    </p:spTree>
    <p:extLst>
      <p:ext uri="{BB962C8B-B14F-4D97-AF65-F5344CB8AC3E}">
        <p14:creationId xmlns:p14="http://schemas.microsoft.com/office/powerpoint/2010/main" val="344596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chor="t">
            <a:normAutofit fontScale="90000"/>
          </a:bodyPr>
          <a:lstStyle/>
          <a:p>
            <a:pPr algn="l"/>
            <a:r>
              <a:rPr lang="en-US" sz="5300" dirty="0" smtClean="0"/>
              <a:t>Background</a:t>
            </a:r>
            <a:r>
              <a:rPr lang="en-US" dirty="0" smtClean="0"/>
              <a:t>:</a:t>
            </a:r>
            <a:br>
              <a:rPr lang="en-US" dirty="0" smtClean="0"/>
            </a:br>
            <a:endParaRPr lang="en-US" dirty="0"/>
          </a:p>
        </p:txBody>
      </p:sp>
      <p:sp>
        <p:nvSpPr>
          <p:cNvPr id="3" name="Content Placeholder 2"/>
          <p:cNvSpPr>
            <a:spLocks noGrp="1"/>
          </p:cNvSpPr>
          <p:nvPr>
            <p:ph idx="1"/>
          </p:nvPr>
        </p:nvSpPr>
        <p:spPr>
          <a:xfrm>
            <a:off x="457200" y="1798637"/>
            <a:ext cx="8229600" cy="4525963"/>
          </a:xfrm>
        </p:spPr>
        <p:txBody>
          <a:bodyPr>
            <a:normAutofit/>
          </a:bodyPr>
          <a:lstStyle/>
          <a:p>
            <a:pPr marL="0" indent="0">
              <a:buNone/>
            </a:pPr>
            <a:r>
              <a:rPr lang="en-US" sz="2400" dirty="0" smtClean="0"/>
              <a:t>For payment-service-providers (PSPs) merchants pay in order to easily offer their customers multiple payment methods (i.e. MasterCard, Visa, Discover). </a:t>
            </a:r>
            <a:r>
              <a:rPr lang="en-US" sz="2400" dirty="0" smtClean="0">
                <a:effectLst>
                  <a:outerShdw blurRad="38100" dist="38100" dir="2700000" algn="tl">
                    <a:srgbClr val="000000">
                      <a:alpha val="43137"/>
                    </a:srgbClr>
                  </a:outerShdw>
                </a:effectLst>
              </a:rPr>
              <a:t>The costs of operating on these payment platforms commonly referred to as </a:t>
            </a:r>
            <a:r>
              <a:rPr lang="en-US" sz="2400" i="1" dirty="0" smtClean="0">
                <a:effectLst>
                  <a:outerShdw blurRad="38100" dist="38100" dir="2700000" algn="tl">
                    <a:srgbClr val="000000">
                      <a:alpha val="43137"/>
                    </a:srgbClr>
                  </a:outerShdw>
                </a:effectLst>
              </a:rPr>
              <a:t>“schemes” </a:t>
            </a:r>
            <a:r>
              <a:rPr lang="en-US" sz="2400" dirty="0" smtClean="0">
                <a:effectLst>
                  <a:outerShdw blurRad="38100" dist="38100" dir="2700000" algn="tl">
                    <a:srgbClr val="000000">
                      <a:alpha val="43137"/>
                    </a:srgbClr>
                  </a:outerShdw>
                </a:effectLst>
              </a:rPr>
              <a:t>are assumed by the PSP. </a:t>
            </a:r>
            <a:r>
              <a:rPr lang="en-US" sz="2400" dirty="0" smtClean="0"/>
              <a:t>These operating costs or “scheme fees”</a:t>
            </a:r>
            <a:r>
              <a:rPr lang="en-US" sz="2400" dirty="0" smtClean="0">
                <a:effectLst>
                  <a:outerShdw blurRad="38100" dist="38100" dir="2700000" algn="tl">
                    <a:srgbClr val="000000">
                      <a:alpha val="43137"/>
                    </a:srgbClr>
                  </a:outerShdw>
                </a:effectLst>
              </a:rPr>
              <a:t> </a:t>
            </a:r>
            <a:r>
              <a:rPr lang="en-US" sz="2400" dirty="0" smtClean="0"/>
              <a:t>are then passed back to the merchants with an upcharge for using the PSPs API/platform and other value added services.</a:t>
            </a:r>
            <a:endParaRPr lang="en-US" sz="2400" i="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495300"/>
            <a:ext cx="21621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304800"/>
            <a:ext cx="1905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55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chor="t">
            <a:normAutofit fontScale="90000"/>
          </a:bodyPr>
          <a:lstStyle/>
          <a:p>
            <a:pPr algn="l"/>
            <a:r>
              <a:rPr lang="en-US" sz="5300" dirty="0" smtClean="0"/>
              <a:t>Problem Statement</a:t>
            </a:r>
            <a:r>
              <a:rPr lang="en-US" dirty="0" smtClean="0"/>
              <a:t>:</a:t>
            </a:r>
            <a:br>
              <a:rPr lang="en-US" dirty="0" smtClean="0"/>
            </a:br>
            <a:endParaRPr lang="en-US" dirty="0"/>
          </a:p>
        </p:txBody>
      </p:sp>
      <p:sp>
        <p:nvSpPr>
          <p:cNvPr id="3" name="Content Placeholder 2"/>
          <p:cNvSpPr>
            <a:spLocks noGrp="1"/>
          </p:cNvSpPr>
          <p:nvPr>
            <p:ph idx="1"/>
          </p:nvPr>
        </p:nvSpPr>
        <p:spPr>
          <a:xfrm>
            <a:off x="457200" y="1447800"/>
            <a:ext cx="8229600" cy="4906963"/>
          </a:xfrm>
        </p:spPr>
        <p:txBody>
          <a:bodyPr>
            <a:normAutofit/>
          </a:bodyPr>
          <a:lstStyle/>
          <a:p>
            <a:pPr marL="0" indent="0">
              <a:buNone/>
            </a:pPr>
            <a:r>
              <a:rPr lang="en-US" sz="2400" dirty="0" smtClean="0"/>
              <a:t>Due to the oligopolistic payment environment schemes are not well regulated and provide limited operating transparency. Such practices can be detrimental to a PSPs operating model (i.e. unannounced significant cost increases against fixed pricing). Often times these changes go unchallenged because they cannot be detected quickly. </a:t>
            </a:r>
          </a:p>
          <a:p>
            <a:pPr marL="0" indent="0">
              <a:buNone/>
            </a:pPr>
            <a:endParaRPr lang="en-US" sz="2400" i="1" dirty="0" smtClean="0"/>
          </a:p>
        </p:txBody>
      </p:sp>
    </p:spTree>
    <p:extLst>
      <p:ext uri="{BB962C8B-B14F-4D97-AF65-F5344CB8AC3E}">
        <p14:creationId xmlns:p14="http://schemas.microsoft.com/office/powerpoint/2010/main" val="42957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79120" y="1203960"/>
            <a:ext cx="5334000" cy="24384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 y="3695700"/>
            <a:ext cx="5334000" cy="30289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0" y="1295400"/>
            <a:ext cx="2895600" cy="2031325"/>
          </a:xfrm>
          <a:prstGeom prst="rect">
            <a:avLst/>
          </a:prstGeom>
          <a:noFill/>
        </p:spPr>
        <p:txBody>
          <a:bodyPr wrap="square" rtlCol="0">
            <a:spAutoFit/>
          </a:bodyPr>
          <a:lstStyle/>
          <a:p>
            <a:r>
              <a:rPr lang="en-US" dirty="0" smtClean="0"/>
              <a:t>The example line graph (right) shows different metrics tracked – </a:t>
            </a:r>
            <a:r>
              <a:rPr lang="en-US" dirty="0" smtClean="0">
                <a:effectLst>
                  <a:outerShdw blurRad="38100" dist="38100" dir="2700000" algn="tl">
                    <a:srgbClr val="000000">
                      <a:alpha val="43137"/>
                    </a:srgbClr>
                  </a:outerShdw>
                </a:effectLst>
              </a:rPr>
              <a:t>the focus is on the blue line (what the schemes are saying the org. paid). </a:t>
            </a:r>
            <a:r>
              <a:rPr lang="en-US" dirty="0" smtClean="0"/>
              <a:t> </a:t>
            </a:r>
            <a:r>
              <a:rPr lang="en-US" dirty="0" smtClean="0">
                <a:solidFill>
                  <a:srgbClr val="FF0000"/>
                </a:solidFill>
                <a:effectLst>
                  <a:outerShdw blurRad="38100" dist="38100" dir="2700000" algn="tl">
                    <a:srgbClr val="000000">
                      <a:alpha val="43137"/>
                    </a:srgbClr>
                  </a:outerShdw>
                </a:effectLst>
              </a:rPr>
              <a:t>See the sharp increase starting in 04/2017</a:t>
            </a:r>
            <a:endParaRPr lang="en-US" dirty="0">
              <a:solidFill>
                <a:srgbClr val="FF0000"/>
              </a:solidFill>
              <a:effectLst>
                <a:outerShdw blurRad="38100" dist="38100" dir="2700000" algn="tl">
                  <a:srgbClr val="000000">
                    <a:alpha val="43137"/>
                  </a:srgbClr>
                </a:outerShdw>
              </a:effectLst>
            </a:endParaRPr>
          </a:p>
        </p:txBody>
      </p:sp>
      <p:sp>
        <p:nvSpPr>
          <p:cNvPr id="5" name="Rectangle 4"/>
          <p:cNvSpPr/>
          <p:nvPr/>
        </p:nvSpPr>
        <p:spPr>
          <a:xfrm>
            <a:off x="5943600" y="6096000"/>
            <a:ext cx="3106941" cy="600164"/>
          </a:xfrm>
          <a:prstGeom prst="rect">
            <a:avLst/>
          </a:prstGeom>
        </p:spPr>
        <p:txBody>
          <a:bodyPr wrap="none">
            <a:spAutoFit/>
          </a:bodyPr>
          <a:lstStyle/>
          <a:p>
            <a:r>
              <a:rPr lang="en-US" sz="1100" dirty="0" smtClean="0"/>
              <a:t>*Cost are measured in basis-points</a:t>
            </a:r>
          </a:p>
          <a:p>
            <a:r>
              <a:rPr lang="en-US" sz="1100" dirty="0" smtClean="0"/>
              <a:t>* Transactional data sourced from internal </a:t>
            </a:r>
            <a:r>
              <a:rPr lang="en-US" sz="1100" dirty="0" err="1" smtClean="0"/>
              <a:t>db</a:t>
            </a:r>
            <a:r>
              <a:rPr lang="en-US" sz="1100" dirty="0" smtClean="0"/>
              <a:t>  and </a:t>
            </a:r>
            <a:br>
              <a:rPr lang="en-US" sz="1100" dirty="0" smtClean="0"/>
            </a:br>
            <a:r>
              <a:rPr lang="en-US" sz="1100" dirty="0" smtClean="0"/>
              <a:t>    processed via python pandas scripting  </a:t>
            </a:r>
            <a:endParaRPr lang="en-US" sz="1100" dirty="0"/>
          </a:p>
        </p:txBody>
      </p:sp>
      <p:sp>
        <p:nvSpPr>
          <p:cNvPr id="8" name="TextBox 7"/>
          <p:cNvSpPr txBox="1"/>
          <p:nvPr/>
        </p:nvSpPr>
        <p:spPr>
          <a:xfrm>
            <a:off x="6096000" y="4036874"/>
            <a:ext cx="2895600" cy="1754326"/>
          </a:xfrm>
          <a:prstGeom prst="rect">
            <a:avLst/>
          </a:prstGeom>
          <a:noFill/>
        </p:spPr>
        <p:txBody>
          <a:bodyPr wrap="square" rtlCol="0">
            <a:spAutoFit/>
          </a:bodyPr>
          <a:lstStyle/>
          <a:p>
            <a:r>
              <a:rPr lang="en-US" dirty="0" smtClean="0"/>
              <a:t>The example heat map (right) shows cost changes over time in the form of basis points – </a:t>
            </a:r>
            <a:r>
              <a:rPr lang="en-US" dirty="0" smtClean="0">
                <a:solidFill>
                  <a:srgbClr val="FF0000"/>
                </a:solidFill>
                <a:effectLst>
                  <a:outerShdw blurRad="38100" dist="38100" dir="2700000" algn="tl">
                    <a:srgbClr val="000000">
                      <a:alpha val="43137"/>
                    </a:srgbClr>
                  </a:outerShdw>
                </a:effectLst>
              </a:rPr>
              <a:t>see the significant shifts after 04/2017</a:t>
            </a:r>
            <a:endParaRPr lang="en-US"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1447800" y="1219200"/>
            <a:ext cx="722376" cy="164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3999" y="1402080"/>
            <a:ext cx="542925"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extLst>
      <p:ext uri="{BB962C8B-B14F-4D97-AF65-F5344CB8AC3E}">
        <p14:creationId xmlns:p14="http://schemas.microsoft.com/office/powerpoint/2010/main" val="1172728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Hypothesis: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effectLst>
                  <a:outerShdw blurRad="38100" dist="38100" dir="2700000" algn="tl">
                    <a:srgbClr val="000000">
                      <a:alpha val="43137"/>
                    </a:srgbClr>
                  </a:outerShdw>
                </a:effectLst>
              </a:rPr>
              <a:t>“An application can be developed using past transactional </a:t>
            </a:r>
            <a:r>
              <a:rPr lang="en-US" sz="2400" dirty="0" smtClean="0">
                <a:effectLst>
                  <a:outerShdw blurRad="38100" dist="38100" dir="2700000" algn="tl">
                    <a:srgbClr val="000000">
                      <a:alpha val="43137"/>
                    </a:srgbClr>
                  </a:outerShdw>
                </a:effectLst>
              </a:rPr>
              <a:t>cost</a:t>
            </a:r>
            <a:r>
              <a:rPr lang="en-US" sz="2400" dirty="0" smtClean="0">
                <a:effectLst>
                  <a:outerShdw blurRad="38100" dist="38100" dir="2700000" algn="tl">
                    <a:srgbClr val="000000">
                      <a:alpha val="43137"/>
                    </a:srgbClr>
                  </a:outerShdw>
                </a:effectLst>
              </a:rPr>
              <a:t> data to determine if successive cost data is anomalous and what are the contributing </a:t>
            </a:r>
            <a:r>
              <a:rPr lang="en-US" sz="2400" dirty="0" smtClean="0">
                <a:effectLst>
                  <a:outerShdw blurRad="38100" dist="38100" dir="2700000" algn="tl">
                    <a:srgbClr val="000000">
                      <a:alpha val="43137"/>
                    </a:srgbClr>
                  </a:outerShdw>
                </a:effectLst>
              </a:rPr>
              <a:t>factors” </a:t>
            </a:r>
          </a:p>
          <a:p>
            <a:pPr marL="0" indent="0">
              <a:buNone/>
            </a:pPr>
            <a:endParaRPr lang="en-US" sz="2400" dirty="0">
              <a:effectLst>
                <a:outerShdw blurRad="38100" dist="38100" dir="2700000" algn="tl">
                  <a:srgbClr val="000000">
                    <a:alpha val="43137"/>
                  </a:srgbClr>
                </a:outerShdw>
              </a:effectLst>
            </a:endParaRPr>
          </a:p>
          <a:p>
            <a:pPr marL="0" indent="0">
              <a:buNone/>
            </a:pPr>
            <a:r>
              <a:rPr lang="en-US" sz="2400" dirty="0" smtClean="0"/>
              <a:t>Additionally, a focus should be put on those transactions that at an aggregate level have a major impact on the organization. The distribution information and other characteristics can be broken out and pinpointed for leadership review. Also, it would be ideal if cost impact could be estimated.</a:t>
            </a:r>
          </a:p>
        </p:txBody>
      </p:sp>
    </p:spTree>
    <p:extLst>
      <p:ext uri="{BB962C8B-B14F-4D97-AF65-F5344CB8AC3E}">
        <p14:creationId xmlns:p14="http://schemas.microsoft.com/office/powerpoint/2010/main" val="424191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Aggregated cost files from acquiring banks. Costs are itemized by cost description (Oracle/Neteeza)</a:t>
            </a:r>
          </a:p>
        </p:txBody>
      </p:sp>
    </p:spTree>
    <p:extLst>
      <p:ext uri="{BB962C8B-B14F-4D97-AF65-F5344CB8AC3E}">
        <p14:creationId xmlns:p14="http://schemas.microsoft.com/office/powerpoint/2010/main" val="253778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752600"/>
          </a:xfrm>
        </p:spPr>
        <p:txBody>
          <a:bodyPr>
            <a:normAutofit/>
          </a:bodyPr>
          <a:lstStyle/>
          <a:p>
            <a:r>
              <a:rPr lang="en-US" dirty="0" smtClean="0"/>
              <a:t>Potential Project 2:</a:t>
            </a:r>
            <a:r>
              <a:rPr lang="en-US" dirty="0"/>
              <a:t/>
            </a:r>
            <a:br>
              <a:rPr lang="en-US" dirty="0"/>
            </a:br>
            <a:r>
              <a:rPr lang="en-US" dirty="0" smtClean="0"/>
              <a:t>Deciding Merchant Pricing </a:t>
            </a:r>
            <a:endParaRPr lang="en-US" sz="2800" dirty="0"/>
          </a:p>
        </p:txBody>
      </p:sp>
      <p:sp>
        <p:nvSpPr>
          <p:cNvPr id="3" name="Subtitle 2"/>
          <p:cNvSpPr>
            <a:spLocks noGrp="1"/>
          </p:cNvSpPr>
          <p:nvPr>
            <p:ph type="subTitle" idx="1"/>
          </p:nvPr>
        </p:nvSpPr>
        <p:spPr>
          <a:xfrm>
            <a:off x="1371600" y="4191000"/>
            <a:ext cx="7315200" cy="1752600"/>
          </a:xfrm>
        </p:spPr>
        <p:txBody>
          <a:bodyPr>
            <a:normAutofit/>
          </a:bodyPr>
          <a:lstStyle/>
          <a:p>
            <a:pPr algn="l">
              <a:spcBef>
                <a:spcPts val="0"/>
              </a:spcBef>
            </a:pPr>
            <a:r>
              <a:rPr lang="en-US" sz="2000" dirty="0" smtClean="0"/>
              <a:t>Dale Johnson</a:t>
            </a:r>
          </a:p>
          <a:p>
            <a:pPr algn="l">
              <a:spcBef>
                <a:spcPts val="0"/>
              </a:spcBef>
            </a:pPr>
            <a:r>
              <a:rPr lang="en-US" sz="2000" dirty="0" smtClean="0"/>
              <a:t>Senior Global Pricing Intelligence Analyst – Ingenico ePayments</a:t>
            </a:r>
          </a:p>
          <a:p>
            <a:pPr algn="l">
              <a:spcBef>
                <a:spcPts val="0"/>
              </a:spcBef>
            </a:pPr>
            <a:r>
              <a:rPr lang="en-US" sz="2000" dirty="0" smtClean="0"/>
              <a:t>General Assembly Final Project Proposal</a:t>
            </a:r>
          </a:p>
          <a:p>
            <a:pPr algn="l">
              <a:spcBef>
                <a:spcPts val="0"/>
              </a:spcBef>
            </a:pPr>
            <a:r>
              <a:rPr lang="en-US" sz="2000" dirty="0" smtClean="0"/>
              <a:t>10-12-2017</a:t>
            </a:r>
            <a:endParaRPr lang="en-US" sz="2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76200"/>
            <a:ext cx="1981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58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chor="t">
            <a:normAutofit fontScale="90000"/>
          </a:bodyPr>
          <a:lstStyle/>
          <a:p>
            <a:pPr algn="l"/>
            <a:r>
              <a:rPr lang="en-US" sz="5300" dirty="0" smtClean="0"/>
              <a:t>Background</a:t>
            </a:r>
            <a:r>
              <a:rPr lang="en-US" dirty="0" smtClean="0"/>
              <a:t>:</a:t>
            </a:r>
            <a:br>
              <a:rPr lang="en-US" dirty="0" smtClean="0"/>
            </a:br>
            <a:endParaRPr lang="en-US" dirty="0"/>
          </a:p>
        </p:txBody>
      </p:sp>
      <p:sp>
        <p:nvSpPr>
          <p:cNvPr id="3" name="Content Placeholder 2"/>
          <p:cNvSpPr>
            <a:spLocks noGrp="1"/>
          </p:cNvSpPr>
          <p:nvPr>
            <p:ph idx="1"/>
          </p:nvPr>
        </p:nvSpPr>
        <p:spPr>
          <a:xfrm>
            <a:off x="457200" y="1600200"/>
            <a:ext cx="8229600" cy="4830763"/>
          </a:xfrm>
        </p:spPr>
        <p:txBody>
          <a:bodyPr>
            <a:normAutofit lnSpcReduction="10000"/>
          </a:bodyPr>
          <a:lstStyle/>
          <a:p>
            <a:pPr marL="0" indent="0">
              <a:buNone/>
            </a:pPr>
            <a:r>
              <a:rPr lang="en-US" sz="2400" dirty="0" smtClean="0"/>
              <a:t>There are two primary ways of pricing merchants  in the Payment-Service-Provider (PSP) space: “Blended” and “Interchange Cost + upcharge.”</a:t>
            </a:r>
          </a:p>
          <a:p>
            <a:pPr marL="0" indent="0">
              <a:buNone/>
            </a:pPr>
            <a:endParaRPr lang="en-US" sz="2400" dirty="0"/>
          </a:p>
          <a:p>
            <a:pPr marL="0" indent="0">
              <a:buNone/>
            </a:pPr>
            <a:r>
              <a:rPr lang="en-US" sz="2400" dirty="0" smtClean="0"/>
              <a:t>This pricing is charged to merchants who want to use PSP services in order to offer their customer the ability to pay on multiple payment platforms or “schemes” (i.e. MasterCard, Visa, PayPal, etc.)</a:t>
            </a:r>
            <a:endParaRPr lang="en-US" sz="2400" dirty="0" smtClean="0"/>
          </a:p>
          <a:p>
            <a:pPr marL="0" indent="0">
              <a:buNone/>
            </a:pPr>
            <a:endParaRPr lang="en-US" sz="2400" dirty="0"/>
          </a:p>
          <a:p>
            <a:pPr marL="0" indent="0">
              <a:buNone/>
            </a:pPr>
            <a:r>
              <a:rPr lang="en-US" sz="2400" dirty="0" smtClean="0"/>
              <a:t>Often times, there is no established methodology as to how pricing is chosen. The consensus is that “blended,” since it’s a fixed charge, presents more risk than </a:t>
            </a:r>
            <a:r>
              <a:rPr lang="en-US" sz="2400" dirty="0" smtClean="0"/>
              <a:t>“Interchange Cost + upcharge” which can scale with cost increases.</a:t>
            </a:r>
            <a:endParaRPr lang="en-US" sz="2400" i="1" dirty="0" smtClean="0"/>
          </a:p>
        </p:txBody>
      </p:sp>
    </p:spTree>
    <p:extLst>
      <p:ext uri="{BB962C8B-B14F-4D97-AF65-F5344CB8AC3E}">
        <p14:creationId xmlns:p14="http://schemas.microsoft.com/office/powerpoint/2010/main" val="34555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chor="t">
            <a:normAutofit fontScale="90000"/>
          </a:bodyPr>
          <a:lstStyle/>
          <a:p>
            <a:pPr algn="l"/>
            <a:r>
              <a:rPr lang="en-US" sz="5300" dirty="0" smtClean="0"/>
              <a:t>Problem Statement</a:t>
            </a:r>
            <a:r>
              <a:rPr lang="en-US" dirty="0" smtClean="0"/>
              <a:t>:</a:t>
            </a:r>
            <a:br>
              <a:rPr lang="en-US" dirty="0" smtClean="0"/>
            </a:br>
            <a:endParaRPr lang="en-US" dirty="0"/>
          </a:p>
        </p:txBody>
      </p:sp>
      <p:sp>
        <p:nvSpPr>
          <p:cNvPr id="3" name="Content Placeholder 2"/>
          <p:cNvSpPr>
            <a:spLocks noGrp="1"/>
          </p:cNvSpPr>
          <p:nvPr>
            <p:ph idx="1"/>
          </p:nvPr>
        </p:nvSpPr>
        <p:spPr>
          <a:xfrm>
            <a:off x="457200" y="1447800"/>
            <a:ext cx="8229600" cy="4906963"/>
          </a:xfrm>
        </p:spPr>
        <p:txBody>
          <a:bodyPr>
            <a:normAutofit/>
          </a:bodyPr>
          <a:lstStyle/>
          <a:p>
            <a:pPr marL="0" indent="0">
              <a:buNone/>
            </a:pPr>
            <a:r>
              <a:rPr lang="en-US" sz="2400" dirty="0" smtClean="0"/>
              <a:t>The organization is only equipped with “passed down” knowledge of how to suggest pricing to merchants. This does not bid well for the organization because potential revenue could be passed over due to a lack of a scientific approach to pricing decisions. For instance, a more lucrative “blended” pricing structure could potentially be passed over just because a source “feels” it’s best.</a:t>
            </a:r>
          </a:p>
          <a:p>
            <a:pPr marL="0" indent="0">
              <a:buNone/>
            </a:pPr>
            <a:endParaRPr lang="en-US" sz="2400" i="1" dirty="0" smtClean="0"/>
          </a:p>
        </p:txBody>
      </p:sp>
    </p:spTree>
    <p:extLst>
      <p:ext uri="{BB962C8B-B14F-4D97-AF65-F5344CB8AC3E}">
        <p14:creationId xmlns:p14="http://schemas.microsoft.com/office/powerpoint/2010/main" val="1641328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1065</Words>
  <Application>Microsoft Office PowerPoint</Application>
  <PresentationFormat>On-screen Show (4:3)</PresentationFormat>
  <Paragraphs>73</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Potential Project 1: Allied Irish Bank (AIB) Scheme Cost Anomaly Detection and Impact</vt:lpstr>
      <vt:lpstr>Background: </vt:lpstr>
      <vt:lpstr>Problem Statement: </vt:lpstr>
      <vt:lpstr>Example:</vt:lpstr>
      <vt:lpstr>Hypothesis:</vt:lpstr>
      <vt:lpstr>Sources:</vt:lpstr>
      <vt:lpstr>Potential Project 2: Deciding Merchant Pricing </vt:lpstr>
      <vt:lpstr>Background: </vt:lpstr>
      <vt:lpstr>Problem Statement: </vt:lpstr>
      <vt:lpstr>Hypothesis:</vt:lpstr>
      <vt:lpstr>Sources:</vt:lpstr>
      <vt:lpstr>Potential Project 3: USA Scheme Cost Prediction Model</vt:lpstr>
      <vt:lpstr>Background: </vt:lpstr>
      <vt:lpstr>Payment Service Provider Basic Operation Flow Chart</vt:lpstr>
      <vt:lpstr>Problem Statement:  </vt:lpstr>
      <vt:lpstr>Hypothesis:</vt:lpstr>
      <vt:lpstr>Sources:</vt:lpstr>
    </vt:vector>
  </TitlesOfParts>
  <Company>globalcollect services b.v.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Johnson</dc:creator>
  <cp:lastModifiedBy>Dale Johnson</cp:lastModifiedBy>
  <cp:revision>36</cp:revision>
  <dcterms:created xsi:type="dcterms:W3CDTF">2017-10-12T17:21:36Z</dcterms:created>
  <dcterms:modified xsi:type="dcterms:W3CDTF">2017-10-13T01:05:54Z</dcterms:modified>
</cp:coreProperties>
</file>