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8" r:id="rId3"/>
    <p:sldId id="258" r:id="rId4"/>
    <p:sldId id="269" r:id="rId5"/>
    <p:sldId id="266" r:id="rId6"/>
    <p:sldId id="270" r:id="rId7"/>
    <p:sldId id="267" r:id="rId8"/>
    <p:sldId id="282" r:id="rId9"/>
    <p:sldId id="284" r:id="rId10"/>
    <p:sldId id="283" r:id="rId11"/>
    <p:sldId id="261" r:id="rId12"/>
    <p:sldId id="274" r:id="rId13"/>
    <p:sldId id="271" r:id="rId14"/>
    <p:sldId id="275" r:id="rId15"/>
    <p:sldId id="277" r:id="rId16"/>
    <p:sldId id="278" r:id="rId17"/>
    <p:sldId id="281" r:id="rId18"/>
    <p:sldId id="280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A790B24-5D2B-93B5-8187-D1AF2D475691}" name="Koury, Dylan" initials="KD" userId="S::dbkoury@wm.edu::80269843-9c23-4a68-ab70-5003c202b8ea" providerId="AD"/>
  <p188:author id="{5601F74D-8A43-33C4-0DD4-A5725C6D1F6A}" name="Ding, Mengting" initials="DM" userId="S::mding@wm.edu::1bfaa884-18ed-4184-a161-87508c99dfb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A021F-1ED2-8CC2-5B81-16FC99BC0B55}" v="139" dt="2022-04-18T14:41:35.742"/>
    <p1510:client id="{24DC4C6B-111F-8DEA-E793-A1769638DF5A}" v="3357" dt="2022-04-18T13:12:40.953"/>
    <p1510:client id="{3FD83716-F368-8757-8E2F-45F617B9B013}" v="2485" dt="2022-04-18T23:09:29.420"/>
    <p1510:client id="{76FE7F06-E399-5E7B-B566-8AE43D5574D7}" v="30" dt="2022-04-18T21:38:46.034"/>
    <p1510:client id="{892FA1CD-AE43-4529-977D-BF76DD0DB25A}" v="298" dt="2022-04-18T22:59:20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6C7B7-DB69-4178-A24B-D041D383CD39}" type="datetimeFigureOut"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AA01D-374C-4B6B-9F68-52733361AE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8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The methods of the winner of this competition were not replicable for the purposes of this course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/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C++/CUDA programming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/>
              <a:t>languages were used to 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/>
              <a:t>build their models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har char="•"/>
            </a:pPr>
            <a:r>
              <a:rPr lang="en-US"/>
              <a:t>6 models were averaged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/>
              <a:t>for the final score – 5 of 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/>
              <a:t>them were neural networks,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/>
              <a:t>1 of them was </a:t>
            </a:r>
            <a:r>
              <a:rPr lang="en-US" err="1"/>
              <a:t>lightgbm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AA01D-374C-4B6B-9F68-52733361AE4D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48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We attempted to replicate the results of the 1st place's </a:t>
            </a:r>
            <a:r>
              <a:rPr lang="en-US" err="1"/>
              <a:t>lightgbm</a:t>
            </a:r>
            <a:r>
              <a:rPr lang="en-US"/>
              <a:t> model, using the same parameters supplied by the winner.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While this gave us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/>
              <a:t>our best model </a:t>
            </a:r>
            <a:r>
              <a:rPr lang="en-US" err="1"/>
              <a:t>gini</a:t>
            </a:r>
            <a:r>
              <a:rPr lang="en-US"/>
              <a:t>,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/>
              <a:t>the results were still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/>
              <a:t>well below .29</a:t>
            </a:r>
            <a:endParaRPr lang="en-US"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Upon testing again without splitting our data into a testing and validation, we calculated a model </a:t>
            </a:r>
            <a:r>
              <a:rPr lang="en-US" err="1"/>
              <a:t>gini</a:t>
            </a:r>
            <a:r>
              <a:rPr lang="en-US"/>
              <a:t> of about .25 rather than our .189</a:t>
            </a:r>
            <a:endParaRPr lang="en-US"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This leads us to believe competitors neglected to split their data into training and validation, which while providing a higher score, is likely due to overfitting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AA01D-374C-4B6B-9F68-52733361AE4D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16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The second-place finalist in this competition also implemented artificial intelligence to arrive at their solution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The features of this network are based on the predictions from an </a:t>
            </a:r>
            <a:r>
              <a:rPr lang="en-US" err="1"/>
              <a:t>xgboost</a:t>
            </a:r>
            <a:r>
              <a:rPr lang="en-US"/>
              <a:t> model</a:t>
            </a:r>
            <a:endParaRPr lang="en-US">
              <a:ea typeface="Calibri"/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In turn the features (and target) of that model are based on grouped sets of features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AA01D-374C-4B6B-9F68-52733361AE4D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6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/>
              <a:t>Boosting</a:t>
            </a:r>
            <a:endParaRPr lang="en-US"/>
          </a:p>
          <a:p>
            <a:pPr lvl="1">
              <a:lnSpc>
                <a:spcPct val="90000"/>
              </a:lnSpc>
              <a:spcBef>
                <a:spcPts val="500"/>
              </a:spcBef>
              <a:buChar char="•"/>
            </a:pPr>
            <a:r>
              <a:rPr lang="en-US"/>
              <a:t>Extends random forests</a:t>
            </a:r>
            <a:endParaRPr lang="en-US">
              <a:ea typeface="Calibri"/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Char char="•"/>
            </a:pPr>
            <a:r>
              <a:rPr lang="en-US"/>
              <a:t>Trees learn from each other</a:t>
            </a:r>
            <a:endParaRPr lang="en-US">
              <a:ea typeface="Calibri"/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Char char="•"/>
            </a:pPr>
            <a:r>
              <a:rPr lang="en-US"/>
              <a:t>Gradient boosting: Ensemble of weak learners are used to improve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AA01D-374C-4B6B-9F68-52733361AE4D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84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https://neptune.ai/blog/xgboost-vs-lightgbm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AA01D-374C-4B6B-9F68-52733361AE4D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17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If they don’t have to explain it to anyone then it has the higher score go with that, but if they do need to explain then go with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AA01D-374C-4B6B-9F68-52733361AE4D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2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Porto Seguro's Safe Driver Prediction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01210"/>
            <a:ext cx="9144000" cy="12539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>
              <a:ea typeface="Calibri" panose="020F0502020204030204"/>
              <a:cs typeface="Calibri"/>
            </a:endParaRPr>
          </a:p>
          <a:p>
            <a:r>
              <a:rPr lang="en-US">
                <a:cs typeface="Calibri"/>
              </a:rPr>
              <a:t>Team 5</a:t>
            </a:r>
            <a:endParaRPr lang="en-US">
              <a:ea typeface="Calibri"/>
              <a:cs typeface="Calibri"/>
            </a:endParaRPr>
          </a:p>
          <a:p>
            <a:r>
              <a:rPr lang="en-US" err="1">
                <a:cs typeface="Calibri"/>
              </a:rPr>
              <a:t>Mengting</a:t>
            </a:r>
            <a:r>
              <a:rPr lang="en-US">
                <a:cs typeface="Calibri"/>
              </a:rPr>
              <a:t> Ding, Dylan Koury, Olivia Siegal</a:t>
            </a:r>
            <a:endParaRPr lang="en-US">
              <a:ea typeface="Calibri"/>
              <a:cs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06A6F8-C9AB-A2B7-EABB-D00FFBB977EC}"/>
              </a:ext>
            </a:extLst>
          </p:cNvPr>
          <p:cNvGrpSpPr/>
          <p:nvPr/>
        </p:nvGrpSpPr>
        <p:grpSpPr>
          <a:xfrm>
            <a:off x="4036742" y="3693869"/>
            <a:ext cx="4124269" cy="711941"/>
            <a:chOff x="4027449" y="3600942"/>
            <a:chExt cx="4124269" cy="711941"/>
          </a:xfrm>
        </p:grpSpPr>
        <p:pic>
          <p:nvPicPr>
            <p:cNvPr id="4" name="Picture 4" descr="A picture containing night sky&#10;&#10;Description automatically generated">
              <a:extLst>
                <a:ext uri="{FF2B5EF4-FFF2-40B4-BE49-F238E27FC236}">
                  <a16:creationId xmlns:a16="http://schemas.microsoft.com/office/drawing/2014/main" id="{24B2484C-D97D-A786-20D4-4211E73C0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5693" y="3604483"/>
              <a:ext cx="1191322" cy="708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Picture 4" descr="A picture containing night sky&#10;&#10;Description automatically generated">
              <a:extLst>
                <a:ext uri="{FF2B5EF4-FFF2-40B4-BE49-F238E27FC236}">
                  <a16:creationId xmlns:a16="http://schemas.microsoft.com/office/drawing/2014/main" id="{31E11A0E-EF51-D323-E2C6-2D7DF8EBF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0396" y="3600942"/>
              <a:ext cx="1191322" cy="708400"/>
            </a:xfrm>
            <a:prstGeom prst="rect">
              <a:avLst/>
            </a:prstGeom>
          </p:spPr>
        </p:pic>
        <p:pic>
          <p:nvPicPr>
            <p:cNvPr id="6" name="Picture 4" descr="A picture containing night sky&#10;&#10;Description automatically generated">
              <a:extLst>
                <a:ext uri="{FF2B5EF4-FFF2-40B4-BE49-F238E27FC236}">
                  <a16:creationId xmlns:a16="http://schemas.microsoft.com/office/drawing/2014/main" id="{6D5DA117-43DD-5CF1-4B4C-412D7B2AB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7449" y="3604482"/>
              <a:ext cx="1191322" cy="708400"/>
            </a:xfrm>
            <a:prstGeom prst="rect">
              <a:avLst/>
            </a:prstGeom>
          </p:spPr>
        </p:pic>
      </p:grpSp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542AA849-5D80-4434-ECD1-3872F058F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7768" y="6038569"/>
            <a:ext cx="2743200" cy="6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6858-74B2-78DB-7C50-1D5B194B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Kaggle Competition: Runner-up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E806A-B063-64E5-F2AD-99E4F98D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665" y="2008505"/>
            <a:ext cx="6674283" cy="4369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>
                <a:cs typeface="Calibri"/>
              </a:rPr>
              <a:t>Method</a:t>
            </a:r>
            <a:endParaRPr lang="en-US" sz="2200">
              <a:cs typeface="Calibri"/>
            </a:endParaRPr>
          </a:p>
          <a:p>
            <a:pPr lvl="1"/>
            <a:r>
              <a:rPr lang="en-US" sz="1900">
                <a:cs typeface="Calibri"/>
              </a:rPr>
              <a:t>Python</a:t>
            </a:r>
          </a:p>
          <a:p>
            <a:pPr lvl="1"/>
            <a:r>
              <a:rPr lang="en-US" sz="1900" err="1">
                <a:cs typeface="Calibri"/>
              </a:rPr>
              <a:t>XGBoost</a:t>
            </a:r>
            <a:r>
              <a:rPr lang="en-US" sz="1900">
                <a:cs typeface="Calibri"/>
              </a:rPr>
              <a:t> &amp; Neural Network</a:t>
            </a:r>
          </a:p>
          <a:p>
            <a:pPr lvl="2"/>
            <a:r>
              <a:rPr lang="en-US" sz="1900">
                <a:cs typeface="Calibri"/>
              </a:rPr>
              <a:t>Features of neural network based on </a:t>
            </a:r>
            <a:r>
              <a:rPr lang="en-US" sz="1900" err="1">
                <a:cs typeface="Calibri"/>
              </a:rPr>
              <a:t>XGBoost</a:t>
            </a:r>
            <a:r>
              <a:rPr lang="en-US" sz="1900">
                <a:cs typeface="Calibri"/>
              </a:rPr>
              <a:t> model predictions</a:t>
            </a:r>
          </a:p>
          <a:p>
            <a:pPr lvl="3"/>
            <a:r>
              <a:rPr lang="en-US" sz="1900">
                <a:cs typeface="Calibri"/>
              </a:rPr>
              <a:t>Features in </a:t>
            </a:r>
            <a:r>
              <a:rPr lang="en-US" sz="1900" err="1">
                <a:cs typeface="Calibri"/>
              </a:rPr>
              <a:t>XGBoost</a:t>
            </a:r>
            <a:r>
              <a:rPr lang="en-US" sz="1900">
                <a:cs typeface="Calibri"/>
              </a:rPr>
              <a:t> model are based on grouped set of features</a:t>
            </a:r>
          </a:p>
          <a:p>
            <a:pPr lvl="1"/>
            <a:r>
              <a:rPr lang="en-US" sz="1900">
                <a:cs typeface="Calibri"/>
              </a:rPr>
              <a:t>Validation method: 5-fold cross-validation</a:t>
            </a:r>
          </a:p>
          <a:p>
            <a:pPr marL="0" indent="0">
              <a:buNone/>
            </a:pPr>
            <a:r>
              <a:rPr lang="en-US" sz="2200" b="1">
                <a:cs typeface="Calibri"/>
              </a:rPr>
              <a:t>Normalized Gini Coefficient = 0.294</a:t>
            </a:r>
          </a:p>
          <a:p>
            <a:pPr marL="0" indent="0">
              <a:buNone/>
            </a:pPr>
            <a:r>
              <a:rPr lang="en-US" sz="2200" b="1">
                <a:cs typeface="Calibri"/>
              </a:rPr>
              <a:t>Not repeatable</a:t>
            </a:r>
            <a:endParaRPr lang="en-US" sz="2200">
              <a:cs typeface="Calibri"/>
            </a:endParaRPr>
          </a:p>
          <a:p>
            <a:pPr marL="0" indent="0">
              <a:buNone/>
            </a:pPr>
            <a:r>
              <a:rPr lang="en-US" sz="2200" b="1">
                <a:cs typeface="Calibri"/>
              </a:rPr>
              <a:t>Not easily interpretable</a:t>
            </a:r>
          </a:p>
          <a:p>
            <a:pPr lvl="1"/>
            <a:endParaRPr lang="en-US" sz="1900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1C2F865-C99B-ED1E-F83E-7E61EA744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280" y="2472092"/>
            <a:ext cx="2743200" cy="2706296"/>
          </a:xfrm>
          <a:prstGeom prst="rect">
            <a:avLst/>
          </a:prstGeom>
        </p:spPr>
      </p:pic>
      <p:pic>
        <p:nvPicPr>
          <p:cNvPr id="6" name="Picture 8" descr="Logo&#10;&#10;Description automatically generated">
            <a:extLst>
              <a:ext uri="{FF2B5EF4-FFF2-40B4-BE49-F238E27FC236}">
                <a16:creationId xmlns:a16="http://schemas.microsoft.com/office/drawing/2014/main" id="{70F03200-3066-1D18-CA09-03E721FC2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768" y="6038569"/>
            <a:ext cx="2743200" cy="6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3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20C1-D2EA-5DAC-1178-9013ED54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General Kaggle Critiques</a:t>
            </a:r>
            <a:endParaRPr lang="en-US" b="1">
              <a:ea typeface="Calibri Light"/>
              <a:cs typeface="Calibri Ligh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ECF079-A913-6F98-D340-0A27A2F9718F}"/>
              </a:ext>
            </a:extLst>
          </p:cNvPr>
          <p:cNvSpPr txBox="1">
            <a:spLocks/>
          </p:cNvSpPr>
          <p:nvPr/>
        </p:nvSpPr>
        <p:spPr>
          <a:xfrm>
            <a:off x="838200" y="1795145"/>
            <a:ext cx="5783179" cy="46220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>
                <a:ea typeface="Calibri" panose="020F0502020204030204"/>
                <a:cs typeface="Calibri" panose="020F0502020204030204"/>
              </a:rPr>
              <a:t>Missing Considerations</a:t>
            </a:r>
            <a:endParaRPr lang="en-US"/>
          </a:p>
          <a:p>
            <a:pPr lvl="1"/>
            <a:r>
              <a:rPr lang="en-US" sz="1900">
                <a:ea typeface="Calibri" panose="020F0502020204030204"/>
                <a:cs typeface="Calibri" panose="020F0502020204030204"/>
              </a:rPr>
              <a:t>Class Imbalance</a:t>
            </a:r>
          </a:p>
          <a:p>
            <a:pPr lvl="2"/>
            <a:r>
              <a:rPr lang="en-US" sz="1900">
                <a:ea typeface="Calibri" panose="020F0502020204030204"/>
                <a:cs typeface="Calibri" panose="020F0502020204030204"/>
              </a:rPr>
              <a:t>Even neural networks perform better with balanced datasets</a:t>
            </a:r>
          </a:p>
          <a:p>
            <a:pPr lvl="1"/>
            <a:r>
              <a:rPr lang="en-US" sz="1900">
                <a:ea typeface="Calibri" panose="020F0502020204030204"/>
                <a:cs typeface="Calibri" panose="020F0502020204030204"/>
              </a:rPr>
              <a:t>Validation methods</a:t>
            </a:r>
          </a:p>
          <a:p>
            <a:pPr lvl="2"/>
            <a:r>
              <a:rPr lang="en-US" sz="1900">
                <a:ea typeface="Calibri" panose="020F0502020204030204"/>
                <a:cs typeface="Calibri" panose="020F0502020204030204"/>
              </a:rPr>
              <a:t>Training/Testing sets?</a:t>
            </a:r>
          </a:p>
          <a:p>
            <a:pPr lvl="2"/>
            <a:r>
              <a:rPr lang="en-US" sz="1900">
                <a:ea typeface="Calibri" panose="020F0502020204030204"/>
                <a:cs typeface="Calibri" panose="020F0502020204030204"/>
              </a:rPr>
              <a:t>Some mentions of cross-validation for neural networks</a:t>
            </a:r>
          </a:p>
          <a:p>
            <a:pPr marL="0" indent="0">
              <a:buNone/>
            </a:pPr>
            <a:r>
              <a:rPr lang="en-US" sz="2200" b="1">
                <a:ea typeface="Calibri" panose="020F0502020204030204"/>
                <a:cs typeface="Calibri" panose="020F0502020204030204"/>
              </a:rPr>
              <a:t>Complex Methodology</a:t>
            </a:r>
            <a:endParaRPr lang="en-US" sz="2200" err="1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1900">
                <a:ea typeface="Calibri" panose="020F0502020204030204"/>
                <a:cs typeface="Calibri" panose="020F0502020204030204"/>
              </a:rPr>
              <a:t>Top competitors used neural networks</a:t>
            </a:r>
          </a:p>
          <a:p>
            <a:pPr lvl="2"/>
            <a:r>
              <a:rPr lang="en-US" sz="1900">
                <a:ea typeface="Calibri" panose="020F0502020204030204"/>
                <a:cs typeface="Calibri" panose="020F0502020204030204"/>
              </a:rPr>
              <a:t>Some mentions of poor performance of machine learning methods (e.g., KNN)</a:t>
            </a:r>
          </a:p>
          <a:p>
            <a:pPr lvl="1"/>
            <a:r>
              <a:rPr lang="en-US" sz="1900">
                <a:ea typeface="Calibri" panose="020F0502020204030204"/>
                <a:cs typeface="Calibri" panose="020F0502020204030204"/>
              </a:rPr>
              <a:t>Not reproduceable</a:t>
            </a:r>
          </a:p>
          <a:p>
            <a:pPr lvl="1"/>
            <a:r>
              <a:rPr lang="en-US" sz="1900">
                <a:ea typeface="Calibri" panose="020F0502020204030204"/>
                <a:cs typeface="Calibri" panose="020F0502020204030204"/>
              </a:rPr>
              <a:t>Difficult to interpret &amp; explain</a:t>
            </a:r>
          </a:p>
        </p:txBody>
      </p:sp>
      <p:pic>
        <p:nvPicPr>
          <p:cNvPr id="8" name="Picture 8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E9CF4092-08B3-6874-BE44-B2F22F17B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534" y="2279189"/>
            <a:ext cx="5196212" cy="29313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8" descr="Logo&#10;&#10;Description automatically generated">
            <a:extLst>
              <a:ext uri="{FF2B5EF4-FFF2-40B4-BE49-F238E27FC236}">
                <a16:creationId xmlns:a16="http://schemas.microsoft.com/office/drawing/2014/main" id="{32C4D643-8285-7D22-FCCD-89024A404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768" y="6038569"/>
            <a:ext cx="2743200" cy="6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5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0690-79C6-A804-2F66-B1CB0F33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5540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cs typeface="Calibri Light"/>
              </a:rPr>
              <a:t>Our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D162-AC29-942F-95F3-EAE1B8F6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6040"/>
            <a:ext cx="10515600" cy="1576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Parsimony. 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The best model is the simplest model.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The best model is easiest to reproduce, explain, and interpret.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pic>
        <p:nvPicPr>
          <p:cNvPr id="4" name="Picture 4" descr="A picture containing circle&#10;&#10;Description automatically generated">
            <a:extLst>
              <a:ext uri="{FF2B5EF4-FFF2-40B4-BE49-F238E27FC236}">
                <a16:creationId xmlns:a16="http://schemas.microsoft.com/office/drawing/2014/main" id="{FB42FBE0-293F-525F-0331-1CFD5643C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256760"/>
            <a:ext cx="2743200" cy="2344479"/>
          </a:xfrm>
          <a:prstGeom prst="rect">
            <a:avLst/>
          </a:prstGeom>
        </p:spPr>
      </p:pic>
      <p:pic>
        <p:nvPicPr>
          <p:cNvPr id="6" name="Picture 8" descr="Logo&#10;&#10;Description automatically generated">
            <a:extLst>
              <a:ext uri="{FF2B5EF4-FFF2-40B4-BE49-F238E27FC236}">
                <a16:creationId xmlns:a16="http://schemas.microsoft.com/office/drawing/2014/main" id="{6F08CE36-25EB-CEC3-033F-0B70E0F92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768" y="6038569"/>
            <a:ext cx="2743200" cy="6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13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85A3-5CD1-7127-C101-E524DC6C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Preprocessing: balanced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0E61-DFAF-9BBF-D7F0-7309ECDB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262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Models with imbalanced datasets</a:t>
            </a:r>
            <a:endParaRPr lang="en-US">
              <a:cs typeface="Calibri"/>
            </a:endParaRPr>
          </a:p>
          <a:p>
            <a:pPr lvl="1" indent="-285750"/>
            <a:r>
              <a:rPr lang="en-US">
                <a:cs typeface="Calibri"/>
              </a:rPr>
              <a:t>Can yield high accuracy, but do not perform well during validation</a:t>
            </a:r>
          </a:p>
          <a:p>
            <a:pPr lvl="1" indent="-285750"/>
            <a:r>
              <a:rPr lang="en-US">
                <a:cs typeface="Calibri"/>
              </a:rPr>
              <a:t>Logistic model with unbalanced dataset</a:t>
            </a:r>
            <a:endParaRPr lang="en-US"/>
          </a:p>
          <a:p>
            <a:pPr lvl="2"/>
            <a:r>
              <a:rPr lang="en-US">
                <a:cs typeface="Calibri"/>
              </a:rPr>
              <a:t>high accuracy</a:t>
            </a:r>
          </a:p>
          <a:p>
            <a:pPr lvl="2"/>
            <a:r>
              <a:rPr lang="en-US">
                <a:cs typeface="Calibri"/>
              </a:rPr>
              <a:t>all predictions were for majority class (no claim)</a:t>
            </a:r>
          </a:p>
          <a:p>
            <a:pPr marL="457200" lvl="1" indent="0">
              <a:buNone/>
            </a:pPr>
            <a:r>
              <a:rPr lang="en-US" sz="1050">
                <a:solidFill>
                  <a:schemeClr val="accent5">
                    <a:lumMod val="20000"/>
                    <a:lumOff val="80000"/>
                  </a:schemeClr>
                </a:solidFill>
                <a:cs typeface="Calibri"/>
              </a:rPr>
              <a:t>m</a:t>
            </a:r>
          </a:p>
          <a:p>
            <a:pPr marL="0" indent="0">
              <a:buNone/>
            </a:pPr>
            <a:r>
              <a:rPr lang="en-US" b="1">
                <a:cs typeface="Calibri"/>
              </a:rPr>
              <a:t>Under-sampled the majority class to balance the dataset</a:t>
            </a:r>
          </a:p>
          <a:p>
            <a:pPr lvl="1"/>
            <a:r>
              <a:rPr lang="en-US">
                <a:cs typeface="Calibri"/>
              </a:rPr>
              <a:t>R package: unbalanced</a:t>
            </a:r>
          </a:p>
          <a:p>
            <a:pPr lvl="1"/>
            <a:r>
              <a:rPr lang="en-US">
                <a:cs typeface="Calibri"/>
              </a:rPr>
              <a:t>Both classes contain 15,186 observations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510558-3017-964C-003E-6D521D673A04}"/>
              </a:ext>
            </a:extLst>
          </p:cNvPr>
          <p:cNvGrpSpPr/>
          <p:nvPr/>
        </p:nvGrpSpPr>
        <p:grpSpPr>
          <a:xfrm>
            <a:off x="7095893" y="4568284"/>
            <a:ext cx="4785729" cy="2211657"/>
            <a:chOff x="7172093" y="2739484"/>
            <a:chExt cx="4785729" cy="221165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D888B8-924A-CCF2-E83C-A725057ACED1}"/>
                </a:ext>
              </a:extLst>
            </p:cNvPr>
            <p:cNvGrpSpPr/>
            <p:nvPr/>
          </p:nvGrpSpPr>
          <p:grpSpPr>
            <a:xfrm>
              <a:off x="7172093" y="2739484"/>
              <a:ext cx="1932876" cy="2211656"/>
              <a:chOff x="7367239" y="3036849"/>
              <a:chExt cx="1737730" cy="191429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70E1C6-6646-34B9-2561-542F0AC34F02}"/>
                  </a:ext>
                </a:extLst>
              </p:cNvPr>
              <p:cNvSpPr/>
              <p:nvPr/>
            </p:nvSpPr>
            <p:spPr>
              <a:xfrm>
                <a:off x="7367239" y="3036849"/>
                <a:ext cx="1737730" cy="191429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9" descr="Chart, bar chart, waterfall chart&#10;&#10;Description automatically generated">
                <a:extLst>
                  <a:ext uri="{FF2B5EF4-FFF2-40B4-BE49-F238E27FC236}">
                    <a16:creationId xmlns:a16="http://schemas.microsoft.com/office/drawing/2014/main" id="{3D3FD343-82BB-46A3-AD35-EDB6DEF3DF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2220" y="3117035"/>
                <a:ext cx="1664741" cy="1820649"/>
              </a:xfrm>
              <a:prstGeom prst="rect">
                <a:avLst/>
              </a:prstGeom>
            </p:spPr>
          </p:pic>
        </p:grp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2AFCA58A-FDF5-9E65-FDDA-EE61285AFB81}"/>
                </a:ext>
              </a:extLst>
            </p:cNvPr>
            <p:cNvSpPr/>
            <p:nvPr/>
          </p:nvSpPr>
          <p:spPr>
            <a:xfrm>
              <a:off x="9398211" y="3707073"/>
              <a:ext cx="511097" cy="27878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A71D41F-82EF-D7EC-D3F8-AD01460A1F9B}"/>
                </a:ext>
              </a:extLst>
            </p:cNvPr>
            <p:cNvGrpSpPr/>
            <p:nvPr/>
          </p:nvGrpSpPr>
          <p:grpSpPr>
            <a:xfrm>
              <a:off x="10136458" y="2739484"/>
              <a:ext cx="1821364" cy="2211657"/>
              <a:chOff x="10015653" y="3046142"/>
              <a:chExt cx="1663389" cy="190499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3E159E1-C7BE-0745-4DB1-607BFB939FD8}"/>
                  </a:ext>
                </a:extLst>
              </p:cNvPr>
              <p:cNvSpPr/>
              <p:nvPr/>
            </p:nvSpPr>
            <p:spPr>
              <a:xfrm>
                <a:off x="10015653" y="3046142"/>
                <a:ext cx="1663389" cy="190499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7">
                <a:extLst>
                  <a:ext uri="{FF2B5EF4-FFF2-40B4-BE49-F238E27FC236}">
                    <a16:creationId xmlns:a16="http://schemas.microsoft.com/office/drawing/2014/main" id="{5419A16C-9D4B-A4CF-9769-A599330F0B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76984" y="3121960"/>
                <a:ext cx="1507274" cy="182212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37144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C4D8-3461-DA7D-5B25-96D099B3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Preprocessing: Center, Scale &amp; Split</a:t>
            </a:r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6280F9C-3FA5-6F7C-4EFA-21AEF970C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592" y="3206507"/>
            <a:ext cx="4313662" cy="352318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ABA0D3-8D18-1669-04C6-8DFEB7ADC5A4}"/>
              </a:ext>
            </a:extLst>
          </p:cNvPr>
          <p:cNvSpPr txBox="1">
            <a:spLocks/>
          </p:cNvSpPr>
          <p:nvPr/>
        </p:nvSpPr>
        <p:spPr>
          <a:xfrm>
            <a:off x="838200" y="1958975"/>
            <a:ext cx="1024262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cs typeface="Calibri"/>
              </a:rPr>
              <a:t>Center &amp; Scale</a:t>
            </a:r>
            <a:endParaRPr lang="en-US"/>
          </a:p>
          <a:p>
            <a:pPr lvl="1" indent="-285750"/>
            <a:r>
              <a:rPr lang="en-US">
                <a:cs typeface="Calibri"/>
              </a:rPr>
              <a:t>Most features' values were smaller than 5</a:t>
            </a:r>
          </a:p>
          <a:p>
            <a:pPr lvl="1" indent="-285750"/>
            <a:r>
              <a:rPr lang="en-US">
                <a:cs typeface="Calibri"/>
              </a:rPr>
              <a:t>Some features' max values were greater than 20</a:t>
            </a:r>
          </a:p>
          <a:p>
            <a:pPr lvl="1" indent="-285750"/>
            <a:r>
              <a:rPr lang="en-US">
                <a:cs typeface="Calibri"/>
              </a:rPr>
              <a:t>Centering &amp; scaling the data reduced bias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050">
                <a:solidFill>
                  <a:schemeClr val="accent5">
                    <a:lumMod val="20000"/>
                    <a:lumOff val="80000"/>
                  </a:schemeClr>
                </a:solidFill>
                <a:cs typeface="Calibri"/>
              </a:rPr>
              <a:t>m</a:t>
            </a:r>
          </a:p>
          <a:p>
            <a:pPr marL="0" indent="0">
              <a:buNone/>
            </a:pPr>
            <a:r>
              <a:rPr lang="en-US" b="1">
                <a:cs typeface="Calibri"/>
              </a:rPr>
              <a:t>Training &amp; Testing Sets</a:t>
            </a:r>
            <a:endParaRPr lang="en-US"/>
          </a:p>
          <a:p>
            <a:pPr lvl="1"/>
            <a:r>
              <a:rPr lang="en-US">
                <a:cs typeface="Calibri"/>
              </a:rPr>
              <a:t>70-30 split</a:t>
            </a:r>
          </a:p>
          <a:p>
            <a:pPr lvl="1"/>
            <a:r>
              <a:rPr lang="en-US">
                <a:cs typeface="Calibri"/>
              </a:rPr>
              <a:t>20-80 split for KNN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22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3B80-CB8F-D05C-FB44-B73638B2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Models Considered: Recall ML1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4E12-8F04-3849-AC35-D5C7171D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047"/>
            <a:ext cx="6545180" cy="45719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b="1">
                <a:ea typeface="Calibri" panose="020F0502020204030204"/>
                <a:cs typeface="Calibri" panose="020F0502020204030204"/>
              </a:rPr>
              <a:t>Logistic</a:t>
            </a:r>
          </a:p>
          <a:p>
            <a:pPr lvl="1"/>
            <a:r>
              <a:rPr lang="en-US">
                <a:ea typeface="Calibri" panose="020F0502020204030204"/>
                <a:cs typeface="Calibri" panose="020F0502020204030204"/>
              </a:rPr>
              <a:t>Simplest model</a:t>
            </a:r>
          </a:p>
          <a:p>
            <a:pPr lvl="1"/>
            <a:r>
              <a:rPr lang="en-US">
                <a:ea typeface="Calibri" panose="020F0502020204030204"/>
                <a:cs typeface="Calibri" panose="020F0502020204030204"/>
              </a:rPr>
              <a:t>Good for binary classifiers</a:t>
            </a:r>
          </a:p>
          <a:p>
            <a:pPr lvl="1"/>
            <a:r>
              <a:rPr lang="en-US">
                <a:ea typeface="Calibri" panose="020F0502020204030204"/>
                <a:cs typeface="Calibri" panose="020F0502020204030204"/>
              </a:rPr>
              <a:t>Linear decision boundaries</a:t>
            </a:r>
          </a:p>
          <a:p>
            <a:pPr marL="0" indent="0">
              <a:buNone/>
            </a:pPr>
            <a:r>
              <a:rPr lang="en-US" b="1">
                <a:ea typeface="Calibri" panose="020F0502020204030204"/>
                <a:cs typeface="Calibri" panose="020F0502020204030204"/>
              </a:rPr>
              <a:t>LDA</a:t>
            </a:r>
          </a:p>
          <a:p>
            <a:pPr lvl="1"/>
            <a:r>
              <a:rPr lang="en-US">
                <a:ea typeface="Calibri" panose="020F0502020204030204"/>
                <a:cs typeface="Calibri" panose="020F0502020204030204"/>
              </a:rPr>
              <a:t>Assumes observations are drawn from normal distributions with common covariance matrix classes</a:t>
            </a:r>
          </a:p>
          <a:p>
            <a:pPr lvl="1"/>
            <a:r>
              <a:rPr lang="en-US">
                <a:ea typeface="Calibri" panose="020F0502020204030204"/>
                <a:cs typeface="Calibri" panose="020F0502020204030204"/>
              </a:rPr>
              <a:t>If assumptions hold, can perform better than logistic</a:t>
            </a:r>
          </a:p>
          <a:p>
            <a:pPr lvl="1"/>
            <a:r>
              <a:rPr lang="en-US">
                <a:ea typeface="Calibri" panose="020F0502020204030204"/>
                <a:cs typeface="Calibri" panose="020F0502020204030204"/>
              </a:rPr>
              <a:t>Linear decision boundaries</a:t>
            </a:r>
          </a:p>
          <a:p>
            <a:pPr marL="0" indent="0">
              <a:buNone/>
            </a:pPr>
            <a:r>
              <a:rPr lang="en-US" b="1">
                <a:ea typeface="Calibri" panose="020F0502020204030204"/>
                <a:cs typeface="Calibri" panose="020F0502020204030204"/>
              </a:rPr>
              <a:t>QDA</a:t>
            </a:r>
          </a:p>
          <a:p>
            <a:pPr lvl="1"/>
            <a:r>
              <a:rPr lang="en-US">
                <a:ea typeface="Calibri" panose="020F0502020204030204"/>
                <a:cs typeface="Calibri" panose="020F0502020204030204"/>
              </a:rPr>
              <a:t>Can perform well when there are limited training observations</a:t>
            </a:r>
          </a:p>
          <a:p>
            <a:pPr lvl="1"/>
            <a:r>
              <a:rPr lang="en-US">
                <a:ea typeface="Calibri" panose="020F0502020204030204"/>
                <a:cs typeface="Calibri" panose="020F0502020204030204"/>
              </a:rPr>
              <a:t>Quadratic decision boundaries</a:t>
            </a:r>
          </a:p>
          <a:p>
            <a:pPr marL="0" indent="0">
              <a:buNone/>
            </a:pPr>
            <a:r>
              <a:rPr lang="en-US" b="1">
                <a:ea typeface="Calibri" panose="020F0502020204030204"/>
                <a:cs typeface="Calibri" panose="020F0502020204030204"/>
              </a:rPr>
              <a:t>KNN</a:t>
            </a:r>
          </a:p>
          <a:p>
            <a:pPr lvl="1"/>
            <a:r>
              <a:rPr lang="en-US">
                <a:ea typeface="Calibri" panose="020F0502020204030204"/>
                <a:cs typeface="Calibri" panose="020F0502020204030204"/>
              </a:rPr>
              <a:t>Most flexible (non-parametric)</a:t>
            </a:r>
          </a:p>
          <a:p>
            <a:pPr lvl="1"/>
            <a:r>
              <a:rPr lang="en-US">
                <a:ea typeface="Calibri" panose="020F0502020204030204"/>
                <a:cs typeface="Calibri" panose="020F0502020204030204"/>
              </a:rPr>
              <a:t>Unreliable in high dimensions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D01729-28B5-6401-2960-AB7FAD6287F0}"/>
              </a:ext>
            </a:extLst>
          </p:cNvPr>
          <p:cNvGrpSpPr/>
          <p:nvPr/>
        </p:nvGrpSpPr>
        <p:grpSpPr>
          <a:xfrm>
            <a:off x="6939775" y="1652239"/>
            <a:ext cx="5358919" cy="4776439"/>
            <a:chOff x="7237141" y="1447800"/>
            <a:chExt cx="5358919" cy="4776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3DD70A6-6B6B-5904-67BC-5A5FFF77E5D0}"/>
                </a:ext>
              </a:extLst>
            </p:cNvPr>
            <p:cNvSpPr/>
            <p:nvPr/>
          </p:nvSpPr>
          <p:spPr>
            <a:xfrm>
              <a:off x="7237141" y="1447800"/>
              <a:ext cx="4860073" cy="47764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D33C2C3-D847-3DDE-5BC1-E3CA26730038}"/>
                </a:ext>
              </a:extLst>
            </p:cNvPr>
            <p:cNvGrpSpPr/>
            <p:nvPr/>
          </p:nvGrpSpPr>
          <p:grpSpPr>
            <a:xfrm>
              <a:off x="9797715" y="3716755"/>
              <a:ext cx="2798345" cy="2041079"/>
              <a:chOff x="9797715" y="3716755"/>
              <a:chExt cx="2798345" cy="2041079"/>
            </a:xfrm>
          </p:grpSpPr>
          <p:pic>
            <p:nvPicPr>
              <p:cNvPr id="11" name="Picture 11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1ACED0A5-0DD9-A1C6-8B31-6EDC885941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294" t="3109" r="1835" b="2073"/>
              <a:stretch/>
            </p:blipFill>
            <p:spPr>
              <a:xfrm>
                <a:off x="9797715" y="3928309"/>
                <a:ext cx="2101284" cy="1829525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CD76C5-EDD5-A5D9-90CB-AE57AB1163B9}"/>
                  </a:ext>
                </a:extLst>
              </p:cNvPr>
              <p:cNvSpPr txBox="1"/>
              <p:nvPr/>
            </p:nvSpPr>
            <p:spPr>
              <a:xfrm>
                <a:off x="9852860" y="3716755"/>
                <a:ext cx="2743200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/>
                  <a:t>K-Nearest Neighbors</a:t>
                </a:r>
                <a:endParaRPr lang="en-US" sz="1200">
                  <a:ea typeface="Calibri"/>
                  <a:cs typeface="Calibri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C802B8D-5D07-1E14-0915-49268C704259}"/>
                </a:ext>
              </a:extLst>
            </p:cNvPr>
            <p:cNvGrpSpPr/>
            <p:nvPr/>
          </p:nvGrpSpPr>
          <p:grpSpPr>
            <a:xfrm>
              <a:off x="9837820" y="1716507"/>
              <a:ext cx="2091489" cy="1831063"/>
              <a:chOff x="9797715" y="1094875"/>
              <a:chExt cx="2091489" cy="1831063"/>
            </a:xfrm>
          </p:grpSpPr>
          <p:pic>
            <p:nvPicPr>
              <p:cNvPr id="5" name="Picture 5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1F3DFC7A-A687-ED60-C19E-380329156E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304" t="1754" r="8261" b="2924"/>
              <a:stretch/>
            </p:blipFill>
            <p:spPr>
              <a:xfrm>
                <a:off x="9797715" y="1284785"/>
                <a:ext cx="2090910" cy="1641153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6BD496-EDEE-2CB0-10C3-77EB5DEC2FD3}"/>
                  </a:ext>
                </a:extLst>
              </p:cNvPr>
              <p:cNvSpPr txBox="1"/>
              <p:nvPr/>
            </p:nvSpPr>
            <p:spPr>
              <a:xfrm>
                <a:off x="9847846" y="1094875"/>
                <a:ext cx="2041358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/>
                  <a:t>Linear Discriminant</a:t>
                </a:r>
                <a:endParaRPr lang="en-US" sz="1200">
                  <a:ea typeface="Calibri"/>
                  <a:cs typeface="Calibri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10A0D8-97CC-CF65-B48F-BCF9C892CABC}"/>
                </a:ext>
              </a:extLst>
            </p:cNvPr>
            <p:cNvGrpSpPr/>
            <p:nvPr/>
          </p:nvGrpSpPr>
          <p:grpSpPr>
            <a:xfrm>
              <a:off x="7291139" y="3714247"/>
              <a:ext cx="2317941" cy="2374723"/>
              <a:chOff x="8203533" y="4315827"/>
              <a:chExt cx="2317941" cy="2374723"/>
            </a:xfrm>
          </p:grpSpPr>
          <p:pic>
            <p:nvPicPr>
              <p:cNvPr id="8" name="Picture 8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05B02523-7792-FA01-5EF5-0986E31E0A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1781" t="2538" r="712" b="2538"/>
              <a:stretch/>
            </p:blipFill>
            <p:spPr>
              <a:xfrm>
                <a:off x="8203533" y="4523325"/>
                <a:ext cx="2317941" cy="216722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45B1FD-C3C5-38CD-0C7E-03EB02A5C10B}"/>
                  </a:ext>
                </a:extLst>
              </p:cNvPr>
              <p:cNvSpPr txBox="1"/>
              <p:nvPr/>
            </p:nvSpPr>
            <p:spPr>
              <a:xfrm>
                <a:off x="8607091" y="4315827"/>
                <a:ext cx="1840832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/>
                  <a:t>Quadratic Discriminant</a:t>
                </a:r>
                <a:endParaRPr lang="en-US" sz="1200">
                  <a:ea typeface="Calibri"/>
                  <a:cs typeface="Calibri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1DE7336-04E1-A1D7-40AC-D10698B495E2}"/>
                </a:ext>
              </a:extLst>
            </p:cNvPr>
            <p:cNvGrpSpPr/>
            <p:nvPr/>
          </p:nvGrpSpPr>
          <p:grpSpPr>
            <a:xfrm>
              <a:off x="7371347" y="1716506"/>
              <a:ext cx="2372253" cy="1836278"/>
              <a:chOff x="7371347" y="1094874"/>
              <a:chExt cx="2372253" cy="1836278"/>
            </a:xfrm>
          </p:grpSpPr>
          <p:pic>
            <p:nvPicPr>
              <p:cNvPr id="4" name="Picture 4" descr="Chart, line chart&#10;&#10;Description automatically generated">
                <a:extLst>
                  <a:ext uri="{FF2B5EF4-FFF2-40B4-BE49-F238E27FC236}">
                    <a16:creationId xmlns:a16="http://schemas.microsoft.com/office/drawing/2014/main" id="{E4FBA7DD-8AED-BBC0-EDBF-EA83E78277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6736" r="-415" b="5699"/>
              <a:stretch/>
            </p:blipFill>
            <p:spPr>
              <a:xfrm>
                <a:off x="7371347" y="1270391"/>
                <a:ext cx="2372253" cy="1660761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4E1022-3EEB-E14B-0579-1D62D51BA7B2}"/>
                  </a:ext>
                </a:extLst>
              </p:cNvPr>
              <p:cNvSpPr txBox="1"/>
              <p:nvPr/>
            </p:nvSpPr>
            <p:spPr>
              <a:xfrm>
                <a:off x="7571874" y="1094874"/>
                <a:ext cx="1409700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/>
                  <a:t>Logistic Regression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4656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94ED-420A-28F1-1115-A05E8237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Models Considered: Feature Engineering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2F72-2DFC-2701-346F-3296085D9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3469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>
                <a:ea typeface="Calibri" panose="020F0502020204030204"/>
                <a:cs typeface="Calibri" panose="020F0502020204030204"/>
              </a:rPr>
              <a:t>Recall, 57 features and 595,212 observations</a:t>
            </a:r>
            <a:endParaRPr lang="en-US" b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b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>
                <a:ea typeface="Calibri" panose="020F0502020204030204"/>
                <a:cs typeface="Calibri" panose="020F0502020204030204"/>
              </a:rPr>
              <a:t>Ridge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>
                <a:ea typeface="Calibri"/>
                <a:cs typeface="Calibri"/>
              </a:rPr>
              <a:t>Shrinks beta coefficient towards zero (not at zero)</a:t>
            </a:r>
          </a:p>
          <a:p>
            <a:pPr lvl="1"/>
            <a:r>
              <a:rPr lang="en-US">
                <a:ea typeface="Calibri"/>
                <a:cs typeface="Calibri"/>
              </a:rPr>
              <a:t>Small amount of bias introduced into training data</a:t>
            </a:r>
          </a:p>
          <a:p>
            <a:pPr lvl="1"/>
            <a:r>
              <a:rPr lang="en-US">
                <a:ea typeface="Calibri"/>
                <a:cs typeface="Calibri"/>
              </a:rPr>
              <a:t>Use when most features in the model are useful</a:t>
            </a:r>
          </a:p>
          <a:p>
            <a:pPr lvl="1"/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b="1">
                <a:ea typeface="Calibri" panose="020F0502020204030204"/>
                <a:cs typeface="Calibri" panose="020F0502020204030204"/>
              </a:rPr>
              <a:t>Lasso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>
                <a:ea typeface="Calibri" panose="020F0502020204030204"/>
                <a:cs typeface="Calibri" panose="020F0502020204030204"/>
              </a:rPr>
              <a:t>Shrinks beta coefficient towards zero (and to zero)</a:t>
            </a:r>
            <a:endParaRPr lang="en-US" b="1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>
                <a:ea typeface="Calibri" panose="020F0502020204030204"/>
                <a:cs typeface="Calibri" panose="020F0502020204030204"/>
              </a:rPr>
              <a:t>Allows feature reduction</a:t>
            </a:r>
          </a:p>
          <a:p>
            <a:pPr lvl="1"/>
            <a:r>
              <a:rPr lang="en-US">
                <a:ea typeface="Calibri" panose="020F0502020204030204"/>
                <a:cs typeface="Calibri" panose="020F0502020204030204"/>
              </a:rPr>
              <a:t>Use when some features in the model are likely useless</a:t>
            </a:r>
          </a:p>
          <a:p>
            <a:pPr lvl="1"/>
            <a:r>
              <a:rPr lang="en-US">
                <a:ea typeface="Calibri" panose="020F0502020204030204"/>
                <a:cs typeface="Calibri" panose="020F0502020204030204"/>
              </a:rPr>
              <a:t>Easier to interpret than Ridge</a:t>
            </a:r>
          </a:p>
          <a:p>
            <a:pPr lvl="1"/>
            <a:endParaRPr lang="en-US" b="1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BCEE3B8-F45C-2B7A-EE88-EB3823D6B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707" y="2733649"/>
            <a:ext cx="5035312" cy="29147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8" descr="Logo&#10;&#10;Description automatically generated">
            <a:extLst>
              <a:ext uri="{FF2B5EF4-FFF2-40B4-BE49-F238E27FC236}">
                <a16:creationId xmlns:a16="http://schemas.microsoft.com/office/drawing/2014/main" id="{3A42D779-4580-B936-F77C-3E811ED09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768" y="6038569"/>
            <a:ext cx="2743200" cy="6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65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65A4-4481-1995-14D0-FA97088D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Models Considered: Trees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25B84B-D16C-E864-5355-B37F963B551E}"/>
              </a:ext>
            </a:extLst>
          </p:cNvPr>
          <p:cNvSpPr txBox="1">
            <a:spLocks/>
          </p:cNvSpPr>
          <p:nvPr/>
        </p:nvSpPr>
        <p:spPr>
          <a:xfrm>
            <a:off x="838200" y="1925889"/>
            <a:ext cx="6682541" cy="45719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>
                <a:ea typeface="Calibri" panose="020F0502020204030204"/>
                <a:cs typeface="Calibri" panose="020F0502020204030204"/>
              </a:rPr>
              <a:t>Bagging</a:t>
            </a:r>
          </a:p>
          <a:p>
            <a:pPr lvl="1"/>
            <a:r>
              <a:rPr lang="en-US" sz="1900">
                <a:ea typeface="Calibri" panose="020F0502020204030204"/>
                <a:cs typeface="Calibri" panose="020F0502020204030204"/>
              </a:rPr>
              <a:t>Bootstrap + Aggregate</a:t>
            </a:r>
          </a:p>
          <a:p>
            <a:pPr lvl="1"/>
            <a:r>
              <a:rPr lang="en-US" sz="1900">
                <a:ea typeface="Calibri" panose="020F0502020204030204"/>
                <a:cs typeface="Calibri" panose="020F0502020204030204"/>
              </a:rPr>
              <a:t>Use all X features</a:t>
            </a:r>
          </a:p>
          <a:p>
            <a:pPr marL="0" indent="0">
              <a:buNone/>
            </a:pPr>
            <a:r>
              <a:rPr lang="en-US" sz="1050" b="1">
                <a:solidFill>
                  <a:schemeClr val="accent5">
                    <a:lumMod val="20000"/>
                    <a:lumOff val="80000"/>
                  </a:schemeClr>
                </a:solidFill>
                <a:ea typeface="Calibri" panose="020F0502020204030204"/>
                <a:cs typeface="Calibri" panose="020F0502020204030204"/>
              </a:rPr>
              <a:t>m</a:t>
            </a:r>
          </a:p>
          <a:p>
            <a:pPr marL="0" indent="0">
              <a:buNone/>
            </a:pPr>
            <a:r>
              <a:rPr lang="en-US" sz="2200" b="1">
                <a:ea typeface="Calibri" panose="020F0502020204030204"/>
                <a:cs typeface="Calibri" panose="020F0502020204030204"/>
              </a:rPr>
              <a:t>Random Forests</a:t>
            </a:r>
            <a:endParaRPr lang="en-US"/>
          </a:p>
          <a:p>
            <a:pPr lvl="1"/>
            <a:r>
              <a:rPr lang="en-US" sz="1900">
                <a:ea typeface="Calibri" panose="020F0502020204030204"/>
                <a:cs typeface="Calibri" panose="020F0502020204030204"/>
              </a:rPr>
              <a:t>Improvement on bagging</a:t>
            </a:r>
          </a:p>
          <a:p>
            <a:pPr lvl="1"/>
            <a:r>
              <a:rPr lang="en-US" sz="1900">
                <a:ea typeface="Calibri" panose="020F0502020204030204"/>
                <a:cs typeface="Calibri" panose="020F0502020204030204"/>
              </a:rPr>
              <a:t>Randomly selects X features to include</a:t>
            </a:r>
          </a:p>
          <a:p>
            <a:pPr marL="0" indent="0">
              <a:buNone/>
            </a:pPr>
            <a:r>
              <a:rPr lang="en-US" sz="1050" b="1">
                <a:solidFill>
                  <a:schemeClr val="accent5">
                    <a:lumMod val="20000"/>
                    <a:lumOff val="80000"/>
                  </a:schemeClr>
                </a:solidFill>
                <a:cs typeface="Calibri" panose="020F0502020204030204"/>
              </a:rPr>
              <a:t>m</a:t>
            </a:r>
            <a:endParaRPr lang="en-US" sz="1050">
              <a:solidFill>
                <a:schemeClr val="accent5">
                  <a:lumMod val="20000"/>
                  <a:lumOff val="80000"/>
                </a:schemeClr>
              </a:solidFill>
              <a:cs typeface="Calibri" panose="020F0502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>
                <a:ea typeface="Calibri" panose="020F0502020204030204"/>
                <a:cs typeface="Calibri" panose="020F0502020204030204"/>
              </a:rPr>
              <a:t>Boosting</a:t>
            </a:r>
            <a:endParaRPr lang="en-US"/>
          </a:p>
          <a:p>
            <a:pPr lvl="1"/>
            <a:r>
              <a:rPr lang="en-US" sz="1900">
                <a:ea typeface="Calibri" panose="020F0502020204030204"/>
                <a:cs typeface="Calibri" panose="020F0502020204030204"/>
              </a:rPr>
              <a:t>Extends random forests</a:t>
            </a:r>
          </a:p>
          <a:p>
            <a:pPr lvl="1"/>
            <a:r>
              <a:rPr lang="en-US" sz="1900">
                <a:ea typeface="Calibri" panose="020F0502020204030204"/>
                <a:cs typeface="Calibri" panose="020F0502020204030204"/>
              </a:rPr>
              <a:t>Trees learn from one another</a:t>
            </a:r>
          </a:p>
          <a:p>
            <a:pPr lvl="1"/>
            <a:r>
              <a:rPr lang="en-US" sz="1900">
                <a:ea typeface="Calibri" panose="020F0502020204030204"/>
                <a:cs typeface="Calibri" panose="020F0502020204030204"/>
              </a:rPr>
              <a:t>Gradient boosting: ensemble of weak learners are used to improve the 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574A24-39D7-7798-DDDA-CAEAEB82FCBD}"/>
              </a:ext>
            </a:extLst>
          </p:cNvPr>
          <p:cNvGrpSpPr/>
          <p:nvPr/>
        </p:nvGrpSpPr>
        <p:grpSpPr>
          <a:xfrm>
            <a:off x="12968538" y="1843840"/>
            <a:ext cx="5704972" cy="4221077"/>
            <a:chOff x="5937584" y="2047374"/>
            <a:chExt cx="5704972" cy="422107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A313E43-2B57-EAF8-9E4D-966936BD55D1}"/>
                </a:ext>
              </a:extLst>
            </p:cNvPr>
            <p:cNvGrpSpPr/>
            <p:nvPr/>
          </p:nvGrpSpPr>
          <p:grpSpPr>
            <a:xfrm>
              <a:off x="5937584" y="2047374"/>
              <a:ext cx="1744578" cy="1904999"/>
              <a:chOff x="5937584" y="2047374"/>
              <a:chExt cx="1744578" cy="1904999"/>
            </a:xfrm>
          </p:grpSpPr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69F58130-DAF9-A8B8-C016-9FB03FE4C7AD}"/>
                  </a:ext>
                </a:extLst>
              </p:cNvPr>
              <p:cNvSpPr/>
              <p:nvPr/>
            </p:nvSpPr>
            <p:spPr>
              <a:xfrm>
                <a:off x="7040479" y="2047374"/>
                <a:ext cx="320842" cy="32084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3F19CCD7-D988-651E-D92B-661E76ABD735}"/>
                  </a:ext>
                </a:extLst>
              </p:cNvPr>
              <p:cNvSpPr/>
              <p:nvPr/>
            </p:nvSpPr>
            <p:spPr>
              <a:xfrm>
                <a:off x="6639426" y="2578769"/>
                <a:ext cx="320842" cy="32084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0B23EF1B-1CBA-147D-CB78-5FD1CBB130FF}"/>
                  </a:ext>
                </a:extLst>
              </p:cNvPr>
              <p:cNvSpPr/>
              <p:nvPr/>
            </p:nvSpPr>
            <p:spPr>
              <a:xfrm>
                <a:off x="7040478" y="3110163"/>
                <a:ext cx="320842" cy="32084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82D5FA27-C1D1-5EF5-8370-7F9270352B6E}"/>
                  </a:ext>
                </a:extLst>
              </p:cNvPr>
              <p:cNvSpPr/>
              <p:nvPr/>
            </p:nvSpPr>
            <p:spPr>
              <a:xfrm>
                <a:off x="6258426" y="3110163"/>
                <a:ext cx="320842" cy="32084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2A7DCEC6-8A68-009E-611F-2EEC6B13AE28}"/>
                  </a:ext>
                </a:extLst>
              </p:cNvPr>
              <p:cNvSpPr/>
              <p:nvPr/>
            </p:nvSpPr>
            <p:spPr>
              <a:xfrm>
                <a:off x="7361320" y="2578769"/>
                <a:ext cx="320842" cy="32084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102A9AC3-AB42-C7A0-CF39-2A9DB5FDAD8F}"/>
                  </a:ext>
                </a:extLst>
              </p:cNvPr>
              <p:cNvSpPr/>
              <p:nvPr/>
            </p:nvSpPr>
            <p:spPr>
              <a:xfrm>
                <a:off x="5937584" y="3631531"/>
                <a:ext cx="320842" cy="32084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214B2915-E56C-38DF-8E46-6DA84C93594A}"/>
                  </a:ext>
                </a:extLst>
              </p:cNvPr>
              <p:cNvCxnSpPr/>
              <p:nvPr/>
            </p:nvCxnSpPr>
            <p:spPr>
              <a:xfrm flipH="1">
                <a:off x="6884569" y="2322597"/>
                <a:ext cx="210553" cy="300788"/>
              </a:xfrm>
              <a:prstGeom prst="straightConnector1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F98853BD-8BBE-50D6-4CDC-9A08C4B607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3569" y="2833939"/>
                <a:ext cx="210553" cy="300788"/>
              </a:xfrm>
              <a:prstGeom prst="straightConnector1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B0B308FA-2218-3011-AE43-FF8371708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4674" y="2833938"/>
                <a:ext cx="170446" cy="300789"/>
              </a:xfrm>
              <a:prstGeom prst="straightConnector1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7FFDADF-F2B2-BB7F-8179-33CD46C307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5674" y="2322595"/>
                <a:ext cx="170446" cy="300789"/>
              </a:xfrm>
              <a:prstGeom prst="straightConnector1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EFC4F3-27E6-2E11-6D25-72C96783406F}"/>
                  </a:ext>
                </a:extLst>
              </p:cNvPr>
              <p:cNvSpPr/>
              <p:nvPr/>
            </p:nvSpPr>
            <p:spPr>
              <a:xfrm>
                <a:off x="6639426" y="3631531"/>
                <a:ext cx="320842" cy="32084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96D1A59-D383-2CC4-42D3-B26E569AE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3621" y="3385385"/>
                <a:ext cx="170446" cy="300789"/>
              </a:xfrm>
              <a:prstGeom prst="straightConnector1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3C7028B7-414A-0F69-21F1-0D51CB2CC6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42621" y="3385386"/>
                <a:ext cx="210553" cy="300788"/>
              </a:xfrm>
              <a:prstGeom prst="straightConnector1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083FC67-75F5-A567-2322-B602628D296D}"/>
                </a:ext>
              </a:extLst>
            </p:cNvPr>
            <p:cNvGrpSpPr/>
            <p:nvPr/>
          </p:nvGrpSpPr>
          <p:grpSpPr>
            <a:xfrm>
              <a:off x="7942847" y="2147637"/>
              <a:ext cx="1744578" cy="1904999"/>
              <a:chOff x="7942847" y="2147637"/>
              <a:chExt cx="1744578" cy="1904999"/>
            </a:xfrm>
          </p:grpSpPr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1D938177-1E01-C8C4-0A2C-091C5D86A6E1}"/>
                  </a:ext>
                </a:extLst>
              </p:cNvPr>
              <p:cNvSpPr/>
              <p:nvPr/>
            </p:nvSpPr>
            <p:spPr>
              <a:xfrm>
                <a:off x="9045742" y="2147637"/>
                <a:ext cx="320842" cy="320842"/>
              </a:xfrm>
              <a:prstGeom prst="flowChartConnector">
                <a:avLst/>
              </a:prstGeom>
              <a:solidFill>
                <a:srgbClr val="ED7D3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887AC525-CE19-E5B8-D6F8-F40F5CEA3007}"/>
                  </a:ext>
                </a:extLst>
              </p:cNvPr>
              <p:cNvSpPr/>
              <p:nvPr/>
            </p:nvSpPr>
            <p:spPr>
              <a:xfrm>
                <a:off x="8644689" y="2679032"/>
                <a:ext cx="320842" cy="320842"/>
              </a:xfrm>
              <a:prstGeom prst="flowChartConnector">
                <a:avLst/>
              </a:prstGeom>
              <a:solidFill>
                <a:srgbClr val="ED7D3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30D054D5-B459-8AE9-B473-D6C2125E33EE}"/>
                  </a:ext>
                </a:extLst>
              </p:cNvPr>
              <p:cNvSpPr/>
              <p:nvPr/>
            </p:nvSpPr>
            <p:spPr>
              <a:xfrm>
                <a:off x="9045741" y="3210426"/>
                <a:ext cx="320842" cy="320842"/>
              </a:xfrm>
              <a:prstGeom prst="flowChartConnector">
                <a:avLst/>
              </a:prstGeom>
              <a:solidFill>
                <a:srgbClr val="ED7D3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A7DAB5F5-8887-37BF-6916-5F96308DB483}"/>
                  </a:ext>
                </a:extLst>
              </p:cNvPr>
              <p:cNvSpPr/>
              <p:nvPr/>
            </p:nvSpPr>
            <p:spPr>
              <a:xfrm>
                <a:off x="8263689" y="3210426"/>
                <a:ext cx="320842" cy="320842"/>
              </a:xfrm>
              <a:prstGeom prst="flowChartConnector">
                <a:avLst/>
              </a:prstGeom>
              <a:solidFill>
                <a:srgbClr val="ED7D3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D72E7295-EAEB-159D-7BCF-1AB4F4ACE0A0}"/>
                  </a:ext>
                </a:extLst>
              </p:cNvPr>
              <p:cNvSpPr/>
              <p:nvPr/>
            </p:nvSpPr>
            <p:spPr>
              <a:xfrm>
                <a:off x="9366583" y="2679032"/>
                <a:ext cx="320842" cy="320842"/>
              </a:xfrm>
              <a:prstGeom prst="flowChartConnector">
                <a:avLst/>
              </a:prstGeom>
              <a:solidFill>
                <a:srgbClr val="ED7D3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3FA38869-A601-534B-940E-31C5710B4AEF}"/>
                  </a:ext>
                </a:extLst>
              </p:cNvPr>
              <p:cNvSpPr/>
              <p:nvPr/>
            </p:nvSpPr>
            <p:spPr>
              <a:xfrm>
                <a:off x="7942847" y="3731794"/>
                <a:ext cx="320842" cy="320842"/>
              </a:xfrm>
              <a:prstGeom prst="flowChartConnector">
                <a:avLst/>
              </a:prstGeom>
              <a:solidFill>
                <a:srgbClr val="ED7D3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6B46DDF-52CF-48C8-22F5-4FBDAA6008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89832" y="2422860"/>
                <a:ext cx="210553" cy="300788"/>
              </a:xfrm>
              <a:prstGeom prst="straightConnector1">
                <a:avLst/>
              </a:prstGeom>
              <a:solidFill>
                <a:srgbClr val="ED7D31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BA7E277-B59A-60BC-8B97-17954FB91B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832" y="2934202"/>
                <a:ext cx="210553" cy="300788"/>
              </a:xfrm>
              <a:prstGeom prst="straightConnector1">
                <a:avLst/>
              </a:prstGeom>
              <a:solidFill>
                <a:srgbClr val="ED7D31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3E99D269-5D61-A356-2E80-E60D0F916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9937" y="2934201"/>
                <a:ext cx="170446" cy="300789"/>
              </a:xfrm>
              <a:prstGeom prst="straightConnector1">
                <a:avLst/>
              </a:prstGeom>
              <a:solidFill>
                <a:srgbClr val="ED7D31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17828A9-7950-1023-1BA7-20D08029A9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0937" y="2422858"/>
                <a:ext cx="170446" cy="300789"/>
              </a:xfrm>
              <a:prstGeom prst="straightConnector1">
                <a:avLst/>
              </a:prstGeom>
              <a:solidFill>
                <a:srgbClr val="ED7D31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240F915F-DC4B-F396-007A-73836F9332E0}"/>
                  </a:ext>
                </a:extLst>
              </p:cNvPr>
              <p:cNvSpPr/>
              <p:nvPr/>
            </p:nvSpPr>
            <p:spPr>
              <a:xfrm>
                <a:off x="8644689" y="3731794"/>
                <a:ext cx="320842" cy="320842"/>
              </a:xfrm>
              <a:prstGeom prst="flowChartConnector">
                <a:avLst/>
              </a:prstGeom>
              <a:solidFill>
                <a:srgbClr val="ED7D3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B8A450F6-066F-5EFC-C4A3-8A730E534F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8884" y="3485648"/>
                <a:ext cx="170446" cy="300789"/>
              </a:xfrm>
              <a:prstGeom prst="straightConnector1">
                <a:avLst/>
              </a:prstGeom>
              <a:solidFill>
                <a:srgbClr val="ED7D31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2168436C-887F-1007-0946-57EA26BEA0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47884" y="3485649"/>
                <a:ext cx="210553" cy="300788"/>
              </a:xfrm>
              <a:prstGeom prst="straightConnector1">
                <a:avLst/>
              </a:prstGeom>
              <a:solidFill>
                <a:srgbClr val="ED7D31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93F7D98-C76B-6E06-03B7-A2530D2936E5}"/>
                </a:ext>
              </a:extLst>
            </p:cNvPr>
            <p:cNvGrpSpPr/>
            <p:nvPr/>
          </p:nvGrpSpPr>
          <p:grpSpPr>
            <a:xfrm>
              <a:off x="9897978" y="2147637"/>
              <a:ext cx="1744578" cy="1904999"/>
              <a:chOff x="9897978" y="2147637"/>
              <a:chExt cx="1744578" cy="1904999"/>
            </a:xfrm>
          </p:grpSpPr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BF7874BC-0E2B-9D6C-38D7-E329FF87649C}"/>
                  </a:ext>
                </a:extLst>
              </p:cNvPr>
              <p:cNvSpPr/>
              <p:nvPr/>
            </p:nvSpPr>
            <p:spPr>
              <a:xfrm>
                <a:off x="11000873" y="2147637"/>
                <a:ext cx="320842" cy="320842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ECF23DCF-FDFE-3220-9286-52E3943C2A3F}"/>
                  </a:ext>
                </a:extLst>
              </p:cNvPr>
              <p:cNvSpPr/>
              <p:nvPr/>
            </p:nvSpPr>
            <p:spPr>
              <a:xfrm>
                <a:off x="10599820" y="2679032"/>
                <a:ext cx="320842" cy="320842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23F4AD83-B7C1-D632-4C98-9BF8E315E8F7}"/>
                  </a:ext>
                </a:extLst>
              </p:cNvPr>
              <p:cNvSpPr/>
              <p:nvPr/>
            </p:nvSpPr>
            <p:spPr>
              <a:xfrm>
                <a:off x="11000872" y="3210426"/>
                <a:ext cx="320842" cy="320842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5A3A5561-D660-334D-FB6A-315C2D6D34C1}"/>
                  </a:ext>
                </a:extLst>
              </p:cNvPr>
              <p:cNvSpPr/>
              <p:nvPr/>
            </p:nvSpPr>
            <p:spPr>
              <a:xfrm>
                <a:off x="10218820" y="3210426"/>
                <a:ext cx="320842" cy="320842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C2B54B09-FA68-F104-18CF-6FAFC78F77D4}"/>
                  </a:ext>
                </a:extLst>
              </p:cNvPr>
              <p:cNvSpPr/>
              <p:nvPr/>
            </p:nvSpPr>
            <p:spPr>
              <a:xfrm>
                <a:off x="11321714" y="2679032"/>
                <a:ext cx="320842" cy="320842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4AD26C40-8309-E781-40E8-069A06586A36}"/>
                  </a:ext>
                </a:extLst>
              </p:cNvPr>
              <p:cNvSpPr/>
              <p:nvPr/>
            </p:nvSpPr>
            <p:spPr>
              <a:xfrm>
                <a:off x="9897978" y="3731794"/>
                <a:ext cx="320842" cy="320842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BB39D6D-6DF4-879E-9EE7-DBCCE9F46D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4963" y="2422860"/>
                <a:ext cx="210553" cy="300788"/>
              </a:xfrm>
              <a:prstGeom prst="straightConnector1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64C5E8F2-064A-56BC-A2E3-8099AB589D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63963" y="2934202"/>
                <a:ext cx="210553" cy="300788"/>
              </a:xfrm>
              <a:prstGeom prst="straightConnector1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12612AD6-00E5-738B-3454-AFE7686FE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5068" y="2934201"/>
                <a:ext cx="170446" cy="300789"/>
              </a:xfrm>
              <a:prstGeom prst="straightConnector1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17C709E-3D90-9745-3033-227C9DD65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66068" y="2422858"/>
                <a:ext cx="170446" cy="300789"/>
              </a:xfrm>
              <a:prstGeom prst="straightConnector1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3DB05B3A-9AC2-9354-84D8-8FF9DD0CECFC}"/>
                  </a:ext>
                </a:extLst>
              </p:cNvPr>
              <p:cNvSpPr/>
              <p:nvPr/>
            </p:nvSpPr>
            <p:spPr>
              <a:xfrm>
                <a:off x="10599820" y="3731794"/>
                <a:ext cx="320842" cy="320842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360E6EC-A694-7166-3B48-E70A390B3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4015" y="3485648"/>
                <a:ext cx="170446" cy="300789"/>
              </a:xfrm>
              <a:prstGeom prst="straightConnector1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96320CFB-8A6E-9AFC-E5EB-E9659C0EA4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03015" y="3485649"/>
                <a:ext cx="210553" cy="300788"/>
              </a:xfrm>
              <a:prstGeom prst="straightConnector1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172EA2-B88C-C507-683A-20D7FEAD5D9D}"/>
                </a:ext>
              </a:extLst>
            </p:cNvPr>
            <p:cNvGrpSpPr/>
            <p:nvPr/>
          </p:nvGrpSpPr>
          <p:grpSpPr>
            <a:xfrm>
              <a:off x="8323846" y="4363452"/>
              <a:ext cx="1744578" cy="1904999"/>
              <a:chOff x="8323846" y="4363452"/>
              <a:chExt cx="1744578" cy="1904999"/>
            </a:xfrm>
          </p:grpSpPr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82ABE3A8-F84D-CC99-5A33-2B74843AFA28}"/>
                  </a:ext>
                </a:extLst>
              </p:cNvPr>
              <p:cNvSpPr/>
              <p:nvPr/>
            </p:nvSpPr>
            <p:spPr>
              <a:xfrm>
                <a:off x="9426741" y="4363452"/>
                <a:ext cx="320842" cy="320842"/>
              </a:xfrm>
              <a:prstGeom prst="flowChartConnector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3D38E557-7429-B24C-C047-0E395931F587}"/>
                  </a:ext>
                </a:extLst>
              </p:cNvPr>
              <p:cNvSpPr/>
              <p:nvPr/>
            </p:nvSpPr>
            <p:spPr>
              <a:xfrm>
                <a:off x="9025688" y="4894847"/>
                <a:ext cx="320842" cy="320842"/>
              </a:xfrm>
              <a:prstGeom prst="flowChartConnector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7B21F361-640C-2454-4985-0DAF6ABB1F03}"/>
                  </a:ext>
                </a:extLst>
              </p:cNvPr>
              <p:cNvSpPr/>
              <p:nvPr/>
            </p:nvSpPr>
            <p:spPr>
              <a:xfrm>
                <a:off x="9426740" y="5426241"/>
                <a:ext cx="320842" cy="320842"/>
              </a:xfrm>
              <a:prstGeom prst="flowChartConnector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05128433-5C6F-6965-9200-E69B565752E3}"/>
                  </a:ext>
                </a:extLst>
              </p:cNvPr>
              <p:cNvSpPr/>
              <p:nvPr/>
            </p:nvSpPr>
            <p:spPr>
              <a:xfrm>
                <a:off x="8644688" y="5426241"/>
                <a:ext cx="320842" cy="320842"/>
              </a:xfrm>
              <a:prstGeom prst="flowChartConnector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2FE6C747-7A5A-0862-A86B-E602646EE42C}"/>
                  </a:ext>
                </a:extLst>
              </p:cNvPr>
              <p:cNvSpPr/>
              <p:nvPr/>
            </p:nvSpPr>
            <p:spPr>
              <a:xfrm>
                <a:off x="9747582" y="4894847"/>
                <a:ext cx="320842" cy="320842"/>
              </a:xfrm>
              <a:prstGeom prst="flowChartConnector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25B2E324-CDC8-18D0-982A-18216B4A00C0}"/>
                  </a:ext>
                </a:extLst>
              </p:cNvPr>
              <p:cNvSpPr/>
              <p:nvPr/>
            </p:nvSpPr>
            <p:spPr>
              <a:xfrm>
                <a:off x="8323846" y="5947609"/>
                <a:ext cx="320842" cy="320842"/>
              </a:xfrm>
              <a:prstGeom prst="flowChartConnector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38A19D68-EEDC-131D-3A3F-3769879C4D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0831" y="4638675"/>
                <a:ext cx="210553" cy="300788"/>
              </a:xfrm>
              <a:prstGeom prst="straightConnector1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BC687E-F92A-861A-9536-9D99C3911A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89831" y="5150017"/>
                <a:ext cx="210553" cy="300788"/>
              </a:xfrm>
              <a:prstGeom prst="straightConnector1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8B9F245-8B27-512D-1CAF-2600A8E92B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0936" y="5150016"/>
                <a:ext cx="170446" cy="300789"/>
              </a:xfrm>
              <a:prstGeom prst="straightConnector1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D5045DF-AA89-C112-6680-C08695DF0E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1936" y="4638673"/>
                <a:ext cx="170446" cy="300789"/>
              </a:xfrm>
              <a:prstGeom prst="straightConnector1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Flowchart: Connector 40">
                <a:extLst>
                  <a:ext uri="{FF2B5EF4-FFF2-40B4-BE49-F238E27FC236}">
                    <a16:creationId xmlns:a16="http://schemas.microsoft.com/office/drawing/2014/main" id="{E29DE066-9A58-0D6C-E41C-3C59DF944FE2}"/>
                  </a:ext>
                </a:extLst>
              </p:cNvPr>
              <p:cNvSpPr/>
              <p:nvPr/>
            </p:nvSpPr>
            <p:spPr>
              <a:xfrm>
                <a:off x="9025688" y="5947609"/>
                <a:ext cx="320842" cy="320842"/>
              </a:xfrm>
              <a:prstGeom prst="flowChartConnector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0273E16-6782-CC5A-3FF2-F39715E727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9883" y="5701463"/>
                <a:ext cx="170446" cy="300789"/>
              </a:xfrm>
              <a:prstGeom prst="straightConnector1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33339E47-6515-2193-C9D6-1957120E8C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8883" y="5701464"/>
                <a:ext cx="210553" cy="300788"/>
              </a:xfrm>
              <a:prstGeom prst="straightConnector1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50046C8-2F7E-B6B1-CC5F-13D09D62C6FC}"/>
                </a:ext>
              </a:extLst>
            </p:cNvPr>
            <p:cNvGrpSpPr/>
            <p:nvPr/>
          </p:nvGrpSpPr>
          <p:grpSpPr>
            <a:xfrm>
              <a:off x="6198267" y="4323346"/>
              <a:ext cx="1744578" cy="1904999"/>
              <a:chOff x="6198267" y="4323346"/>
              <a:chExt cx="1744578" cy="1904999"/>
            </a:xfrm>
          </p:grpSpPr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CFA0D4A4-B618-1BB3-998F-86A85A16E3E2}"/>
                  </a:ext>
                </a:extLst>
              </p:cNvPr>
              <p:cNvSpPr/>
              <p:nvPr/>
            </p:nvSpPr>
            <p:spPr>
              <a:xfrm>
                <a:off x="7301162" y="4323346"/>
                <a:ext cx="320842" cy="320842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30642507-4D0D-67E0-BB8C-EE9489FBD49C}"/>
                  </a:ext>
                </a:extLst>
              </p:cNvPr>
              <p:cNvSpPr/>
              <p:nvPr/>
            </p:nvSpPr>
            <p:spPr>
              <a:xfrm>
                <a:off x="6900109" y="4854741"/>
                <a:ext cx="320842" cy="320842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77B6BDC2-AD1E-DD16-DCDD-40EFEE3A8506}"/>
                  </a:ext>
                </a:extLst>
              </p:cNvPr>
              <p:cNvSpPr/>
              <p:nvPr/>
            </p:nvSpPr>
            <p:spPr>
              <a:xfrm>
                <a:off x="7301161" y="5386135"/>
                <a:ext cx="320842" cy="320842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908499B0-EBF2-F3E0-9681-85CE01548192}"/>
                  </a:ext>
                </a:extLst>
              </p:cNvPr>
              <p:cNvSpPr/>
              <p:nvPr/>
            </p:nvSpPr>
            <p:spPr>
              <a:xfrm>
                <a:off x="6519109" y="5386135"/>
                <a:ext cx="320842" cy="320842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2620D076-9635-5BF4-6BC8-9CB36065C17D}"/>
                  </a:ext>
                </a:extLst>
              </p:cNvPr>
              <p:cNvSpPr/>
              <p:nvPr/>
            </p:nvSpPr>
            <p:spPr>
              <a:xfrm>
                <a:off x="7622003" y="4854741"/>
                <a:ext cx="320842" cy="320842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" name="Flowchart: Connector 22">
                <a:extLst>
                  <a:ext uri="{FF2B5EF4-FFF2-40B4-BE49-F238E27FC236}">
                    <a16:creationId xmlns:a16="http://schemas.microsoft.com/office/drawing/2014/main" id="{0E3E38A8-B990-C1DE-8392-026CD3C842DD}"/>
                  </a:ext>
                </a:extLst>
              </p:cNvPr>
              <p:cNvSpPr/>
              <p:nvPr/>
            </p:nvSpPr>
            <p:spPr>
              <a:xfrm>
                <a:off x="6198267" y="5907503"/>
                <a:ext cx="320842" cy="320842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1A358E8-9EA7-EAC9-CCF4-4A6924D8D2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5252" y="4598569"/>
                <a:ext cx="210553" cy="300788"/>
              </a:xfrm>
              <a:prstGeom prst="straightConnector1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F83C490-9D09-C96F-C6BC-AA4D8EC2D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64252" y="5109911"/>
                <a:ext cx="210553" cy="300788"/>
              </a:xfrm>
              <a:prstGeom prst="straightConnector1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F1BFEC5-2BD6-4ED1-9728-73D421C91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5357" y="5109910"/>
                <a:ext cx="170446" cy="300789"/>
              </a:xfrm>
              <a:prstGeom prst="straightConnector1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2593089-B489-1ADF-7077-12A03D3AF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6357" y="4598567"/>
                <a:ext cx="170446" cy="300789"/>
              </a:xfrm>
              <a:prstGeom prst="straightConnector1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690E8718-7804-DB66-7368-475ED8CF0F87}"/>
                  </a:ext>
                </a:extLst>
              </p:cNvPr>
              <p:cNvSpPr/>
              <p:nvPr/>
            </p:nvSpPr>
            <p:spPr>
              <a:xfrm>
                <a:off x="6900109" y="5907503"/>
                <a:ext cx="320842" cy="320842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579B247-A2CC-BA38-0623-96C59A9314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4304" y="5661357"/>
                <a:ext cx="170446" cy="300789"/>
              </a:xfrm>
              <a:prstGeom prst="straightConnector1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5FFA60F-459A-E5F8-A9AC-CAFE6141FC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3304" y="5661358"/>
                <a:ext cx="210553" cy="300788"/>
              </a:xfrm>
              <a:prstGeom prst="straightConnector1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" name="Picture 8" descr="A picture containing dark, black, night, night sky&#10;&#10;Description automatically generated">
            <a:extLst>
              <a:ext uri="{FF2B5EF4-FFF2-40B4-BE49-F238E27FC236}">
                <a16:creationId xmlns:a16="http://schemas.microsoft.com/office/drawing/2014/main" id="{BEA51A33-34B3-A0A8-0FCD-008E0F60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950" y="1801479"/>
            <a:ext cx="3914775" cy="3912268"/>
          </a:xfrm>
          <a:prstGeom prst="rect">
            <a:avLst/>
          </a:prstGeom>
        </p:spPr>
      </p:pic>
      <p:pic>
        <p:nvPicPr>
          <p:cNvPr id="3" name="Picture 8" descr="Logo&#10;&#10;Description automatically generated">
            <a:extLst>
              <a:ext uri="{FF2B5EF4-FFF2-40B4-BE49-F238E27FC236}">
                <a16:creationId xmlns:a16="http://schemas.microsoft.com/office/drawing/2014/main" id="{C16F54DF-7AB9-5E98-E418-8C6203D46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768" y="6038569"/>
            <a:ext cx="2743200" cy="6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78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5B89-AF17-2952-CF59-AD8581E5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Models Considered: Boosting Algorithms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820EE-9F51-30F1-8F5F-B0ED48CD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3179" cy="462204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200" b="1" err="1">
                <a:ea typeface="Calibri" panose="020F0502020204030204"/>
                <a:cs typeface="Calibri" panose="020F0502020204030204"/>
              </a:rPr>
              <a:t>XGBoost</a:t>
            </a:r>
            <a:endParaRPr lang="en-US" sz="2200" b="1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1900">
                <a:ea typeface="Calibri" panose="020F0502020204030204"/>
                <a:cs typeface="Calibri" panose="020F0502020204030204"/>
              </a:rPr>
              <a:t>Algorithm focused on computation speed and model performance</a:t>
            </a:r>
            <a:endParaRPr lang="en-US" sz="1900" b="1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1900">
                <a:ea typeface="Calibri" panose="020F0502020204030204"/>
                <a:cs typeface="Calibri" panose="020F0502020204030204"/>
              </a:rPr>
              <a:t>Designed to work with large &amp; complex datasets</a:t>
            </a:r>
          </a:p>
          <a:p>
            <a:pPr lvl="1"/>
            <a:r>
              <a:rPr lang="en-US" sz="1900">
                <a:ea typeface="Calibri" panose="020F0502020204030204"/>
                <a:cs typeface="Calibri" panose="020F0502020204030204"/>
              </a:rPr>
              <a:t>Only accepts numerical data – must encode categorical as dummy variables</a:t>
            </a:r>
          </a:p>
          <a:p>
            <a:pPr lvl="1"/>
            <a:r>
              <a:rPr lang="en-US" sz="1900">
                <a:ea typeface="Calibri" panose="020F0502020204030204"/>
                <a:cs typeface="Calibri" panose="020F0502020204030204"/>
              </a:rPr>
              <a:t>Builds more robust models than </a:t>
            </a:r>
            <a:r>
              <a:rPr lang="en-US" sz="1900" err="1">
                <a:ea typeface="Calibri" panose="020F0502020204030204"/>
                <a:cs typeface="Calibri" panose="020F0502020204030204"/>
              </a:rPr>
              <a:t>LightGBM</a:t>
            </a:r>
            <a:endParaRPr lang="en-US" sz="19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200" b="1" err="1">
                <a:ea typeface="Calibri" panose="020F0502020204030204"/>
                <a:cs typeface="Calibri" panose="020F0502020204030204"/>
              </a:rPr>
              <a:t>LightGBM</a:t>
            </a:r>
            <a:endParaRPr lang="en-US" sz="2200" err="1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1900">
                <a:ea typeface="Calibri" panose="020F0502020204030204"/>
                <a:cs typeface="Calibri" panose="020F0502020204030204"/>
              </a:rPr>
              <a:t>Histogram-based algorithm that performs bucketing of values -&gt; faster training speed &amp; accuracy</a:t>
            </a:r>
          </a:p>
          <a:p>
            <a:pPr lvl="1"/>
            <a:r>
              <a:rPr lang="en-US" sz="1900">
                <a:ea typeface="Calibri" panose="020F0502020204030204"/>
                <a:cs typeface="Calibri" panose="020F0502020204030204"/>
              </a:rPr>
              <a:t>Designed to work with large &amp; complex datasets</a:t>
            </a:r>
          </a:p>
          <a:p>
            <a:pPr lvl="1"/>
            <a:r>
              <a:rPr lang="en-US" sz="1900">
                <a:ea typeface="Calibri" panose="020F0502020204030204"/>
                <a:cs typeface="Calibri" panose="020F0502020204030204"/>
              </a:rPr>
              <a:t>Works well with categorical data</a:t>
            </a:r>
          </a:p>
          <a:p>
            <a:pPr lvl="1"/>
            <a:r>
              <a:rPr lang="en-US" sz="1900">
                <a:ea typeface="Calibri" panose="020F0502020204030204"/>
                <a:cs typeface="Calibri" panose="020F0502020204030204"/>
              </a:rPr>
              <a:t>Can result in overfitting on training data</a:t>
            </a:r>
          </a:p>
        </p:txBody>
      </p:sp>
      <p:pic>
        <p:nvPicPr>
          <p:cNvPr id="4" name="Picture 4" descr="A picture containing text, clock, vector graphics&#10;&#10;Description automatically generated">
            <a:extLst>
              <a:ext uri="{FF2B5EF4-FFF2-40B4-BE49-F238E27FC236}">
                <a16:creationId xmlns:a16="http://schemas.microsoft.com/office/drawing/2014/main" id="{15664112-EFA1-CEC3-0AB6-83269D2CD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760" y="2047789"/>
            <a:ext cx="5105400" cy="201729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07A010CE-91CD-A447-5F33-3E895C7A2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411" y="4670943"/>
            <a:ext cx="5113812" cy="17846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7385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16A5-795C-4C4F-0FC0-77437279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Model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6E90BF-FE00-82A4-D017-9F9FBBADC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806473"/>
              </p:ext>
            </p:extLst>
          </p:nvPr>
        </p:nvGraphicFramePr>
        <p:xfrm>
          <a:off x="842210" y="1614737"/>
          <a:ext cx="6309357" cy="43913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19">
                  <a:extLst>
                    <a:ext uri="{9D8B030D-6E8A-4147-A177-3AD203B41FA5}">
                      <a16:colId xmlns:a16="http://schemas.microsoft.com/office/drawing/2014/main" val="597621824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2786604474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1300652218"/>
                    </a:ext>
                  </a:extLst>
                </a:gridCol>
              </a:tblGrid>
              <a:tr h="36794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Normalized Gini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450439"/>
                  </a:ext>
                </a:extLst>
              </a:tr>
              <a:tr h="3499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LightGBM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0.1891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04129"/>
                  </a:ext>
                </a:extLst>
              </a:tr>
              <a:tr h="3499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XGBoost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0.1836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23983"/>
                  </a:ext>
                </a:extLst>
              </a:tr>
              <a:tr h="3499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0.6191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0.1629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366617"/>
                  </a:ext>
                </a:extLst>
              </a:tr>
              <a:tr h="3589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randomForest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0.1602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19179"/>
                  </a:ext>
                </a:extLst>
              </a:tr>
              <a:tr h="3410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0.1575</a:t>
                      </a:r>
                      <a:endParaRPr lang="en-US" sz="180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664513"/>
                  </a:ext>
                </a:extLst>
              </a:tr>
              <a:tr h="3410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0.5892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0.1065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08935"/>
                  </a:ext>
                </a:extLst>
              </a:tr>
              <a:tr h="3499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0.8892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0.0913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973547"/>
                  </a:ext>
                </a:extLst>
              </a:tr>
              <a:tr h="3499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0.9189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20284"/>
                  </a:ext>
                </a:extLst>
              </a:tr>
              <a:tr h="3499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QDA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0.3615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0.0162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276711"/>
                  </a:ext>
                </a:extLst>
              </a:tr>
              <a:tr h="3499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0.7898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-0.0424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326898"/>
                  </a:ext>
                </a:extLst>
              </a:tr>
              <a:tr h="3499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Boosting (</a:t>
                      </a:r>
                      <a:r>
                        <a:rPr lang="en-US" dirty="0" err="1"/>
                        <a:t>gbm</a:t>
                      </a:r>
                      <a:r>
                        <a:rPr lang="en-US" dirty="0"/>
                        <a:t>)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0.4050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-0.1603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5956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8E8EB52-903F-13AE-0CC4-2990846D38C9}"/>
              </a:ext>
            </a:extLst>
          </p:cNvPr>
          <p:cNvSpPr txBox="1"/>
          <p:nvPr/>
        </p:nvSpPr>
        <p:spPr>
          <a:xfrm>
            <a:off x="7417435" y="1618615"/>
            <a:ext cx="39319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Accuracy Rates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Most were good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However, false negatives were high for several of the models, which indicates presence of overfitting</a:t>
            </a:r>
            <a:endParaRPr lang="en-US" dirty="0">
              <a:ea typeface="Calibri"/>
              <a:cs typeface="Calibri"/>
            </a:endParaRPr>
          </a:p>
          <a:p>
            <a:endParaRPr lang="en-US">
              <a:cs typeface="Calibri"/>
            </a:endParaRPr>
          </a:p>
          <a:p>
            <a:pPr>
              <a:buFont typeface="Arial"/>
            </a:pPr>
            <a:r>
              <a:rPr lang="en-US" b="1" dirty="0">
                <a:cs typeface="Calibri"/>
              </a:rPr>
              <a:t>Normalized Gini Coefficient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Recall: 0 &lt; Normalized Gini &lt; 1.0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Better measure of performance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>
                <a:cs typeface="Calibri"/>
              </a:rPr>
              <a:t>XGBoost</a:t>
            </a:r>
            <a:r>
              <a:rPr lang="en-US" dirty="0">
                <a:cs typeface="Calibri"/>
              </a:rPr>
              <a:t> &amp; </a:t>
            </a:r>
            <a:r>
              <a:rPr lang="en-US" dirty="0" err="1">
                <a:cs typeface="Calibri"/>
              </a:rPr>
              <a:t>LightGBM</a:t>
            </a:r>
            <a:r>
              <a:rPr lang="en-US" dirty="0">
                <a:cs typeface="Calibri"/>
              </a:rPr>
              <a:t> resulted in best Normalized Gini Coefficients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Note: negative coefficients for Logistic &amp; Boosting (</a:t>
            </a:r>
            <a:r>
              <a:rPr lang="en-US" dirty="0" err="1">
                <a:cs typeface="Calibri"/>
              </a:rPr>
              <a:t>gbm</a:t>
            </a:r>
            <a:r>
              <a:rPr lang="en-US" dirty="0">
                <a:cs typeface="Calibri"/>
              </a:rPr>
              <a:t>) </a:t>
            </a:r>
            <a:endParaRPr lang="en-US" dirty="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reversing model: predicts opposite outcome more successfully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6" name="Picture 8" descr="Logo&#10;&#10;Description automatically generated">
            <a:extLst>
              <a:ext uri="{FF2B5EF4-FFF2-40B4-BE49-F238E27FC236}">
                <a16:creationId xmlns:a16="http://schemas.microsoft.com/office/drawing/2014/main" id="{5597B625-5838-7CE8-B857-D84A0F75E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768" y="6038569"/>
            <a:ext cx="2743200" cy="6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2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A998-6331-B522-FB66-55DF1DD0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670" y="629268"/>
            <a:ext cx="5936251" cy="1286160"/>
          </a:xfrm>
        </p:spPr>
        <p:txBody>
          <a:bodyPr anchor="b">
            <a:normAutofit/>
          </a:bodyPr>
          <a:lstStyle/>
          <a:p>
            <a:r>
              <a:rPr lang="en-US" b="1">
                <a:cs typeface="Calibri Light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6497-9184-D55D-A193-75C479ED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918" y="2438400"/>
            <a:ext cx="5936002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400">
                <a:ea typeface="Calibri"/>
                <a:cs typeface="Calibri"/>
              </a:rPr>
              <a:t>Introduction</a:t>
            </a:r>
          </a:p>
          <a:p>
            <a:pPr marL="457200" indent="-457200">
              <a:buAutoNum type="arabicPeriod"/>
            </a:pPr>
            <a:r>
              <a:rPr lang="en-US" sz="2400">
                <a:cs typeface="Calibri"/>
              </a:rPr>
              <a:t>Kaggle Competition Results</a:t>
            </a:r>
            <a:endParaRPr lang="en-US" sz="240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>
                <a:cs typeface="Calibri"/>
              </a:rPr>
              <a:t>Data Exploration &amp; Prep</a:t>
            </a:r>
            <a:endParaRPr lang="en-US" sz="2400">
              <a:ea typeface="Calibri" panose="020F0502020204030204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>
                <a:cs typeface="Calibri"/>
              </a:rPr>
              <a:t>Model Considerations &amp; Results</a:t>
            </a:r>
            <a:endParaRPr lang="en-US" sz="240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>
                <a:cs typeface="Calibri"/>
              </a:rPr>
              <a:t>Conclusions &amp; Recommendations</a:t>
            </a:r>
            <a:endParaRPr lang="en-US" sz="2400">
              <a:ea typeface="Calibri"/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BFC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9" descr="A picture containing text, umbrella, accessory&#10;&#10;Description automatically generated">
            <a:extLst>
              <a:ext uri="{FF2B5EF4-FFF2-40B4-BE49-F238E27FC236}">
                <a16:creationId xmlns:a16="http://schemas.microsoft.com/office/drawing/2014/main" id="{D3957572-75ED-EA50-0B42-F5C2D93CAB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61" r="16004" b="262"/>
          <a:stretch/>
        </p:blipFill>
        <p:spPr>
          <a:xfrm>
            <a:off x="2006" y="-2005"/>
            <a:ext cx="4904055" cy="6864012"/>
          </a:xfrm>
          <a:prstGeom prst="rect">
            <a:avLst/>
          </a:prstGeom>
        </p:spPr>
      </p:pic>
      <p:pic>
        <p:nvPicPr>
          <p:cNvPr id="10" name="Picture 10" descr="Shape&#10;&#10;Description automatically generated">
            <a:extLst>
              <a:ext uri="{FF2B5EF4-FFF2-40B4-BE49-F238E27FC236}">
                <a16:creationId xmlns:a16="http://schemas.microsoft.com/office/drawing/2014/main" id="{8DE88E0F-33D7-64AB-69B1-6C2D1324D2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98" r="29363" b="-148"/>
          <a:stretch/>
        </p:blipFill>
        <p:spPr>
          <a:xfrm rot="5400000">
            <a:off x="-972804" y="948636"/>
            <a:ext cx="6866881" cy="497683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8" descr="Logo&#10;&#10;Description automatically generated">
            <a:extLst>
              <a:ext uri="{FF2B5EF4-FFF2-40B4-BE49-F238E27FC236}">
                <a16:creationId xmlns:a16="http://schemas.microsoft.com/office/drawing/2014/main" id="{81B57B0A-B5B2-DE05-6E89-09CF2F3C4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768" y="6038569"/>
            <a:ext cx="2743200" cy="66296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395779-97E3-6C11-91DE-417292630B6E}"/>
              </a:ext>
            </a:extLst>
          </p:cNvPr>
          <p:cNvCxnSpPr/>
          <p:nvPr/>
        </p:nvCxnSpPr>
        <p:spPr>
          <a:xfrm>
            <a:off x="5076825" y="2105025"/>
            <a:ext cx="6315075" cy="952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297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0857-06CE-0B33-D9F7-07B86CC2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Conclusions &amp; Recommendations</a:t>
            </a:r>
            <a:endParaRPr lang="en-US" b="1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868507-29F3-B464-E503-E9094D649F5C}"/>
              </a:ext>
            </a:extLst>
          </p:cNvPr>
          <p:cNvSpPr txBox="1">
            <a:spLocks/>
          </p:cNvSpPr>
          <p:nvPr/>
        </p:nvSpPr>
        <p:spPr>
          <a:xfrm>
            <a:off x="838200" y="1692577"/>
            <a:ext cx="10344516" cy="68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>
                <a:ea typeface="+mn-lt"/>
                <a:cs typeface="+mn-lt"/>
              </a:rPr>
              <a:t>Goal: </a:t>
            </a:r>
            <a:r>
              <a:rPr lang="en-US" sz="2200">
                <a:ea typeface="+mn-lt"/>
                <a:cs typeface="+mn-lt"/>
              </a:rPr>
              <a:t>Make car insurance more accessible to good drivers with models that predict if a person will file a claim in the next year.</a:t>
            </a:r>
            <a:endParaRPr lang="en-US" sz="22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000" b="1">
                <a:solidFill>
                  <a:schemeClr val="accent5">
                    <a:lumMod val="20000"/>
                    <a:lumOff val="80000"/>
                  </a:schemeClr>
                </a:solidFill>
                <a:ea typeface="Calibri" panose="020F0502020204030204"/>
                <a:cs typeface="Calibri" panose="020F0502020204030204"/>
              </a:rPr>
              <a:t>m</a:t>
            </a:r>
          </a:p>
          <a:p>
            <a:pPr marL="0" indent="0">
              <a:buNone/>
            </a:pPr>
            <a:r>
              <a:rPr lang="en-US" sz="2200" b="1">
                <a:ea typeface="+mn-lt"/>
                <a:cs typeface="Calibri" panose="020F0502020204030204"/>
              </a:rPr>
              <a:t>Kaggle models</a:t>
            </a:r>
            <a:endParaRPr lang="en-US" sz="2200">
              <a:ea typeface="+mn-lt"/>
              <a:cs typeface="+mn-lt"/>
            </a:endParaRPr>
          </a:p>
          <a:p>
            <a:pPr marL="971550" lvl="1" indent="-285750">
              <a:buFont typeface="Arial,Sans-Serif"/>
              <a:buChar char="•"/>
            </a:pPr>
            <a:r>
              <a:rPr lang="en-US" sz="1900">
                <a:ea typeface="+mn-lt"/>
                <a:cs typeface="Calibri" panose="020F0502020204030204"/>
              </a:rPr>
              <a:t>Performed better</a:t>
            </a:r>
            <a:endParaRPr lang="en-US" sz="1900">
              <a:ea typeface="+mn-lt"/>
              <a:cs typeface="+mn-lt"/>
            </a:endParaRPr>
          </a:p>
          <a:p>
            <a:pPr marL="971550" lvl="1" indent="-285750">
              <a:buFont typeface="Arial,Sans-Serif"/>
              <a:buChar char="•"/>
            </a:pPr>
            <a:r>
              <a:rPr lang="en-US" sz="1900">
                <a:ea typeface="+mn-lt"/>
                <a:cs typeface="Calibri" panose="020F0502020204030204"/>
              </a:rPr>
              <a:t>Not reproduceable</a:t>
            </a:r>
            <a:endParaRPr lang="en-US" sz="1900">
              <a:ea typeface="+mn-lt"/>
              <a:cs typeface="+mn-lt"/>
            </a:endParaRPr>
          </a:p>
          <a:p>
            <a:pPr marL="971550" lvl="1" indent="-285750">
              <a:buFont typeface="Arial,Sans-Serif"/>
              <a:buChar char="•"/>
            </a:pPr>
            <a:r>
              <a:rPr lang="en-US" sz="1900">
                <a:ea typeface="+mn-lt"/>
                <a:cs typeface="Calibri" panose="020F0502020204030204"/>
              </a:rPr>
              <a:t>Complex, for negligible additional Gini Coefficient value</a:t>
            </a:r>
            <a:endParaRPr lang="en-US" sz="1900">
              <a:ea typeface="+mn-lt"/>
              <a:cs typeface="+mn-lt"/>
            </a:endParaRPr>
          </a:p>
          <a:p>
            <a:pPr marL="971550" lvl="1" indent="-285750">
              <a:buFont typeface="Arial,Sans-Serif"/>
              <a:buChar char="•"/>
            </a:pPr>
            <a:r>
              <a:rPr lang="en-US" sz="1900" b="1">
                <a:ea typeface="+mn-lt"/>
                <a:cs typeface="Calibri" panose="020F0502020204030204"/>
              </a:rPr>
              <a:t>Recommend</a:t>
            </a:r>
            <a:r>
              <a:rPr lang="en-US" sz="1900">
                <a:ea typeface="+mn-lt"/>
                <a:cs typeface="Calibri" panose="020F0502020204030204"/>
              </a:rPr>
              <a:t> testing on new data</a:t>
            </a:r>
            <a:endParaRPr lang="en-US" sz="19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b="1">
                <a:ea typeface="+mn-lt"/>
                <a:cs typeface="Calibri" panose="020F0502020204030204"/>
              </a:rPr>
              <a:t>Our models</a:t>
            </a:r>
            <a:endParaRPr lang="en-US" sz="2200">
              <a:ea typeface="+mn-lt"/>
              <a:cs typeface="+mn-lt"/>
            </a:endParaRPr>
          </a:p>
          <a:p>
            <a:pPr marL="971550" lvl="1" indent="-285750">
              <a:buFont typeface="Arial,Sans-Serif"/>
              <a:buChar char="•"/>
            </a:pPr>
            <a:r>
              <a:rPr lang="en-US" sz="1900">
                <a:ea typeface="+mn-lt"/>
                <a:cs typeface="Calibri" panose="020F0502020204030204"/>
              </a:rPr>
              <a:t>Simpler</a:t>
            </a:r>
            <a:endParaRPr lang="en-US" sz="1900">
              <a:ea typeface="+mn-lt"/>
              <a:cs typeface="+mn-lt"/>
            </a:endParaRPr>
          </a:p>
          <a:p>
            <a:pPr marL="971550" lvl="1" indent="-285750">
              <a:buFont typeface="Arial,Sans-Serif"/>
              <a:buChar char="•"/>
            </a:pPr>
            <a:r>
              <a:rPr lang="en-US" sz="1900">
                <a:ea typeface="+mn-lt"/>
                <a:cs typeface="Calibri" panose="020F0502020204030204"/>
              </a:rPr>
              <a:t>Trained then tested on new data</a:t>
            </a:r>
            <a:endParaRPr lang="en-US" sz="1900">
              <a:ea typeface="+mn-lt"/>
              <a:cs typeface="+mn-lt"/>
            </a:endParaRPr>
          </a:p>
          <a:p>
            <a:pPr marL="971550" lvl="1" indent="-285750">
              <a:buFont typeface="Arial,Sans-Serif"/>
              <a:buChar char="•"/>
            </a:pPr>
            <a:r>
              <a:rPr lang="en-US" sz="1900">
                <a:cs typeface="Calibri" panose="020F0502020204030204"/>
              </a:rPr>
              <a:t>Easier to interpret and explain</a:t>
            </a:r>
          </a:p>
          <a:p>
            <a:pPr marL="0" indent="0">
              <a:buNone/>
            </a:pPr>
            <a:r>
              <a:rPr lang="en-US" sz="1000" b="1">
                <a:solidFill>
                  <a:schemeClr val="accent5">
                    <a:lumMod val="20000"/>
                    <a:lumOff val="80000"/>
                  </a:schemeClr>
                </a:solidFill>
                <a:ea typeface="Calibri" panose="020F0502020204030204"/>
                <a:cs typeface="Calibri" panose="020F0502020204030204"/>
              </a:rPr>
              <a:t>m</a:t>
            </a:r>
          </a:p>
          <a:p>
            <a:pPr marL="0" indent="0">
              <a:buNone/>
            </a:pPr>
            <a:r>
              <a:rPr lang="en-US" sz="2200">
                <a:ea typeface="Calibri" panose="020F0502020204030204"/>
                <a:cs typeface="Calibri" panose="020F0502020204030204"/>
              </a:rPr>
              <a:t>We </a:t>
            </a:r>
            <a:r>
              <a:rPr lang="en-US" sz="2200" b="1">
                <a:ea typeface="Calibri" panose="020F0502020204030204"/>
                <a:cs typeface="Calibri" panose="020F0502020204030204"/>
              </a:rPr>
              <a:t>recommend</a:t>
            </a:r>
            <a:r>
              <a:rPr lang="en-US" sz="2200">
                <a:ea typeface="Calibri" panose="020F0502020204030204"/>
                <a:cs typeface="Calibri" panose="020F0502020204030204"/>
              </a:rPr>
              <a:t> Porto Seguro select the model that best suits their needs.</a:t>
            </a:r>
            <a:endParaRPr lang="en-US" sz="2200" b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endParaRPr lang="en-US" b="1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3" name="Picture 8" descr="Logo&#10;&#10;Description automatically generated">
            <a:extLst>
              <a:ext uri="{FF2B5EF4-FFF2-40B4-BE49-F238E27FC236}">
                <a16:creationId xmlns:a16="http://schemas.microsoft.com/office/drawing/2014/main" id="{8C2E210C-6911-E309-B7A2-1C82E66FB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768" y="6038569"/>
            <a:ext cx="2743200" cy="6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7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0690-79C6-A804-2F66-B1CB0F33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5540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cs typeface="Calibri Ligh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D162-AC29-942F-95F3-EAE1B8F6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6040"/>
            <a:ext cx="10515600" cy="1576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Inaccuracies in a company's claim predictions can yield high insurance prices for good drivers while reducing cost for bad ones.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pic>
        <p:nvPicPr>
          <p:cNvPr id="5" name="Picture 5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E7866529-6690-7CBA-E4B7-04F470C16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085" y="1911405"/>
            <a:ext cx="2743200" cy="2805545"/>
          </a:xfrm>
          <a:prstGeom prst="rect">
            <a:avLst/>
          </a:prstGeom>
        </p:spPr>
      </p:pic>
      <p:pic>
        <p:nvPicPr>
          <p:cNvPr id="4" name="Picture 8" descr="Logo&#10;&#10;Description automatically generated">
            <a:extLst>
              <a:ext uri="{FF2B5EF4-FFF2-40B4-BE49-F238E27FC236}">
                <a16:creationId xmlns:a16="http://schemas.microsoft.com/office/drawing/2014/main" id="{B522EB92-7859-83DE-0E24-CF5AC963E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768" y="6038569"/>
            <a:ext cx="2743200" cy="6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4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12F6-18C4-66B7-8C86-634F8594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Porto Seguro's Safe Driver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8F652-D21C-756A-BB6C-BB0D695A1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021"/>
            <a:ext cx="6629641" cy="40410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Largest auto &amp; homeowner insurance company in Brazil</a:t>
            </a:r>
            <a:endParaRPr lang="en-US"/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b="1">
                <a:cs typeface="Calibri"/>
              </a:rPr>
              <a:t>Goal</a:t>
            </a:r>
            <a:r>
              <a:rPr lang="en-US">
                <a:cs typeface="Calibri"/>
              </a:rPr>
              <a:t>: Make car insurance more accessible to more good drivers</a:t>
            </a:r>
          </a:p>
          <a:p>
            <a:pPr lvl="1"/>
            <a:r>
              <a:rPr lang="en-US">
                <a:cs typeface="Calibri"/>
              </a:rPr>
              <a:t>What is the probability that a driver will initiate an insurance claim in the next year?</a:t>
            </a:r>
          </a:p>
          <a:p>
            <a:pPr lvl="2"/>
            <a:r>
              <a:rPr lang="en-US">
                <a:cs typeface="Calibri"/>
              </a:rPr>
              <a:t>Measure model performance with the Normalized Gini Coefficient</a:t>
            </a: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8D07643E-4793-723A-4115-ADF0EE24D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">
            <a:off x="7878039" y="2217271"/>
            <a:ext cx="4044174" cy="3477114"/>
          </a:xfrm>
          <a:prstGeom prst="rect">
            <a:avLst/>
          </a:prstGeom>
        </p:spPr>
      </p:pic>
      <p:pic>
        <p:nvPicPr>
          <p:cNvPr id="4" name="Picture 8" descr="Logo&#10;&#10;Description automatically generated">
            <a:extLst>
              <a:ext uri="{FF2B5EF4-FFF2-40B4-BE49-F238E27FC236}">
                <a16:creationId xmlns:a16="http://schemas.microsoft.com/office/drawing/2014/main" id="{9D376F30-1CD8-FB9C-AD8C-76DC8949B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768" y="6038569"/>
            <a:ext cx="2743200" cy="6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7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B3F2-D541-7466-E51E-408B8F35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Normalized Gini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2955-FAC7-0DA1-2E86-ADAC0AB92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Gini Coefficient</a:t>
            </a:r>
          </a:p>
          <a:p>
            <a:pPr lvl="1"/>
            <a:r>
              <a:rPr lang="en-US" dirty="0">
                <a:cs typeface="Calibri"/>
              </a:rPr>
              <a:t>Origin: a measure of inequality of wealth in society</a:t>
            </a:r>
          </a:p>
          <a:p>
            <a:pPr lvl="1"/>
            <a:r>
              <a:rPr lang="en-US" dirty="0">
                <a:cs typeface="Calibri"/>
              </a:rPr>
              <a:t>In machine learning, it is used to assess the performance of binary classifier models</a:t>
            </a:r>
          </a:p>
          <a:p>
            <a:pPr lvl="2"/>
            <a:r>
              <a:rPr lang="en-US" dirty="0">
                <a:cs typeface="Calibri"/>
              </a:rPr>
              <a:t>0 &lt; Gini Coefficient &lt; 0.5</a:t>
            </a:r>
          </a:p>
          <a:p>
            <a:pPr lvl="2"/>
            <a:r>
              <a:rPr lang="en-US" dirty="0">
                <a:cs typeface="Calibri"/>
              </a:rPr>
              <a:t>The higher the coefficient, the better the model</a:t>
            </a:r>
          </a:p>
          <a:p>
            <a:pPr marL="914400" lvl="2" indent="0">
              <a:buNone/>
            </a:pPr>
            <a:endParaRPr lang="en-US">
              <a:cs typeface="Calibri"/>
            </a:endParaRPr>
          </a:p>
          <a:p>
            <a:r>
              <a:rPr lang="en-US" b="1" dirty="0">
                <a:cs typeface="Calibri"/>
              </a:rPr>
              <a:t>Normalized </a:t>
            </a:r>
            <a:r>
              <a:rPr lang="en-US" dirty="0">
                <a:cs typeface="Calibri"/>
              </a:rPr>
              <a:t>Gini Coefficient: adjusts the Gini Coefficient by the theoretical maximum so that the maximum score is 1</a:t>
            </a:r>
          </a:p>
        </p:txBody>
      </p:sp>
      <p:pic>
        <p:nvPicPr>
          <p:cNvPr id="5" name="Picture 8" descr="Logo&#10;&#10;Description automatically generated">
            <a:extLst>
              <a:ext uri="{FF2B5EF4-FFF2-40B4-BE49-F238E27FC236}">
                <a16:creationId xmlns:a16="http://schemas.microsoft.com/office/drawing/2014/main" id="{7E466E28-1A09-D958-A8BF-BC6AE87E5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768" y="6038569"/>
            <a:ext cx="2743200" cy="6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8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52CA-F207-C221-083D-795DAB36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Gini Coefficient </a:t>
            </a:r>
            <a:r>
              <a:rPr lang="en-US" b="1" u="sng">
                <a:cs typeface="Calibri Light"/>
              </a:rPr>
              <a:t>is not</a:t>
            </a:r>
            <a:r>
              <a:rPr lang="en-US" b="1">
                <a:cs typeface="Calibri Light"/>
              </a:rPr>
              <a:t> Gini Impurity</a:t>
            </a:r>
            <a:endParaRPr lang="en-US" b="1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F0EA1-DE79-EB53-CD21-0E1D01312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Gini impurity: </a:t>
            </a:r>
          </a:p>
          <a:p>
            <a:pPr lvl="1"/>
            <a:r>
              <a:rPr lang="en-US">
                <a:cs typeface="Calibri"/>
              </a:rPr>
              <a:t>Recall: tree models</a:t>
            </a:r>
          </a:p>
          <a:p>
            <a:pPr lvl="1"/>
            <a:r>
              <a:rPr lang="en-US">
                <a:cs typeface="Calibri"/>
              </a:rPr>
              <a:t>Measure of misclassification</a:t>
            </a:r>
          </a:p>
          <a:p>
            <a:pPr lvl="1"/>
            <a:r>
              <a:rPr lang="en-US">
                <a:cs typeface="Calibri"/>
              </a:rPr>
              <a:t>Applied to multiclass classifiers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Gini coefficient</a:t>
            </a:r>
          </a:p>
          <a:p>
            <a:pPr lvl="1"/>
            <a:r>
              <a:rPr lang="en-US">
                <a:cs typeface="Calibri"/>
              </a:rPr>
              <a:t>Requires a classifier that includes some measure of rank for each observations according to likelihood (probability) of being in a positive class</a:t>
            </a:r>
          </a:p>
          <a:p>
            <a:pPr lvl="1"/>
            <a:r>
              <a:rPr lang="en-US">
                <a:ea typeface="+mn-lt"/>
                <a:cs typeface="+mn-lt"/>
              </a:rPr>
              <a:t>Applies only to binary classifiers</a:t>
            </a:r>
          </a:p>
        </p:txBody>
      </p:sp>
      <p:pic>
        <p:nvPicPr>
          <p:cNvPr id="5" name="Picture 8" descr="Logo&#10;&#10;Description automatically generated">
            <a:extLst>
              <a:ext uri="{FF2B5EF4-FFF2-40B4-BE49-F238E27FC236}">
                <a16:creationId xmlns:a16="http://schemas.microsoft.com/office/drawing/2014/main" id="{80869277-66DD-53F2-D80C-279931148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768" y="6038569"/>
            <a:ext cx="2743200" cy="6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8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F779-7F58-63D5-950A-EC40DD44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Porto Seguro's Claims Data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EC270-3C8C-F724-02A1-6EED8DAC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2125"/>
            <a:ext cx="5826417" cy="472326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Response variable</a:t>
            </a:r>
            <a:r>
              <a:rPr lang="en-US">
                <a:cs typeface="Calibri"/>
              </a:rPr>
              <a:t>: </a:t>
            </a:r>
            <a:r>
              <a:rPr lang="en-US" i="1">
                <a:cs typeface="Calibri"/>
              </a:rPr>
              <a:t>target</a:t>
            </a:r>
            <a:endParaRPr lang="en-US">
              <a:cs typeface="Calibri"/>
            </a:endParaRPr>
          </a:p>
          <a:p>
            <a:pPr lvl="1" indent="-285750"/>
            <a:r>
              <a:rPr lang="en-US">
                <a:cs typeface="Calibri"/>
              </a:rPr>
              <a:t>0: </a:t>
            </a:r>
            <a:r>
              <a:rPr lang="en-US" b="1">
                <a:cs typeface="Calibri"/>
              </a:rPr>
              <a:t>no </a:t>
            </a:r>
            <a:r>
              <a:rPr lang="en-US">
                <a:cs typeface="Calibri"/>
              </a:rPr>
              <a:t>claim filed</a:t>
            </a:r>
            <a:endParaRPr lang="en-US" i="1">
              <a:cs typeface="Calibri"/>
            </a:endParaRPr>
          </a:p>
          <a:p>
            <a:pPr lvl="1" indent="-285750"/>
            <a:r>
              <a:rPr lang="en-US">
                <a:cs typeface="Calibri"/>
              </a:rPr>
              <a:t>1: claim filed</a:t>
            </a:r>
          </a:p>
          <a:p>
            <a:pPr lvl="1" indent="-285750"/>
            <a:r>
              <a:rPr lang="en-US">
                <a:cs typeface="Calibri"/>
              </a:rPr>
              <a:t>unbalanced</a:t>
            </a:r>
          </a:p>
          <a:p>
            <a:pPr marL="0" indent="0">
              <a:buNone/>
            </a:pPr>
            <a:r>
              <a:rPr lang="en-US" b="1">
                <a:cs typeface="Calibri"/>
              </a:rPr>
              <a:t>57 features</a:t>
            </a:r>
          </a:p>
          <a:p>
            <a:pPr lvl="1" indent="-285750"/>
            <a:r>
              <a:rPr lang="en-US">
                <a:ea typeface="+mn-lt"/>
                <a:cs typeface="+mn-lt"/>
              </a:rPr>
              <a:t>Anonymized dataset</a:t>
            </a:r>
          </a:p>
          <a:p>
            <a:pPr lvl="1"/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b="1">
                <a:cs typeface="Calibri"/>
              </a:rPr>
              <a:t>Missing values</a:t>
            </a:r>
          </a:p>
          <a:p>
            <a:pPr lvl="1"/>
            <a:r>
              <a:rPr lang="en-US">
                <a:cs typeface="Calibri"/>
              </a:rPr>
              <a:t>Originally coded as –1</a:t>
            </a:r>
          </a:p>
          <a:p>
            <a:pPr lvl="1"/>
            <a:r>
              <a:rPr lang="en-US">
                <a:cs typeface="Calibri"/>
              </a:rPr>
              <a:t>Converted to NA's</a:t>
            </a:r>
          </a:p>
          <a:p>
            <a:pPr lvl="1"/>
            <a:r>
              <a:rPr lang="en-US">
                <a:cs typeface="Calibri"/>
              </a:rPr>
              <a:t>Removed features with more than 70% missing data</a:t>
            </a:r>
          </a:p>
          <a:p>
            <a:pPr lvl="1"/>
            <a:r>
              <a:rPr lang="en-US">
                <a:cs typeface="Calibri"/>
              </a:rPr>
              <a:t>Replaced remaining NA's with 0</a:t>
            </a:r>
          </a:p>
          <a:p>
            <a:pPr lvl="1"/>
            <a:endParaRPr lang="en-US">
              <a:cs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043CC6-9A0F-0EFF-DDCA-9B521B3E0AD1}"/>
              </a:ext>
            </a:extLst>
          </p:cNvPr>
          <p:cNvGrpSpPr/>
          <p:nvPr/>
        </p:nvGrpSpPr>
        <p:grpSpPr>
          <a:xfrm>
            <a:off x="7125629" y="1180170"/>
            <a:ext cx="4748560" cy="5508701"/>
            <a:chOff x="6716751" y="1189463"/>
            <a:chExt cx="4748560" cy="55087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30AB50-D791-F8DF-0AD0-BC145F390141}"/>
                </a:ext>
              </a:extLst>
            </p:cNvPr>
            <p:cNvSpPr/>
            <p:nvPr/>
          </p:nvSpPr>
          <p:spPr>
            <a:xfrm>
              <a:off x="6716751" y="1189463"/>
              <a:ext cx="4748560" cy="55087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9" descr="Chart, bar chart, waterfall chart&#10;&#10;Description automatically generated">
              <a:extLst>
                <a:ext uri="{FF2B5EF4-FFF2-40B4-BE49-F238E27FC236}">
                  <a16:creationId xmlns:a16="http://schemas.microsoft.com/office/drawing/2014/main" id="{B1468615-EE57-5C1E-57AA-5672B1757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0319" y="1565158"/>
              <a:ext cx="4601227" cy="506379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AFE2E7-89AB-AEBF-EDC3-CBA7938F6F3C}"/>
                </a:ext>
              </a:extLst>
            </p:cNvPr>
            <p:cNvSpPr txBox="1"/>
            <p:nvPr/>
          </p:nvSpPr>
          <p:spPr>
            <a:xfrm>
              <a:off x="7884160" y="1280160"/>
              <a:ext cx="105663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401,463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17D48F-2D81-3997-12C1-D6EFCE4E295F}"/>
                </a:ext>
              </a:extLst>
            </p:cNvPr>
            <p:cNvSpPr txBox="1"/>
            <p:nvPr/>
          </p:nvSpPr>
          <p:spPr>
            <a:xfrm>
              <a:off x="9702799" y="5811519"/>
              <a:ext cx="105663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15,186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134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6858-74B2-78DB-7C50-1D5B194B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Kaggle Competition: Winner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E806A-B063-64E5-F2AD-99E4F98D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05" y="1978025"/>
            <a:ext cx="4461353" cy="4369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dirty="0">
                <a:cs typeface="Calibri"/>
              </a:rPr>
              <a:t>Method</a:t>
            </a:r>
            <a:endParaRPr lang="en-US" sz="2200" dirty="0">
              <a:cs typeface="Calibri"/>
            </a:endParaRPr>
          </a:p>
          <a:p>
            <a:pPr lvl="1"/>
            <a:r>
              <a:rPr lang="en-US" sz="1900" dirty="0">
                <a:cs typeface="Calibri"/>
              </a:rPr>
              <a:t>C++/CUDA programming languages</a:t>
            </a:r>
            <a:endParaRPr lang="en-US" sz="1900" dirty="0">
              <a:ea typeface="Calibri"/>
              <a:cs typeface="Calibri"/>
            </a:endParaRPr>
          </a:p>
          <a:p>
            <a:pPr lvl="1"/>
            <a:r>
              <a:rPr lang="en-US" sz="1900" dirty="0">
                <a:cs typeface="Calibri"/>
              </a:rPr>
              <a:t>Average of 6 models</a:t>
            </a:r>
            <a:endParaRPr lang="en-US" sz="1900" dirty="0">
              <a:ea typeface="Calibri"/>
              <a:cs typeface="Calibri"/>
            </a:endParaRPr>
          </a:p>
          <a:p>
            <a:pPr lvl="2"/>
            <a:r>
              <a:rPr lang="en-US" sz="1900" dirty="0">
                <a:cs typeface="Calibri"/>
              </a:rPr>
              <a:t>5 Neural Networks</a:t>
            </a:r>
            <a:endParaRPr lang="en-US" sz="1900" dirty="0">
              <a:ea typeface="Calibri"/>
              <a:cs typeface="Calibri"/>
            </a:endParaRPr>
          </a:p>
          <a:p>
            <a:pPr lvl="2"/>
            <a:r>
              <a:rPr lang="en-US" sz="1900" dirty="0">
                <a:cs typeface="Calibri"/>
              </a:rPr>
              <a:t>1 </a:t>
            </a:r>
            <a:r>
              <a:rPr lang="en-US" sz="1900" dirty="0" err="1">
                <a:cs typeface="Calibri"/>
              </a:rPr>
              <a:t>LightGBM</a:t>
            </a:r>
          </a:p>
          <a:p>
            <a:pPr lvl="1"/>
            <a:r>
              <a:rPr lang="en-US" sz="1900" dirty="0">
                <a:cs typeface="Calibri"/>
              </a:rPr>
              <a:t>Validation method: cross-validation</a:t>
            </a:r>
            <a:endParaRPr lang="en-US" sz="19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Calibri"/>
              </a:rPr>
              <a:t>Normalized Gini Coefficient = 0.29</a:t>
            </a:r>
            <a:endParaRPr lang="en-US" sz="2200" b="1" dirty="0">
              <a:solidFill>
                <a:schemeClr val="accent5">
                  <a:lumMod val="20000"/>
                  <a:lumOff val="80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Calibri"/>
              </a:rPr>
              <a:t>Not repeatable</a:t>
            </a:r>
            <a:endParaRPr lang="en-US" sz="2200" dirty="0">
              <a:solidFill>
                <a:schemeClr val="accent5">
                  <a:lumMod val="20000"/>
                  <a:lumOff val="80000"/>
                </a:schemeClr>
              </a:solidFill>
              <a:cs typeface="Calibri"/>
            </a:endParaRPr>
          </a:p>
          <a:p>
            <a:pPr lvl="1"/>
            <a:r>
              <a:rPr lang="en-US" sz="1900" dirty="0">
                <a:solidFill>
                  <a:schemeClr val="accent5">
                    <a:lumMod val="20000"/>
                    <a:lumOff val="80000"/>
                  </a:schemeClr>
                </a:solidFill>
                <a:cs typeface="Calibri"/>
              </a:rPr>
              <a:t>Repeated the </a:t>
            </a:r>
            <a:r>
              <a:rPr lang="en-US" sz="1900" dirty="0" err="1">
                <a:solidFill>
                  <a:schemeClr val="accent5">
                    <a:lumMod val="20000"/>
                    <a:lumOff val="80000"/>
                  </a:schemeClr>
                </a:solidFill>
                <a:cs typeface="Calibri"/>
              </a:rPr>
              <a:t>Lightgbm</a:t>
            </a:r>
            <a:r>
              <a:rPr lang="en-US" sz="1900" dirty="0">
                <a:solidFill>
                  <a:schemeClr val="accent5">
                    <a:lumMod val="20000"/>
                    <a:lumOff val="80000"/>
                  </a:schemeClr>
                </a:solidFill>
                <a:cs typeface="Calibri"/>
              </a:rPr>
              <a:t> portion</a:t>
            </a:r>
            <a:endParaRPr lang="en-US" sz="1900" dirty="0">
              <a:solidFill>
                <a:schemeClr val="accent5">
                  <a:lumMod val="20000"/>
                  <a:lumOff val="80000"/>
                </a:schemeClr>
              </a:solidFill>
              <a:ea typeface="Calibri"/>
              <a:cs typeface="Calibri"/>
            </a:endParaRPr>
          </a:p>
          <a:p>
            <a:pPr lvl="1"/>
            <a:r>
              <a:rPr lang="en-US" sz="1900" dirty="0">
                <a:solidFill>
                  <a:schemeClr val="accent5">
                    <a:lumMod val="20000"/>
                    <a:lumOff val="80000"/>
                  </a:schemeClr>
                </a:solidFill>
                <a:cs typeface="Calibri"/>
              </a:rPr>
              <a:t>Normalized Gini Coefficient</a:t>
            </a:r>
            <a:endParaRPr lang="en-US" sz="1900" dirty="0">
              <a:solidFill>
                <a:schemeClr val="accent5">
                  <a:lumMod val="20000"/>
                  <a:lumOff val="80000"/>
                </a:schemeClr>
              </a:solidFill>
              <a:ea typeface="Calibri"/>
              <a:cs typeface="Calibri"/>
            </a:endParaRPr>
          </a:p>
          <a:p>
            <a:pPr lvl="2"/>
            <a:r>
              <a:rPr lang="en-US" sz="1900" dirty="0">
                <a:solidFill>
                  <a:schemeClr val="accent5">
                    <a:lumMod val="20000"/>
                    <a:lumOff val="80000"/>
                  </a:schemeClr>
                </a:solidFill>
                <a:cs typeface="Calibri"/>
              </a:rPr>
              <a:t>Split dataset: 0.18</a:t>
            </a:r>
            <a:endParaRPr lang="en-US" sz="1900" dirty="0">
              <a:solidFill>
                <a:schemeClr val="accent5">
                  <a:lumMod val="20000"/>
                  <a:lumOff val="80000"/>
                </a:schemeClr>
              </a:solidFill>
              <a:ea typeface="Calibri"/>
              <a:cs typeface="Calibri"/>
            </a:endParaRPr>
          </a:p>
          <a:p>
            <a:pPr lvl="2"/>
            <a:r>
              <a:rPr lang="en-US" sz="1900" dirty="0">
                <a:solidFill>
                  <a:schemeClr val="accent5">
                    <a:lumMod val="20000"/>
                    <a:lumOff val="80000"/>
                  </a:schemeClr>
                </a:solidFill>
                <a:cs typeface="Calibri"/>
              </a:rPr>
              <a:t>Full dataset: 0.25</a:t>
            </a:r>
            <a:endParaRPr lang="en-US" sz="1900" dirty="0">
              <a:solidFill>
                <a:schemeClr val="accent5">
                  <a:lumMod val="20000"/>
                  <a:lumOff val="80000"/>
                </a:schemeClr>
              </a:solidFill>
              <a:ea typeface="Calibri"/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7F74F8A-1693-D73D-879C-611AB658D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607" y="2482386"/>
            <a:ext cx="7033364" cy="33546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8" descr="Logo&#10;&#10;Description automatically generated">
            <a:extLst>
              <a:ext uri="{FF2B5EF4-FFF2-40B4-BE49-F238E27FC236}">
                <a16:creationId xmlns:a16="http://schemas.microsoft.com/office/drawing/2014/main" id="{00050DE0-F62F-DA2E-3E07-40B1EA1A0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768" y="6038569"/>
            <a:ext cx="2743200" cy="6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6858-74B2-78DB-7C50-1D5B194B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Kaggle Competition: Winner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E806A-B063-64E5-F2AD-99E4F98D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05" y="1978025"/>
            <a:ext cx="4461353" cy="4369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dirty="0">
                <a:cs typeface="Calibri"/>
              </a:rPr>
              <a:t>Method</a:t>
            </a:r>
            <a:endParaRPr lang="en-US" sz="2200" dirty="0">
              <a:cs typeface="Calibri"/>
            </a:endParaRPr>
          </a:p>
          <a:p>
            <a:pPr lvl="1"/>
            <a:r>
              <a:rPr lang="en-US" sz="1900" dirty="0">
                <a:cs typeface="Calibri"/>
              </a:rPr>
              <a:t>C++/CUDA programming languages</a:t>
            </a:r>
            <a:endParaRPr lang="en-US" sz="1900" dirty="0">
              <a:ea typeface="Calibri"/>
              <a:cs typeface="Calibri"/>
            </a:endParaRPr>
          </a:p>
          <a:p>
            <a:pPr lvl="1"/>
            <a:r>
              <a:rPr lang="en-US" sz="1900" dirty="0">
                <a:cs typeface="Calibri"/>
              </a:rPr>
              <a:t>Average of 6 models</a:t>
            </a:r>
            <a:endParaRPr lang="en-US" sz="1900" dirty="0">
              <a:ea typeface="Calibri"/>
              <a:cs typeface="Calibri"/>
            </a:endParaRPr>
          </a:p>
          <a:p>
            <a:pPr lvl="2"/>
            <a:r>
              <a:rPr lang="en-US" sz="1900" dirty="0">
                <a:cs typeface="Calibri"/>
              </a:rPr>
              <a:t>5 Neural Networks</a:t>
            </a:r>
            <a:endParaRPr lang="en-US" sz="1900" dirty="0">
              <a:ea typeface="Calibri"/>
              <a:cs typeface="Calibri"/>
            </a:endParaRPr>
          </a:p>
          <a:p>
            <a:pPr lvl="2"/>
            <a:r>
              <a:rPr lang="en-US" sz="1900" b="1" dirty="0">
                <a:cs typeface="Calibri"/>
              </a:rPr>
              <a:t>1 </a:t>
            </a:r>
            <a:r>
              <a:rPr lang="en-US" sz="1900" b="1" dirty="0" err="1">
                <a:cs typeface="Calibri"/>
              </a:rPr>
              <a:t>LightGBM</a:t>
            </a:r>
            <a:endParaRPr lang="en-US" sz="1900" b="1" dirty="0" err="1">
              <a:ea typeface="Calibri"/>
              <a:cs typeface="Calibri"/>
            </a:endParaRPr>
          </a:p>
          <a:p>
            <a:pPr lvl="1"/>
            <a:r>
              <a:rPr lang="en-US" sz="1900" dirty="0">
                <a:cs typeface="Calibri"/>
              </a:rPr>
              <a:t>Validation method: cross-validation</a:t>
            </a:r>
            <a:endParaRPr lang="en-US" sz="19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200" b="1" dirty="0">
                <a:cs typeface="Calibri"/>
              </a:rPr>
              <a:t>Normalized Gini Coefficient = 0.296</a:t>
            </a:r>
            <a:endParaRPr lang="en-US" sz="2200"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200" b="1" dirty="0">
                <a:cs typeface="Calibri"/>
              </a:rPr>
              <a:t>Not repeatable</a:t>
            </a:r>
            <a:endParaRPr lang="en-US" sz="2200" dirty="0">
              <a:cs typeface="Calibri"/>
            </a:endParaRPr>
          </a:p>
          <a:p>
            <a:pPr lvl="1"/>
            <a:r>
              <a:rPr lang="en-US" sz="1900" dirty="0">
                <a:cs typeface="Calibri"/>
              </a:rPr>
              <a:t>Repeated the </a:t>
            </a:r>
            <a:r>
              <a:rPr lang="en-US" sz="1900" dirty="0" err="1">
                <a:cs typeface="Calibri"/>
              </a:rPr>
              <a:t>LightGBM</a:t>
            </a:r>
            <a:r>
              <a:rPr lang="en-US" sz="1900" dirty="0">
                <a:cs typeface="Calibri"/>
              </a:rPr>
              <a:t> portion</a:t>
            </a:r>
            <a:endParaRPr lang="en-US" sz="1900" dirty="0">
              <a:ea typeface="Calibri"/>
              <a:cs typeface="Calibri"/>
            </a:endParaRPr>
          </a:p>
          <a:p>
            <a:pPr lvl="1"/>
            <a:r>
              <a:rPr lang="en-US" sz="1900" dirty="0">
                <a:cs typeface="Calibri"/>
              </a:rPr>
              <a:t>Normalized Gini Coefficient</a:t>
            </a:r>
            <a:endParaRPr lang="en-US" sz="1900" dirty="0">
              <a:ea typeface="Calibri"/>
              <a:cs typeface="Calibri"/>
            </a:endParaRPr>
          </a:p>
          <a:p>
            <a:pPr lvl="2"/>
            <a:r>
              <a:rPr lang="en-US" sz="1900" dirty="0">
                <a:cs typeface="Calibri"/>
              </a:rPr>
              <a:t>Split dataset: 0.18</a:t>
            </a:r>
            <a:endParaRPr lang="en-US" sz="1900" dirty="0">
              <a:ea typeface="Calibri"/>
              <a:cs typeface="Calibri"/>
            </a:endParaRPr>
          </a:p>
          <a:p>
            <a:pPr lvl="2"/>
            <a:r>
              <a:rPr lang="en-US" sz="1900" dirty="0">
                <a:cs typeface="Calibri"/>
              </a:rPr>
              <a:t>Full dataset: 0.25</a:t>
            </a:r>
            <a:endParaRPr lang="en-US" sz="1900" dirty="0">
              <a:ea typeface="Calibri"/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4911A2A-3F27-85FD-EA04-714D2BE700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69" r="161" b="78859"/>
          <a:stretch/>
        </p:blipFill>
        <p:spPr>
          <a:xfrm>
            <a:off x="6778253" y="4166162"/>
            <a:ext cx="3196187" cy="160755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00DFF1-F84A-7F2B-9659-F786F5F8DD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94" r="20209" b="78859"/>
          <a:stretch/>
        </p:blipFill>
        <p:spPr>
          <a:xfrm>
            <a:off x="5298511" y="2388439"/>
            <a:ext cx="6340096" cy="160755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8" descr="Logo&#10;&#10;Description automatically generated">
            <a:extLst>
              <a:ext uri="{FF2B5EF4-FFF2-40B4-BE49-F238E27FC236}">
                <a16:creationId xmlns:a16="http://schemas.microsoft.com/office/drawing/2014/main" id="{70C5CEB2-EC81-EE2A-9962-584D19289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768" y="6038569"/>
            <a:ext cx="2743200" cy="6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35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Porto Seguro's Safe Driver Prediction</vt:lpstr>
      <vt:lpstr>Agenda</vt:lpstr>
      <vt:lpstr>Problem Statement</vt:lpstr>
      <vt:lpstr>Porto Seguro's Safe Driver Prediction</vt:lpstr>
      <vt:lpstr>Normalized Gini Coefficient</vt:lpstr>
      <vt:lpstr>Gini Coefficient is not Gini Impurity</vt:lpstr>
      <vt:lpstr>Porto Seguro's Claims Data</vt:lpstr>
      <vt:lpstr>Kaggle Competition: Winner</vt:lpstr>
      <vt:lpstr>Kaggle Competition: Winner</vt:lpstr>
      <vt:lpstr>Kaggle Competition: Runner-up</vt:lpstr>
      <vt:lpstr>General Kaggle Critiques</vt:lpstr>
      <vt:lpstr>Our Strategy</vt:lpstr>
      <vt:lpstr>Preprocessing: balanced dataset</vt:lpstr>
      <vt:lpstr>Preprocessing: Center, Scale &amp; Split</vt:lpstr>
      <vt:lpstr>Models Considered: Recall ML1</vt:lpstr>
      <vt:lpstr>Models Considered: Feature Engineering</vt:lpstr>
      <vt:lpstr>Models Considered: Trees</vt:lpstr>
      <vt:lpstr>Models Considered: Boosting Algorithms</vt:lpstr>
      <vt:lpstr>Model Results</vt:lpstr>
      <vt:lpstr>Conclusions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58</cp:revision>
  <dcterms:created xsi:type="dcterms:W3CDTF">2022-04-15T12:14:24Z</dcterms:created>
  <dcterms:modified xsi:type="dcterms:W3CDTF">2022-04-18T23:15:36Z</dcterms:modified>
</cp:coreProperties>
</file>