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62" r:id="rId3"/>
    <p:sldId id="258" r:id="rId4"/>
    <p:sldId id="259" r:id="rId5"/>
    <p:sldId id="260" r:id="rId6"/>
    <p:sldId id="270" r:id="rId7"/>
    <p:sldId id="271" r:id="rId8"/>
    <p:sldId id="261" r:id="rId9"/>
    <p:sldId id="263" r:id="rId10"/>
    <p:sldId id="267" r:id="rId11"/>
    <p:sldId id="264" r:id="rId12"/>
    <p:sldId id="265" r:id="rId13"/>
    <p:sldId id="266" r:id="rId14"/>
    <p:sldId id="268" r:id="rId15"/>
    <p:sldId id="269" r:id="rId16"/>
    <p:sldId id="2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lson Blickman" initials="NB" lastIdx="1" clrIdx="0">
    <p:extLst>
      <p:ext uri="{19B8F6BF-5375-455C-9EA6-DF929625EA0E}">
        <p15:presenceInfo xmlns:p15="http://schemas.microsoft.com/office/powerpoint/2012/main" userId="e2e871e2002bf7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4"/>
    <p:restoredTop sz="94635"/>
  </p:normalViewPr>
  <p:slideViewPr>
    <p:cSldViewPr snapToGrid="0" snapToObjects="1">
      <p:cViewPr varScale="1">
        <p:scale>
          <a:sx n="110" d="100"/>
          <a:sy n="110" d="100"/>
        </p:scale>
        <p:origin x="6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304313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3665770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71310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4261369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4080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2617803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3623770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2172392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3919060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156987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F38F42-8A00-1747-8B65-3107421218E8}" type="datetimeFigureOut">
              <a:rPr lang="en-US" smtClean="0"/>
              <a:t>6/4/21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195389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F38F42-8A00-1747-8B65-3107421218E8}" type="datetimeFigureOut">
              <a:rPr lang="en-US" smtClean="0"/>
              <a:t>6/4/21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1773562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F38F42-8A00-1747-8B65-3107421218E8}" type="datetimeFigureOut">
              <a:rPr lang="en-US" smtClean="0"/>
              <a:t>6/4/21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191754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38F42-8A00-1747-8B65-3107421218E8}" type="datetimeFigureOut">
              <a:rPr lang="en-US" smtClean="0"/>
              <a:t>6/4/21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327948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F38F42-8A00-1747-8B65-3107421218E8}" type="datetimeFigureOut">
              <a:rPr lang="en-US" smtClean="0"/>
              <a:t>6/4/21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360428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F38F42-8A00-1747-8B65-3107421218E8}" type="datetimeFigureOut">
              <a:rPr lang="en-US" smtClean="0"/>
              <a:t>6/4/21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309053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F38F42-8A00-1747-8B65-3107421218E8}" type="datetimeFigureOut">
              <a:rPr lang="en-US" smtClean="0"/>
              <a:t>6/4/21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74CA30-E997-B145-9472-6789571277CC}" type="slidenum">
              <a:rPr lang="en-US" smtClean="0"/>
              <a:t>‹#›</a:t>
            </a:fld>
            <a:endParaRPr lang="en-US"/>
          </a:p>
        </p:txBody>
      </p:sp>
    </p:spTree>
    <p:extLst>
      <p:ext uri="{BB962C8B-B14F-4D97-AF65-F5344CB8AC3E}">
        <p14:creationId xmlns:p14="http://schemas.microsoft.com/office/powerpoint/2010/main" val="38307192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dditsearch.io/"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79E5-E305-8441-95CF-60C1DDB3F7E6}"/>
              </a:ext>
            </a:extLst>
          </p:cNvPr>
          <p:cNvSpPr>
            <a:spLocks noGrp="1"/>
          </p:cNvSpPr>
          <p:nvPr>
            <p:ph type="ctrTitle"/>
          </p:nvPr>
        </p:nvSpPr>
        <p:spPr/>
        <p:txBody>
          <a:bodyPr/>
          <a:lstStyle/>
          <a:p>
            <a:pPr algn="ctr"/>
            <a:r>
              <a:rPr lang="en-US" dirty="0"/>
              <a:t>Using Social Media to Predict Stock Price</a:t>
            </a:r>
            <a:br>
              <a:rPr lang="en-US" dirty="0"/>
            </a:br>
            <a:r>
              <a:rPr lang="en-US" dirty="0"/>
              <a:t> </a:t>
            </a:r>
          </a:p>
        </p:txBody>
      </p:sp>
      <p:sp>
        <p:nvSpPr>
          <p:cNvPr id="3" name="Subtitle 2">
            <a:extLst>
              <a:ext uri="{FF2B5EF4-FFF2-40B4-BE49-F238E27FC236}">
                <a16:creationId xmlns:a16="http://schemas.microsoft.com/office/drawing/2014/main" id="{4BCDAD80-EBC7-834B-BE58-47EB08D77906}"/>
              </a:ext>
            </a:extLst>
          </p:cNvPr>
          <p:cNvSpPr>
            <a:spLocks noGrp="1"/>
          </p:cNvSpPr>
          <p:nvPr>
            <p:ph type="subTitle" idx="1"/>
          </p:nvPr>
        </p:nvSpPr>
        <p:spPr>
          <a:xfrm>
            <a:off x="0" y="4050836"/>
            <a:ext cx="7766936" cy="1096899"/>
          </a:xfrm>
        </p:spPr>
        <p:txBody>
          <a:bodyPr/>
          <a:lstStyle/>
          <a:p>
            <a:r>
              <a:rPr lang="en-US" b="1" dirty="0"/>
              <a:t>An analysis done by DN &amp; Drexel’s Big Data</a:t>
            </a:r>
          </a:p>
          <a:p>
            <a:r>
              <a:rPr lang="en-US" dirty="0"/>
              <a:t>Authors: Nelson </a:t>
            </a:r>
            <a:r>
              <a:rPr lang="en-US" dirty="0" err="1"/>
              <a:t>Blickman</a:t>
            </a:r>
            <a:r>
              <a:rPr lang="en-US" dirty="0"/>
              <a:t> and </a:t>
            </a:r>
            <a:r>
              <a:rPr lang="en-US" dirty="0" err="1"/>
              <a:t>Dhruvit</a:t>
            </a:r>
            <a:r>
              <a:rPr lang="en-US" dirty="0"/>
              <a:t> Naik </a:t>
            </a:r>
          </a:p>
        </p:txBody>
      </p:sp>
    </p:spTree>
    <p:extLst>
      <p:ext uri="{BB962C8B-B14F-4D97-AF65-F5344CB8AC3E}">
        <p14:creationId xmlns:p14="http://schemas.microsoft.com/office/powerpoint/2010/main" val="121370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47EA-81AB-7945-8D66-23FDE2F40A54}"/>
              </a:ext>
            </a:extLst>
          </p:cNvPr>
          <p:cNvSpPr>
            <a:spLocks noGrp="1"/>
          </p:cNvSpPr>
          <p:nvPr>
            <p:ph type="title"/>
          </p:nvPr>
        </p:nvSpPr>
        <p:spPr>
          <a:xfrm>
            <a:off x="3501556" y="783220"/>
            <a:ext cx="8596668" cy="1320800"/>
          </a:xfrm>
        </p:spPr>
        <p:txBody>
          <a:bodyPr/>
          <a:lstStyle/>
          <a:p>
            <a:r>
              <a:rPr lang="en-US" dirty="0"/>
              <a:t>Descriptive Statistics</a:t>
            </a:r>
          </a:p>
        </p:txBody>
      </p:sp>
      <p:pic>
        <p:nvPicPr>
          <p:cNvPr id="8" name="Content Placeholder 7">
            <a:extLst>
              <a:ext uri="{FF2B5EF4-FFF2-40B4-BE49-F238E27FC236}">
                <a16:creationId xmlns:a16="http://schemas.microsoft.com/office/drawing/2014/main" id="{60CBE3E1-125E-FF41-A40E-7CB863D747DE}"/>
              </a:ext>
            </a:extLst>
          </p:cNvPr>
          <p:cNvPicPr>
            <a:picLocks noGrp="1"/>
          </p:cNvPicPr>
          <p:nvPr>
            <p:ph idx="1"/>
          </p:nvPr>
        </p:nvPicPr>
        <p:blipFill>
          <a:blip r:embed="rId2"/>
          <a:stretch>
            <a:fillRect/>
          </a:stretch>
        </p:blipFill>
        <p:spPr>
          <a:xfrm>
            <a:off x="133851" y="2211484"/>
            <a:ext cx="11186189" cy="4362935"/>
          </a:xfrm>
          <a:prstGeom prst="rect">
            <a:avLst/>
          </a:prstGeom>
        </p:spPr>
      </p:pic>
    </p:spTree>
    <p:extLst>
      <p:ext uri="{BB962C8B-B14F-4D97-AF65-F5344CB8AC3E}">
        <p14:creationId xmlns:p14="http://schemas.microsoft.com/office/powerpoint/2010/main" val="100784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3B34-BABA-7F4D-A46F-35E02796DA0F}"/>
              </a:ext>
            </a:extLst>
          </p:cNvPr>
          <p:cNvSpPr>
            <a:spLocks noGrp="1"/>
          </p:cNvSpPr>
          <p:nvPr>
            <p:ph type="title"/>
          </p:nvPr>
        </p:nvSpPr>
        <p:spPr>
          <a:xfrm>
            <a:off x="993427" y="147572"/>
            <a:ext cx="8596668" cy="1320800"/>
          </a:xfrm>
        </p:spPr>
        <p:txBody>
          <a:bodyPr/>
          <a:lstStyle/>
          <a:p>
            <a:r>
              <a:rPr lang="en-US" dirty="0"/>
              <a:t>Plotting Eda phase 2</a:t>
            </a:r>
          </a:p>
        </p:txBody>
      </p:sp>
      <p:sp>
        <p:nvSpPr>
          <p:cNvPr id="3" name="Content Placeholder 2">
            <a:extLst>
              <a:ext uri="{FF2B5EF4-FFF2-40B4-BE49-F238E27FC236}">
                <a16:creationId xmlns:a16="http://schemas.microsoft.com/office/drawing/2014/main" id="{F24BB49B-7DEA-8843-89C0-28A928C2B085}"/>
              </a:ext>
            </a:extLst>
          </p:cNvPr>
          <p:cNvSpPr>
            <a:spLocks noGrp="1"/>
          </p:cNvSpPr>
          <p:nvPr>
            <p:ph idx="1"/>
          </p:nvPr>
        </p:nvSpPr>
        <p:spPr>
          <a:xfrm>
            <a:off x="319773" y="1031510"/>
            <a:ext cx="5109245" cy="3880773"/>
          </a:xfrm>
        </p:spPr>
        <p:txBody>
          <a:bodyPr/>
          <a:lstStyle/>
          <a:p>
            <a:pPr marL="0" indent="0">
              <a:buNone/>
            </a:pPr>
            <a:endParaRPr lang="en-US" dirty="0"/>
          </a:p>
          <a:p>
            <a:r>
              <a:rPr lang="en-US" dirty="0"/>
              <a:t>EDA analysis involved the created word count structures. </a:t>
            </a:r>
          </a:p>
          <a:p>
            <a:endParaRPr lang="en-US" dirty="0"/>
          </a:p>
          <a:p>
            <a:r>
              <a:rPr lang="en-US" dirty="0"/>
              <a:t>The word “even” had the highest discrepancy.  This word occurred in days that the stock price went up, 75 more times than that word occurred in days that the stock price went down.  (See Fig A)</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736543EC-4824-4941-BD03-6500EB1A0900}"/>
              </a:ext>
            </a:extLst>
          </p:cNvPr>
          <p:cNvPicPr>
            <a:picLocks noChangeAspect="1"/>
          </p:cNvPicPr>
          <p:nvPr/>
        </p:nvPicPr>
        <p:blipFill>
          <a:blip r:embed="rId2"/>
          <a:stretch>
            <a:fillRect/>
          </a:stretch>
        </p:blipFill>
        <p:spPr>
          <a:xfrm>
            <a:off x="6353109" y="854149"/>
            <a:ext cx="2242485" cy="2115612"/>
          </a:xfrm>
          <a:prstGeom prst="rect">
            <a:avLst/>
          </a:prstGeom>
        </p:spPr>
      </p:pic>
      <p:pic>
        <p:nvPicPr>
          <p:cNvPr id="11" name="Picture 10">
            <a:extLst>
              <a:ext uri="{FF2B5EF4-FFF2-40B4-BE49-F238E27FC236}">
                <a16:creationId xmlns:a16="http://schemas.microsoft.com/office/drawing/2014/main" id="{372CB561-7725-974A-A5D6-D181CBA71640}"/>
              </a:ext>
            </a:extLst>
          </p:cNvPr>
          <p:cNvPicPr>
            <a:picLocks noChangeAspect="1"/>
          </p:cNvPicPr>
          <p:nvPr/>
        </p:nvPicPr>
        <p:blipFill>
          <a:blip r:embed="rId3"/>
          <a:stretch>
            <a:fillRect/>
          </a:stretch>
        </p:blipFill>
        <p:spPr>
          <a:xfrm>
            <a:off x="5617620" y="3647613"/>
            <a:ext cx="3713464" cy="3119310"/>
          </a:xfrm>
          <a:prstGeom prst="rect">
            <a:avLst/>
          </a:prstGeom>
        </p:spPr>
      </p:pic>
      <p:sp>
        <p:nvSpPr>
          <p:cNvPr id="13" name="Content Placeholder 2">
            <a:extLst>
              <a:ext uri="{FF2B5EF4-FFF2-40B4-BE49-F238E27FC236}">
                <a16:creationId xmlns:a16="http://schemas.microsoft.com/office/drawing/2014/main" id="{F24BB49B-7DEA-8843-89C0-28A928C2B085}"/>
              </a:ext>
            </a:extLst>
          </p:cNvPr>
          <p:cNvSpPr>
            <a:spLocks noGrp="1"/>
          </p:cNvSpPr>
          <p:nvPr/>
        </p:nvSpPr>
        <p:spPr>
          <a:xfrm>
            <a:off x="319773" y="4102883"/>
            <a:ext cx="4763486" cy="52150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r>
              <a:rPr lang="en-US" dirty="0"/>
              <a:t>As mentioned, the most common words for each individual company on days the stock went up or down got compiled into one structure. And the most common words are shown in this image. (See Fig B)</a:t>
            </a:r>
          </a:p>
          <a:p>
            <a:endParaRPr lang="en-US" dirty="0"/>
          </a:p>
        </p:txBody>
      </p:sp>
      <p:sp>
        <p:nvSpPr>
          <p:cNvPr id="15" name="TextBox 14">
            <a:extLst>
              <a:ext uri="{FF2B5EF4-FFF2-40B4-BE49-F238E27FC236}">
                <a16:creationId xmlns:a16="http://schemas.microsoft.com/office/drawing/2014/main" id="{0249E5F9-D87B-1447-85F9-0D9D190BD6E6}"/>
              </a:ext>
            </a:extLst>
          </p:cNvPr>
          <p:cNvSpPr txBox="1"/>
          <p:nvPr/>
        </p:nvSpPr>
        <p:spPr>
          <a:xfrm>
            <a:off x="7011740" y="623306"/>
            <a:ext cx="705706" cy="369332"/>
          </a:xfrm>
          <a:prstGeom prst="rect">
            <a:avLst/>
          </a:prstGeom>
          <a:noFill/>
        </p:spPr>
        <p:txBody>
          <a:bodyPr wrap="none" rtlCol="0">
            <a:spAutoFit/>
          </a:bodyPr>
          <a:lstStyle/>
          <a:p>
            <a:r>
              <a:rPr lang="en-US" b="1" dirty="0"/>
              <a:t>Fig A</a:t>
            </a:r>
          </a:p>
        </p:txBody>
      </p:sp>
      <p:sp>
        <p:nvSpPr>
          <p:cNvPr id="16" name="TextBox 15">
            <a:extLst>
              <a:ext uri="{FF2B5EF4-FFF2-40B4-BE49-F238E27FC236}">
                <a16:creationId xmlns:a16="http://schemas.microsoft.com/office/drawing/2014/main" id="{9B32A249-C678-4D43-BF7D-862D4EDF7749}"/>
              </a:ext>
            </a:extLst>
          </p:cNvPr>
          <p:cNvSpPr txBox="1"/>
          <p:nvPr/>
        </p:nvSpPr>
        <p:spPr>
          <a:xfrm>
            <a:off x="7011740" y="3344521"/>
            <a:ext cx="710451" cy="646331"/>
          </a:xfrm>
          <a:prstGeom prst="rect">
            <a:avLst/>
          </a:prstGeom>
          <a:noFill/>
        </p:spPr>
        <p:txBody>
          <a:bodyPr wrap="none" rtlCol="0">
            <a:spAutoFit/>
          </a:bodyPr>
          <a:lstStyle/>
          <a:p>
            <a:r>
              <a:rPr lang="en-US" b="1" dirty="0"/>
              <a:t>Fig B</a:t>
            </a:r>
          </a:p>
          <a:p>
            <a:endParaRPr lang="en-US" dirty="0"/>
          </a:p>
        </p:txBody>
      </p:sp>
    </p:spTree>
    <p:extLst>
      <p:ext uri="{BB962C8B-B14F-4D97-AF65-F5344CB8AC3E}">
        <p14:creationId xmlns:p14="http://schemas.microsoft.com/office/powerpoint/2010/main" val="3197732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11E0-98FF-D644-8751-EE2305CDD577}"/>
              </a:ext>
            </a:extLst>
          </p:cNvPr>
          <p:cNvSpPr>
            <a:spLocks noGrp="1"/>
          </p:cNvSpPr>
          <p:nvPr>
            <p:ph type="title"/>
          </p:nvPr>
        </p:nvSpPr>
        <p:spPr/>
        <p:txBody>
          <a:bodyPr/>
          <a:lstStyle/>
          <a:p>
            <a:r>
              <a:rPr lang="en-US" dirty="0"/>
              <a:t>Plotting Eda phase 2</a:t>
            </a:r>
          </a:p>
        </p:txBody>
      </p:sp>
      <p:pic>
        <p:nvPicPr>
          <p:cNvPr id="4" name="Picture 3">
            <a:extLst>
              <a:ext uri="{FF2B5EF4-FFF2-40B4-BE49-F238E27FC236}">
                <a16:creationId xmlns:a16="http://schemas.microsoft.com/office/drawing/2014/main" id="{DE3210A8-3A18-734B-ABF3-54B8DFF0FA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6688" y="2552322"/>
            <a:ext cx="10012101" cy="4363551"/>
          </a:xfrm>
          <a:prstGeom prst="rect">
            <a:avLst/>
          </a:prstGeom>
          <a:noFill/>
          <a:ln>
            <a:noFill/>
          </a:ln>
        </p:spPr>
      </p:pic>
      <p:sp>
        <p:nvSpPr>
          <p:cNvPr id="6" name="TextBox 5">
            <a:extLst>
              <a:ext uri="{FF2B5EF4-FFF2-40B4-BE49-F238E27FC236}">
                <a16:creationId xmlns:a16="http://schemas.microsoft.com/office/drawing/2014/main" id="{BF941805-FDBC-3344-B9A0-AFB1C5128C29}"/>
              </a:ext>
            </a:extLst>
          </p:cNvPr>
          <p:cNvSpPr txBox="1"/>
          <p:nvPr/>
        </p:nvSpPr>
        <p:spPr>
          <a:xfrm>
            <a:off x="1134319" y="1628992"/>
            <a:ext cx="9109275" cy="923330"/>
          </a:xfrm>
          <a:prstGeom prst="rect">
            <a:avLst/>
          </a:prstGeom>
          <a:noFill/>
        </p:spPr>
        <p:txBody>
          <a:bodyPr wrap="square" rtlCol="0">
            <a:spAutoFit/>
          </a:bodyPr>
          <a:lstStyle/>
          <a:p>
            <a:r>
              <a:rPr lang="en-US" dirty="0"/>
              <a:t>The graph below uses a Scatter Plot to see if there is any correlation between the change in price of a stock on a day, and the number of posts/comments that occurred in a particular day. </a:t>
            </a:r>
          </a:p>
        </p:txBody>
      </p:sp>
    </p:spTree>
    <p:extLst>
      <p:ext uri="{BB962C8B-B14F-4D97-AF65-F5344CB8AC3E}">
        <p14:creationId xmlns:p14="http://schemas.microsoft.com/office/powerpoint/2010/main" val="181453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3420-DE46-1945-BA70-D52DF676E065}"/>
              </a:ext>
            </a:extLst>
          </p:cNvPr>
          <p:cNvSpPr>
            <a:spLocks noGrp="1"/>
          </p:cNvSpPr>
          <p:nvPr>
            <p:ph type="title"/>
          </p:nvPr>
        </p:nvSpPr>
        <p:spPr>
          <a:xfrm>
            <a:off x="976093" y="460468"/>
            <a:ext cx="8596668" cy="1320800"/>
          </a:xfrm>
        </p:spPr>
        <p:txBody>
          <a:bodyPr/>
          <a:lstStyle/>
          <a:p>
            <a:r>
              <a:rPr lang="en-US" dirty="0"/>
              <a:t>Plotting Eda phase 2</a:t>
            </a:r>
          </a:p>
        </p:txBody>
      </p:sp>
      <p:pic>
        <p:nvPicPr>
          <p:cNvPr id="4" name="Content Placeholder 3">
            <a:extLst>
              <a:ext uri="{FF2B5EF4-FFF2-40B4-BE49-F238E27FC236}">
                <a16:creationId xmlns:a16="http://schemas.microsoft.com/office/drawing/2014/main" id="{F0CC0E5E-B5C5-2348-B07D-FCABEF108B3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28" y="2576482"/>
            <a:ext cx="10790954" cy="4281518"/>
          </a:xfrm>
          <a:prstGeom prst="rect">
            <a:avLst/>
          </a:prstGeom>
          <a:noFill/>
          <a:ln>
            <a:noFill/>
          </a:ln>
        </p:spPr>
      </p:pic>
      <p:sp>
        <p:nvSpPr>
          <p:cNvPr id="5" name="TextBox 4">
            <a:extLst>
              <a:ext uri="{FF2B5EF4-FFF2-40B4-BE49-F238E27FC236}">
                <a16:creationId xmlns:a16="http://schemas.microsoft.com/office/drawing/2014/main" id="{C083827B-F330-384E-8F0C-AC70F7B8D6DA}"/>
              </a:ext>
            </a:extLst>
          </p:cNvPr>
          <p:cNvSpPr txBox="1"/>
          <p:nvPr/>
        </p:nvSpPr>
        <p:spPr>
          <a:xfrm>
            <a:off x="700523" y="1376153"/>
            <a:ext cx="10353339" cy="1200329"/>
          </a:xfrm>
          <a:prstGeom prst="rect">
            <a:avLst/>
          </a:prstGeom>
          <a:noFill/>
        </p:spPr>
        <p:txBody>
          <a:bodyPr wrap="square" rtlCol="0">
            <a:spAutoFit/>
          </a:bodyPr>
          <a:lstStyle/>
          <a:p>
            <a:r>
              <a:rPr lang="en-US" dirty="0"/>
              <a:t>The Scatter Plot below searches for a correlation between movement of the stocks price on a given day, and the sentiment of the posts and comments on the same day.  The plot though show’s no clear correlation.  Hopefully the more complex ML analysis with more variables will show a correlation!</a:t>
            </a:r>
          </a:p>
        </p:txBody>
      </p:sp>
    </p:spTree>
    <p:extLst>
      <p:ext uri="{BB962C8B-B14F-4D97-AF65-F5344CB8AC3E}">
        <p14:creationId xmlns:p14="http://schemas.microsoft.com/office/powerpoint/2010/main" val="4254141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485D-2256-8B48-99D6-ED3FE8728902}"/>
              </a:ext>
            </a:extLst>
          </p:cNvPr>
          <p:cNvSpPr>
            <a:spLocks noGrp="1"/>
          </p:cNvSpPr>
          <p:nvPr>
            <p:ph type="title"/>
          </p:nvPr>
        </p:nvSpPr>
        <p:spPr/>
        <p:txBody>
          <a:bodyPr/>
          <a:lstStyle/>
          <a:p>
            <a:r>
              <a:rPr lang="en-US" dirty="0"/>
              <a:t>Building a </a:t>
            </a:r>
            <a:r>
              <a:rPr lang="en-US" dirty="0" err="1"/>
              <a:t>DataFrame</a:t>
            </a:r>
            <a:r>
              <a:rPr lang="en-US" dirty="0"/>
              <a:t> for ML</a:t>
            </a:r>
          </a:p>
        </p:txBody>
      </p:sp>
      <p:sp>
        <p:nvSpPr>
          <p:cNvPr id="3" name="Content Placeholder 2">
            <a:extLst>
              <a:ext uri="{FF2B5EF4-FFF2-40B4-BE49-F238E27FC236}">
                <a16:creationId xmlns:a16="http://schemas.microsoft.com/office/drawing/2014/main" id="{50600A50-6F6D-D042-871F-EA71EE404DB7}"/>
              </a:ext>
            </a:extLst>
          </p:cNvPr>
          <p:cNvSpPr>
            <a:spLocks noGrp="1"/>
          </p:cNvSpPr>
          <p:nvPr>
            <p:ph idx="1"/>
          </p:nvPr>
        </p:nvSpPr>
        <p:spPr/>
        <p:txBody>
          <a:bodyPr/>
          <a:lstStyle/>
          <a:p>
            <a:r>
              <a:rPr lang="en-US" dirty="0"/>
              <a:t>For each date we performed sentiment analysis on each post and comment</a:t>
            </a:r>
          </a:p>
          <a:p>
            <a:r>
              <a:rPr lang="en-US" dirty="0"/>
              <a:t>Using majority voting we determined the sentiment each day for posts and comments (our features)</a:t>
            </a:r>
          </a:p>
          <a:p>
            <a:r>
              <a:rPr lang="en-US" dirty="0"/>
              <a:t>Using the Open/Close price we determined the direction (our variable we will predict)</a:t>
            </a:r>
          </a:p>
          <a:p>
            <a:endParaRPr lang="en-US" dirty="0"/>
          </a:p>
        </p:txBody>
      </p:sp>
      <p:pic>
        <p:nvPicPr>
          <p:cNvPr id="4" name="Picture 3">
            <a:extLst>
              <a:ext uri="{FF2B5EF4-FFF2-40B4-BE49-F238E27FC236}">
                <a16:creationId xmlns:a16="http://schemas.microsoft.com/office/drawing/2014/main" id="{B1763913-8C06-014A-BBC0-1E6E0D70C3DC}"/>
              </a:ext>
            </a:extLst>
          </p:cNvPr>
          <p:cNvPicPr>
            <a:picLocks noChangeAspect="1"/>
          </p:cNvPicPr>
          <p:nvPr/>
        </p:nvPicPr>
        <p:blipFill>
          <a:blip r:embed="rId2"/>
          <a:stretch>
            <a:fillRect/>
          </a:stretch>
        </p:blipFill>
        <p:spPr>
          <a:xfrm>
            <a:off x="677334" y="4100975"/>
            <a:ext cx="9182100" cy="2171700"/>
          </a:xfrm>
          <a:prstGeom prst="rect">
            <a:avLst/>
          </a:prstGeom>
        </p:spPr>
      </p:pic>
    </p:spTree>
    <p:extLst>
      <p:ext uri="{BB962C8B-B14F-4D97-AF65-F5344CB8AC3E}">
        <p14:creationId xmlns:p14="http://schemas.microsoft.com/office/powerpoint/2010/main" val="125847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F8BB-4F8E-AC42-9A85-FAC3DC90EEE3}"/>
              </a:ext>
            </a:extLst>
          </p:cNvPr>
          <p:cNvSpPr>
            <a:spLocks noGrp="1"/>
          </p:cNvSpPr>
          <p:nvPr>
            <p:ph type="title"/>
          </p:nvPr>
        </p:nvSpPr>
        <p:spPr/>
        <p:txBody>
          <a:bodyPr/>
          <a:lstStyle/>
          <a:p>
            <a:r>
              <a:rPr lang="en-US" dirty="0"/>
              <a:t>Logistic Regression Trial Analysis</a:t>
            </a:r>
          </a:p>
        </p:txBody>
      </p:sp>
      <p:sp>
        <p:nvSpPr>
          <p:cNvPr id="3" name="Content Placeholder 2">
            <a:extLst>
              <a:ext uri="{FF2B5EF4-FFF2-40B4-BE49-F238E27FC236}">
                <a16:creationId xmlns:a16="http://schemas.microsoft.com/office/drawing/2014/main" id="{8ACB3434-3D0E-8141-ABDE-A9DAB61797ED}"/>
              </a:ext>
            </a:extLst>
          </p:cNvPr>
          <p:cNvSpPr>
            <a:spLocks noGrp="1"/>
          </p:cNvSpPr>
          <p:nvPr>
            <p:ph idx="1"/>
          </p:nvPr>
        </p:nvSpPr>
        <p:spPr/>
        <p:txBody>
          <a:bodyPr/>
          <a:lstStyle/>
          <a:p>
            <a:r>
              <a:rPr lang="en-US" dirty="0"/>
              <a:t>As an initial strategy we used a simple regression classification method to determine if we are in the correct track.</a:t>
            </a:r>
          </a:p>
          <a:p>
            <a:r>
              <a:rPr lang="en-US" dirty="0"/>
              <a:t>Using </a:t>
            </a:r>
            <a:r>
              <a:rPr lang="en-US" dirty="0" err="1"/>
              <a:t>sklearn</a:t>
            </a:r>
            <a:r>
              <a:rPr lang="en-US" dirty="0"/>
              <a:t> package we created a Logistic Regression model</a:t>
            </a:r>
          </a:p>
          <a:p>
            <a:endParaRPr lang="en-US" dirty="0"/>
          </a:p>
        </p:txBody>
      </p:sp>
      <p:pic>
        <p:nvPicPr>
          <p:cNvPr id="4" name="Picture 3">
            <a:extLst>
              <a:ext uri="{FF2B5EF4-FFF2-40B4-BE49-F238E27FC236}">
                <a16:creationId xmlns:a16="http://schemas.microsoft.com/office/drawing/2014/main" id="{BE1B0F61-4A1C-9C4D-BC68-8DBC252D6342}"/>
              </a:ext>
            </a:extLst>
          </p:cNvPr>
          <p:cNvPicPr>
            <a:picLocks noChangeAspect="1"/>
          </p:cNvPicPr>
          <p:nvPr/>
        </p:nvPicPr>
        <p:blipFill>
          <a:blip r:embed="rId2"/>
          <a:stretch>
            <a:fillRect/>
          </a:stretch>
        </p:blipFill>
        <p:spPr>
          <a:xfrm>
            <a:off x="853682" y="3429000"/>
            <a:ext cx="8243971" cy="2717457"/>
          </a:xfrm>
          <a:prstGeom prst="rect">
            <a:avLst/>
          </a:prstGeom>
        </p:spPr>
      </p:pic>
    </p:spTree>
    <p:extLst>
      <p:ext uri="{BB962C8B-B14F-4D97-AF65-F5344CB8AC3E}">
        <p14:creationId xmlns:p14="http://schemas.microsoft.com/office/powerpoint/2010/main" val="482132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7B00-B63E-B44D-B538-CA68AC68466B}"/>
              </a:ext>
            </a:extLst>
          </p:cNvPr>
          <p:cNvSpPr>
            <a:spLocks noGrp="1"/>
          </p:cNvSpPr>
          <p:nvPr>
            <p:ph type="title"/>
          </p:nvPr>
        </p:nvSpPr>
        <p:spPr/>
        <p:txBody>
          <a:bodyPr/>
          <a:lstStyle/>
          <a:p>
            <a:r>
              <a:rPr lang="en-US" dirty="0"/>
              <a:t>This Coming Week: June 4</a:t>
            </a:r>
            <a:r>
              <a:rPr lang="en-US" baseline="30000" dirty="0"/>
              <a:t>th</a:t>
            </a:r>
            <a:r>
              <a:rPr lang="en-US" dirty="0"/>
              <a:t>-June 11</a:t>
            </a:r>
            <a:r>
              <a:rPr lang="en-US" baseline="30000" dirty="0"/>
              <a:t>th</a:t>
            </a:r>
            <a:r>
              <a:rPr lang="en-US" dirty="0"/>
              <a:t> </a:t>
            </a:r>
          </a:p>
        </p:txBody>
      </p:sp>
      <p:sp>
        <p:nvSpPr>
          <p:cNvPr id="3" name="Content Placeholder 2">
            <a:extLst>
              <a:ext uri="{FF2B5EF4-FFF2-40B4-BE49-F238E27FC236}">
                <a16:creationId xmlns:a16="http://schemas.microsoft.com/office/drawing/2014/main" id="{806DEBFF-0201-3D4C-AEE6-B6BFBED55798}"/>
              </a:ext>
            </a:extLst>
          </p:cNvPr>
          <p:cNvSpPr>
            <a:spLocks noGrp="1"/>
          </p:cNvSpPr>
          <p:nvPr>
            <p:ph idx="1"/>
          </p:nvPr>
        </p:nvSpPr>
        <p:spPr>
          <a:xfrm>
            <a:off x="677334" y="1548757"/>
            <a:ext cx="8596668" cy="2187615"/>
          </a:xfrm>
        </p:spPr>
        <p:txBody>
          <a:bodyPr>
            <a:normAutofit/>
          </a:bodyPr>
          <a:lstStyle/>
          <a:p>
            <a:r>
              <a:rPr lang="en-US" dirty="0"/>
              <a:t>Expand the number of companies and the time frame, to get more records.</a:t>
            </a:r>
          </a:p>
          <a:p>
            <a:r>
              <a:rPr lang="en-US" dirty="0"/>
              <a:t>Expand to using the Academic Research API for Twitter</a:t>
            </a:r>
          </a:p>
          <a:p>
            <a:r>
              <a:rPr lang="en-US" dirty="0"/>
              <a:t>Separating and Putting all Posts and Comments in a list of lists</a:t>
            </a:r>
          </a:p>
          <a:p>
            <a:r>
              <a:rPr lang="en-US" dirty="0"/>
              <a:t>Changing our Sentiment Feature to show Pos., Neg., or Neut. for each day.</a:t>
            </a:r>
          </a:p>
          <a:p>
            <a:r>
              <a:rPr lang="en-US" dirty="0"/>
              <a:t>Performing a Logistic Regression Trial Analysis with this new format</a:t>
            </a:r>
          </a:p>
        </p:txBody>
      </p:sp>
      <p:sp>
        <p:nvSpPr>
          <p:cNvPr id="7" name="Title 1">
            <a:extLst>
              <a:ext uri="{FF2B5EF4-FFF2-40B4-BE49-F238E27FC236}">
                <a16:creationId xmlns:a16="http://schemas.microsoft.com/office/drawing/2014/main" id="{3AFC7B00-B63E-B44D-B538-CA68AC68466B}"/>
              </a:ext>
            </a:extLst>
          </p:cNvPr>
          <p:cNvSpPr>
            <a:spLocks noGrp="1"/>
          </p:cNvSpPr>
          <p:nvPr/>
        </p:nvSpPr>
        <p:spPr>
          <a:xfrm>
            <a:off x="677334" y="421543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Summer Semester</a:t>
            </a:r>
          </a:p>
        </p:txBody>
      </p:sp>
      <p:sp>
        <p:nvSpPr>
          <p:cNvPr id="8" name="Content Placeholder 2">
            <a:extLst>
              <a:ext uri="{FF2B5EF4-FFF2-40B4-BE49-F238E27FC236}">
                <a16:creationId xmlns:a16="http://schemas.microsoft.com/office/drawing/2014/main" id="{806DEBFF-0201-3D4C-AEE6-B6BFBED55798}"/>
              </a:ext>
            </a:extLst>
          </p:cNvPr>
          <p:cNvSpPr>
            <a:spLocks noGrp="1"/>
          </p:cNvSpPr>
          <p:nvPr/>
        </p:nvSpPr>
        <p:spPr>
          <a:xfrm>
            <a:off x="677334" y="5054259"/>
            <a:ext cx="8596668" cy="12684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LSTM, SVM, and other more complex ML to find insightful patterns in our data!</a:t>
            </a:r>
          </a:p>
        </p:txBody>
      </p:sp>
    </p:spTree>
    <p:extLst>
      <p:ext uri="{BB962C8B-B14F-4D97-AF65-F5344CB8AC3E}">
        <p14:creationId xmlns:p14="http://schemas.microsoft.com/office/powerpoint/2010/main" val="890345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2E5B-AB9A-C14D-9166-7B098B587111}"/>
              </a:ext>
            </a:extLst>
          </p:cNvPr>
          <p:cNvSpPr>
            <a:spLocks noGrp="1"/>
          </p:cNvSpPr>
          <p:nvPr>
            <p:ph type="title"/>
          </p:nvPr>
        </p:nvSpPr>
        <p:spPr>
          <a:xfrm>
            <a:off x="1631746" y="259818"/>
            <a:ext cx="8596668" cy="1320800"/>
          </a:xfrm>
        </p:spPr>
        <p:txBody>
          <a:bodyPr/>
          <a:lstStyle/>
          <a:p>
            <a:pPr algn="ctr"/>
            <a:r>
              <a:rPr lang="en-US" u="sng" dirty="0"/>
              <a:t>Our Inspiration</a:t>
            </a:r>
          </a:p>
        </p:txBody>
      </p:sp>
      <p:sp>
        <p:nvSpPr>
          <p:cNvPr id="3" name="Content Placeholder 2">
            <a:extLst>
              <a:ext uri="{FF2B5EF4-FFF2-40B4-BE49-F238E27FC236}">
                <a16:creationId xmlns:a16="http://schemas.microsoft.com/office/drawing/2014/main" id="{43D3A488-21FD-9842-813A-DFBCD34003AC}"/>
              </a:ext>
            </a:extLst>
          </p:cNvPr>
          <p:cNvSpPr>
            <a:spLocks noGrp="1"/>
          </p:cNvSpPr>
          <p:nvPr>
            <p:ph idx="1"/>
          </p:nvPr>
        </p:nvSpPr>
        <p:spPr>
          <a:xfrm>
            <a:off x="539630" y="1930399"/>
            <a:ext cx="4271962" cy="4445357"/>
          </a:xfrm>
        </p:spPr>
        <p:txBody>
          <a:bodyPr>
            <a:normAutofit/>
          </a:bodyPr>
          <a:lstStyle/>
          <a:p>
            <a:r>
              <a:rPr lang="en-US" sz="2000" dirty="0"/>
              <a:t>Inspired by the Reddit GameStop event.  Social Media posts on Reddit led to a huge surge in stock price of GameStop, a company that hedge fund managers had been sure was a dying company.  </a:t>
            </a:r>
          </a:p>
          <a:p>
            <a:pPr marL="0" indent="0">
              <a:buNone/>
            </a:pPr>
            <a:endParaRPr lang="en-US" dirty="0"/>
          </a:p>
        </p:txBody>
      </p:sp>
      <p:pic>
        <p:nvPicPr>
          <p:cNvPr id="7" name="Picture 6">
            <a:extLst>
              <a:ext uri="{FF2B5EF4-FFF2-40B4-BE49-F238E27FC236}">
                <a16:creationId xmlns:a16="http://schemas.microsoft.com/office/drawing/2014/main" id="{9AC17BEB-2EFC-6B46-8F99-1E0FAADC0F68}"/>
              </a:ext>
            </a:extLst>
          </p:cNvPr>
          <p:cNvPicPr>
            <a:picLocks noChangeAspect="1"/>
          </p:cNvPicPr>
          <p:nvPr/>
        </p:nvPicPr>
        <p:blipFill>
          <a:blip r:embed="rId2"/>
          <a:stretch>
            <a:fillRect/>
          </a:stretch>
        </p:blipFill>
        <p:spPr>
          <a:xfrm>
            <a:off x="5633596" y="1436901"/>
            <a:ext cx="5266537" cy="2949261"/>
          </a:xfrm>
          <a:prstGeom prst="rect">
            <a:avLst/>
          </a:prstGeom>
        </p:spPr>
      </p:pic>
      <p:sp>
        <p:nvSpPr>
          <p:cNvPr id="8" name="TextBox 7">
            <a:extLst>
              <a:ext uri="{FF2B5EF4-FFF2-40B4-BE49-F238E27FC236}">
                <a16:creationId xmlns:a16="http://schemas.microsoft.com/office/drawing/2014/main" id="{0F0287A9-0D50-434A-859E-B308D6B2F260}"/>
              </a:ext>
            </a:extLst>
          </p:cNvPr>
          <p:cNvSpPr txBox="1"/>
          <p:nvPr/>
        </p:nvSpPr>
        <p:spPr>
          <a:xfrm>
            <a:off x="539630" y="5073095"/>
            <a:ext cx="10780900" cy="1292662"/>
          </a:xfrm>
          <a:prstGeom prst="rect">
            <a:avLst/>
          </a:prstGeom>
          <a:noFill/>
        </p:spPr>
        <p:txBody>
          <a:bodyPr wrap="square" rtlCol="0">
            <a:spAutoFit/>
          </a:bodyPr>
          <a:lstStyle/>
          <a:p>
            <a:r>
              <a:rPr lang="en-US" sz="2000" i="1" dirty="0"/>
              <a:t>Social Media and the ease at which information is spread is a new dynamic that impacts and has influence over the stock market in todays world.  Trying to understand how social media language will affect a stocks price has become a relatively common analysis</a:t>
            </a:r>
            <a:r>
              <a:rPr lang="en-US" i="1" dirty="0"/>
              <a:t>.</a:t>
            </a:r>
          </a:p>
          <a:p>
            <a:endParaRPr lang="en-US" dirty="0"/>
          </a:p>
        </p:txBody>
      </p:sp>
      <p:sp>
        <p:nvSpPr>
          <p:cNvPr id="9" name="TextBox 8">
            <a:extLst>
              <a:ext uri="{FF2B5EF4-FFF2-40B4-BE49-F238E27FC236}">
                <a16:creationId xmlns:a16="http://schemas.microsoft.com/office/drawing/2014/main" id="{4A39835B-96BC-C44D-9D93-0066E5AB9103}"/>
              </a:ext>
            </a:extLst>
          </p:cNvPr>
          <p:cNvSpPr txBox="1"/>
          <p:nvPr/>
        </p:nvSpPr>
        <p:spPr>
          <a:xfrm>
            <a:off x="539630" y="4927601"/>
            <a:ext cx="10690747"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667747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5D2E-57E4-3541-A2FB-F95A33D80F8C}"/>
              </a:ext>
            </a:extLst>
          </p:cNvPr>
          <p:cNvSpPr>
            <a:spLocks noGrp="1"/>
          </p:cNvSpPr>
          <p:nvPr>
            <p:ph type="title"/>
          </p:nvPr>
        </p:nvSpPr>
        <p:spPr/>
        <p:txBody>
          <a:bodyPr/>
          <a:lstStyle/>
          <a:p>
            <a:r>
              <a:rPr lang="en-US" dirty="0"/>
              <a:t>Data Acquisition: Reddit API</a:t>
            </a:r>
          </a:p>
        </p:txBody>
      </p:sp>
      <p:pic>
        <p:nvPicPr>
          <p:cNvPr id="5" name="Content Placeholder 4">
            <a:extLst>
              <a:ext uri="{FF2B5EF4-FFF2-40B4-BE49-F238E27FC236}">
                <a16:creationId xmlns:a16="http://schemas.microsoft.com/office/drawing/2014/main" id="{31FC3382-2450-CF44-B4F5-B084B83432AB}"/>
              </a:ext>
            </a:extLst>
          </p:cNvPr>
          <p:cNvPicPr>
            <a:picLocks noGrp="1" noChangeAspect="1"/>
          </p:cNvPicPr>
          <p:nvPr>
            <p:ph idx="1"/>
          </p:nvPr>
        </p:nvPicPr>
        <p:blipFill>
          <a:blip r:embed="rId2"/>
          <a:stretch>
            <a:fillRect/>
          </a:stretch>
        </p:blipFill>
        <p:spPr>
          <a:xfrm>
            <a:off x="5525930" y="1929240"/>
            <a:ext cx="6268403" cy="3750012"/>
          </a:xfrm>
        </p:spPr>
      </p:pic>
      <p:sp>
        <p:nvSpPr>
          <p:cNvPr id="9" name="TextBox 8">
            <a:extLst>
              <a:ext uri="{FF2B5EF4-FFF2-40B4-BE49-F238E27FC236}">
                <a16:creationId xmlns:a16="http://schemas.microsoft.com/office/drawing/2014/main" id="{6AF0840E-C7FC-5740-9CF7-BAC3A522B9BA}"/>
              </a:ext>
            </a:extLst>
          </p:cNvPr>
          <p:cNvSpPr txBox="1"/>
          <p:nvPr/>
        </p:nvSpPr>
        <p:spPr>
          <a:xfrm>
            <a:off x="677334" y="1835280"/>
            <a:ext cx="3348990" cy="4647426"/>
          </a:xfrm>
          <a:prstGeom prst="rect">
            <a:avLst/>
          </a:prstGeom>
          <a:noFill/>
        </p:spPr>
        <p:txBody>
          <a:bodyPr wrap="square" rtlCol="0">
            <a:spAutoFit/>
          </a:bodyPr>
          <a:lstStyle/>
          <a:p>
            <a:pPr marL="285750" indent="-285750">
              <a:buFont typeface="Arial" panose="020B0604020202020204" pitchFamily="34" charset="0"/>
              <a:buChar char="•"/>
            </a:pPr>
            <a:r>
              <a:rPr lang="en-US" sz="2000" dirty="0"/>
              <a:t>Calling Reddit’s API to retrieve posts of Reddit users within a certain timeframe was efficient and free.  This </a:t>
            </a:r>
            <a:r>
              <a:rPr lang="en-US" sz="2000" dirty="0" err="1"/>
              <a:t>PushShift.io</a:t>
            </a:r>
            <a:r>
              <a:rPr lang="en-US" sz="2000" dirty="0"/>
              <a:t> link was used for efficiency: </a:t>
            </a:r>
            <a:r>
              <a:rPr lang="en-US" sz="2000" dirty="0">
                <a:hlinkClick r:id="rId3"/>
              </a:rPr>
              <a:t>https://redditsearch.io</a:t>
            </a:r>
            <a:r>
              <a:rPr lang="en-US" sz="2000" dirty="0"/>
              <a: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Acquired Posts and used the Post ID to acquire comments from January–April of 2021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3737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4DC2-DD77-3448-9671-F29129946AF5}"/>
              </a:ext>
            </a:extLst>
          </p:cNvPr>
          <p:cNvSpPr>
            <a:spLocks noGrp="1"/>
          </p:cNvSpPr>
          <p:nvPr>
            <p:ph type="title"/>
          </p:nvPr>
        </p:nvSpPr>
        <p:spPr/>
        <p:txBody>
          <a:bodyPr/>
          <a:lstStyle/>
          <a:p>
            <a:r>
              <a:rPr lang="en-US" dirty="0"/>
              <a:t>Data Acquisition: Reddit API</a:t>
            </a:r>
          </a:p>
        </p:txBody>
      </p:sp>
      <p:pic>
        <p:nvPicPr>
          <p:cNvPr id="9" name="Content Placeholder 8">
            <a:extLst>
              <a:ext uri="{FF2B5EF4-FFF2-40B4-BE49-F238E27FC236}">
                <a16:creationId xmlns:a16="http://schemas.microsoft.com/office/drawing/2014/main" id="{BDBFE276-DDF5-354A-BE61-B884AB7AB840}"/>
              </a:ext>
            </a:extLst>
          </p:cNvPr>
          <p:cNvPicPr>
            <a:picLocks noGrp="1" noChangeAspect="1"/>
          </p:cNvPicPr>
          <p:nvPr>
            <p:ph idx="1"/>
          </p:nvPr>
        </p:nvPicPr>
        <p:blipFill>
          <a:blip r:embed="rId2"/>
          <a:stretch>
            <a:fillRect/>
          </a:stretch>
        </p:blipFill>
        <p:spPr>
          <a:xfrm>
            <a:off x="874978" y="4254106"/>
            <a:ext cx="9346668" cy="1994294"/>
          </a:xfrm>
        </p:spPr>
      </p:pic>
      <p:sp>
        <p:nvSpPr>
          <p:cNvPr id="20" name="TextBox 19">
            <a:extLst>
              <a:ext uri="{FF2B5EF4-FFF2-40B4-BE49-F238E27FC236}">
                <a16:creationId xmlns:a16="http://schemas.microsoft.com/office/drawing/2014/main" id="{ED694F95-9E1E-9843-9A94-117105EEAFE7}"/>
              </a:ext>
            </a:extLst>
          </p:cNvPr>
          <p:cNvSpPr txBox="1"/>
          <p:nvPr/>
        </p:nvSpPr>
        <p:spPr>
          <a:xfrm>
            <a:off x="677334" y="1824157"/>
            <a:ext cx="9323916" cy="230832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Filtered the acquired posts and comments that had the company name or ticker in the post.  This reduced the noise and irrelevant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current companies for analysis include Tesla, General Electric, Advanced Micro Devices, and Nvidia, due to the high number of Reddit posts associated with these companies.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7913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5752-36BB-C442-92A3-6EC241567A3A}"/>
              </a:ext>
            </a:extLst>
          </p:cNvPr>
          <p:cNvSpPr>
            <a:spLocks noGrp="1"/>
          </p:cNvSpPr>
          <p:nvPr>
            <p:ph type="title"/>
          </p:nvPr>
        </p:nvSpPr>
        <p:spPr/>
        <p:txBody>
          <a:bodyPr/>
          <a:lstStyle/>
          <a:p>
            <a:r>
              <a:rPr lang="en-US" dirty="0"/>
              <a:t>Data Acquisition: Reddit API</a:t>
            </a:r>
          </a:p>
        </p:txBody>
      </p:sp>
      <p:pic>
        <p:nvPicPr>
          <p:cNvPr id="4" name="Content Placeholder 3">
            <a:extLst>
              <a:ext uri="{FF2B5EF4-FFF2-40B4-BE49-F238E27FC236}">
                <a16:creationId xmlns:a16="http://schemas.microsoft.com/office/drawing/2014/main" id="{271B5B6C-7A09-4A43-9561-2D14207B69F8}"/>
              </a:ext>
            </a:extLst>
          </p:cNvPr>
          <p:cNvPicPr>
            <a:picLocks noGrp="1" noChangeAspect="1"/>
          </p:cNvPicPr>
          <p:nvPr>
            <p:ph idx="1"/>
          </p:nvPr>
        </p:nvPicPr>
        <p:blipFill>
          <a:blip r:embed="rId2"/>
          <a:stretch>
            <a:fillRect/>
          </a:stretch>
        </p:blipFill>
        <p:spPr>
          <a:xfrm>
            <a:off x="5631339" y="1997330"/>
            <a:ext cx="5295900" cy="584200"/>
          </a:xfrm>
          <a:prstGeom prst="rect">
            <a:avLst/>
          </a:prstGeom>
        </p:spPr>
      </p:pic>
      <p:pic>
        <p:nvPicPr>
          <p:cNvPr id="8" name="Picture 7">
            <a:extLst>
              <a:ext uri="{FF2B5EF4-FFF2-40B4-BE49-F238E27FC236}">
                <a16:creationId xmlns:a16="http://schemas.microsoft.com/office/drawing/2014/main" id="{82B6A86F-900F-1B4C-BD93-51C2CF981D47}"/>
              </a:ext>
            </a:extLst>
          </p:cNvPr>
          <p:cNvPicPr>
            <a:picLocks noChangeAspect="1"/>
          </p:cNvPicPr>
          <p:nvPr/>
        </p:nvPicPr>
        <p:blipFill>
          <a:blip r:embed="rId3"/>
          <a:stretch>
            <a:fillRect/>
          </a:stretch>
        </p:blipFill>
        <p:spPr>
          <a:xfrm>
            <a:off x="4234105" y="3182204"/>
            <a:ext cx="7905750" cy="3026420"/>
          </a:xfrm>
          <a:prstGeom prst="rect">
            <a:avLst/>
          </a:prstGeom>
        </p:spPr>
      </p:pic>
      <p:sp>
        <p:nvSpPr>
          <p:cNvPr id="9" name="TextBox 8">
            <a:extLst>
              <a:ext uri="{FF2B5EF4-FFF2-40B4-BE49-F238E27FC236}">
                <a16:creationId xmlns:a16="http://schemas.microsoft.com/office/drawing/2014/main" id="{483F9382-BE9C-654F-A8CA-829C03E3807A}"/>
              </a:ext>
            </a:extLst>
          </p:cNvPr>
          <p:cNvSpPr txBox="1"/>
          <p:nvPr/>
        </p:nvSpPr>
        <p:spPr>
          <a:xfrm>
            <a:off x="7836563" y="1594533"/>
            <a:ext cx="700833" cy="369332"/>
          </a:xfrm>
          <a:prstGeom prst="rect">
            <a:avLst/>
          </a:prstGeom>
          <a:noFill/>
        </p:spPr>
        <p:txBody>
          <a:bodyPr wrap="none" rtlCol="0">
            <a:spAutoFit/>
          </a:bodyPr>
          <a:lstStyle/>
          <a:p>
            <a:r>
              <a:rPr lang="en-US" dirty="0"/>
              <a:t>Code</a:t>
            </a:r>
          </a:p>
        </p:txBody>
      </p:sp>
      <p:sp>
        <p:nvSpPr>
          <p:cNvPr id="10" name="TextBox 9">
            <a:extLst>
              <a:ext uri="{FF2B5EF4-FFF2-40B4-BE49-F238E27FC236}">
                <a16:creationId xmlns:a16="http://schemas.microsoft.com/office/drawing/2014/main" id="{DC5C2AC5-8707-414E-A4DD-5651DC4A3AB7}"/>
              </a:ext>
            </a:extLst>
          </p:cNvPr>
          <p:cNvSpPr txBox="1"/>
          <p:nvPr/>
        </p:nvSpPr>
        <p:spPr>
          <a:xfrm>
            <a:off x="7483101" y="2812872"/>
            <a:ext cx="1407758" cy="369332"/>
          </a:xfrm>
          <a:prstGeom prst="rect">
            <a:avLst/>
          </a:prstGeom>
          <a:noFill/>
        </p:spPr>
        <p:txBody>
          <a:bodyPr wrap="none" rtlCol="0">
            <a:spAutoFit/>
          </a:bodyPr>
          <a:lstStyle/>
          <a:p>
            <a:r>
              <a:rPr lang="en-US" dirty="0"/>
              <a:t>Json Object</a:t>
            </a:r>
          </a:p>
        </p:txBody>
      </p:sp>
      <p:sp>
        <p:nvSpPr>
          <p:cNvPr id="11" name="TextBox 10">
            <a:extLst>
              <a:ext uri="{FF2B5EF4-FFF2-40B4-BE49-F238E27FC236}">
                <a16:creationId xmlns:a16="http://schemas.microsoft.com/office/drawing/2014/main" id="{CF63D21E-ECF3-B346-8D67-0EB55F5D2645}"/>
              </a:ext>
            </a:extLst>
          </p:cNvPr>
          <p:cNvSpPr txBox="1"/>
          <p:nvPr/>
        </p:nvSpPr>
        <p:spPr>
          <a:xfrm>
            <a:off x="480565" y="1997330"/>
            <a:ext cx="3477977" cy="4062651"/>
          </a:xfrm>
          <a:prstGeom prst="rect">
            <a:avLst/>
          </a:prstGeom>
          <a:noFill/>
        </p:spPr>
        <p:txBody>
          <a:bodyPr wrap="square" rtlCol="0">
            <a:spAutoFit/>
          </a:bodyPr>
          <a:lstStyle/>
          <a:p>
            <a:pPr marL="342900" indent="-342900">
              <a:buFont typeface="Arial" panose="020B0604020202020204" pitchFamily="34" charset="0"/>
              <a:buChar char="•"/>
            </a:pPr>
            <a:r>
              <a:rPr lang="en-US" sz="2000" dirty="0"/>
              <a:t>Writing all of the posts and comments for each company into a Json Object was clean, and allowed for future EDA analysis on the data.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features of this data will include whether a Post or Comment is of Positive or Negative Sentiment</a:t>
            </a:r>
          </a:p>
          <a:p>
            <a:endParaRPr lang="en-US" dirty="0"/>
          </a:p>
        </p:txBody>
      </p:sp>
    </p:spTree>
    <p:extLst>
      <p:ext uri="{BB962C8B-B14F-4D97-AF65-F5344CB8AC3E}">
        <p14:creationId xmlns:p14="http://schemas.microsoft.com/office/powerpoint/2010/main" val="373560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A6D9-043B-614D-B176-5021757E7F0A}"/>
              </a:ext>
            </a:extLst>
          </p:cNvPr>
          <p:cNvSpPr>
            <a:spLocks noGrp="1"/>
          </p:cNvSpPr>
          <p:nvPr>
            <p:ph type="title"/>
          </p:nvPr>
        </p:nvSpPr>
        <p:spPr/>
        <p:txBody>
          <a:bodyPr/>
          <a:lstStyle/>
          <a:p>
            <a:r>
              <a:rPr lang="en-US" dirty="0"/>
              <a:t>Data Acquisition: Twitter API</a:t>
            </a:r>
          </a:p>
        </p:txBody>
      </p:sp>
      <p:sp>
        <p:nvSpPr>
          <p:cNvPr id="3" name="Content Placeholder 2">
            <a:extLst>
              <a:ext uri="{FF2B5EF4-FFF2-40B4-BE49-F238E27FC236}">
                <a16:creationId xmlns:a16="http://schemas.microsoft.com/office/drawing/2014/main" id="{70EA0DBA-AA97-B443-BE41-B00364ACF5B8}"/>
              </a:ext>
            </a:extLst>
          </p:cNvPr>
          <p:cNvSpPr>
            <a:spLocks noGrp="1"/>
          </p:cNvSpPr>
          <p:nvPr>
            <p:ph idx="1"/>
          </p:nvPr>
        </p:nvSpPr>
        <p:spPr>
          <a:xfrm>
            <a:off x="677334" y="1606378"/>
            <a:ext cx="5303336" cy="4204795"/>
          </a:xfrm>
        </p:spPr>
        <p:txBody>
          <a:bodyPr/>
          <a:lstStyle/>
          <a:p>
            <a:r>
              <a:rPr lang="en-US" dirty="0"/>
              <a:t>Using the basic Twitter API we searched for Tweets using a combination of ticker symbol, company name, and hashtags</a:t>
            </a:r>
          </a:p>
          <a:p>
            <a:endParaRPr lang="en-US" dirty="0"/>
          </a:p>
          <a:p>
            <a:r>
              <a:rPr lang="en-US" dirty="0"/>
              <a:t>Challenges: </a:t>
            </a:r>
          </a:p>
          <a:p>
            <a:r>
              <a:rPr lang="en-US" dirty="0"/>
              <a:t>We found that the Tweets we received were not always relevant to the company or their stock</a:t>
            </a:r>
          </a:p>
          <a:p>
            <a:r>
              <a:rPr lang="en-US" dirty="0"/>
              <a:t>Limited to only the past 7 days</a:t>
            </a:r>
          </a:p>
          <a:p>
            <a:endParaRPr lang="en-US" dirty="0"/>
          </a:p>
        </p:txBody>
      </p:sp>
      <p:pic>
        <p:nvPicPr>
          <p:cNvPr id="4" name="Picture 3">
            <a:extLst>
              <a:ext uri="{FF2B5EF4-FFF2-40B4-BE49-F238E27FC236}">
                <a16:creationId xmlns:a16="http://schemas.microsoft.com/office/drawing/2014/main" id="{91FDE052-DEC1-494C-BC6B-4613A82CCBF0}"/>
              </a:ext>
            </a:extLst>
          </p:cNvPr>
          <p:cNvPicPr>
            <a:picLocks noChangeAspect="1"/>
          </p:cNvPicPr>
          <p:nvPr/>
        </p:nvPicPr>
        <p:blipFill>
          <a:blip r:embed="rId2"/>
          <a:stretch>
            <a:fillRect/>
          </a:stretch>
        </p:blipFill>
        <p:spPr>
          <a:xfrm>
            <a:off x="5824201" y="2619677"/>
            <a:ext cx="6127999" cy="1902851"/>
          </a:xfrm>
          <a:prstGeom prst="rect">
            <a:avLst/>
          </a:prstGeom>
        </p:spPr>
      </p:pic>
    </p:spTree>
    <p:extLst>
      <p:ext uri="{BB962C8B-B14F-4D97-AF65-F5344CB8AC3E}">
        <p14:creationId xmlns:p14="http://schemas.microsoft.com/office/powerpoint/2010/main" val="1776574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F7B4-0424-5E4D-81D3-4959F017D295}"/>
              </a:ext>
            </a:extLst>
          </p:cNvPr>
          <p:cNvSpPr>
            <a:spLocks noGrp="1"/>
          </p:cNvSpPr>
          <p:nvPr>
            <p:ph type="title"/>
          </p:nvPr>
        </p:nvSpPr>
        <p:spPr/>
        <p:txBody>
          <a:bodyPr/>
          <a:lstStyle/>
          <a:p>
            <a:r>
              <a:rPr lang="en-US" dirty="0"/>
              <a:t>Data Acquisition: Twitter API</a:t>
            </a:r>
          </a:p>
        </p:txBody>
      </p:sp>
      <p:sp>
        <p:nvSpPr>
          <p:cNvPr id="3" name="Content Placeholder 2">
            <a:extLst>
              <a:ext uri="{FF2B5EF4-FFF2-40B4-BE49-F238E27FC236}">
                <a16:creationId xmlns:a16="http://schemas.microsoft.com/office/drawing/2014/main" id="{04DD7EA6-2B61-2B45-A119-A08B6940875C}"/>
              </a:ext>
            </a:extLst>
          </p:cNvPr>
          <p:cNvSpPr>
            <a:spLocks noGrp="1"/>
          </p:cNvSpPr>
          <p:nvPr>
            <p:ph idx="1"/>
          </p:nvPr>
        </p:nvSpPr>
        <p:spPr/>
        <p:txBody>
          <a:bodyPr/>
          <a:lstStyle/>
          <a:p>
            <a:r>
              <a:rPr lang="en-US" dirty="0"/>
              <a:t>Solution:</a:t>
            </a:r>
          </a:p>
          <a:p>
            <a:r>
              <a:rPr lang="en-US" dirty="0"/>
              <a:t>Recently got approved to use Twitter’s Academic Research API</a:t>
            </a:r>
          </a:p>
          <a:p>
            <a:r>
              <a:rPr lang="en-US" dirty="0"/>
              <a:t>Allows us to use Cash Tags ($GE)</a:t>
            </a:r>
          </a:p>
          <a:p>
            <a:r>
              <a:rPr lang="en-US" dirty="0"/>
              <a:t>Enables us to have full archival search for tweets at any time period</a:t>
            </a:r>
          </a:p>
          <a:p>
            <a:endParaRPr lang="en-US" dirty="0"/>
          </a:p>
          <a:p>
            <a:endParaRPr lang="en-US" dirty="0"/>
          </a:p>
        </p:txBody>
      </p:sp>
      <p:pic>
        <p:nvPicPr>
          <p:cNvPr id="4" name="Picture 3">
            <a:extLst>
              <a:ext uri="{FF2B5EF4-FFF2-40B4-BE49-F238E27FC236}">
                <a16:creationId xmlns:a16="http://schemas.microsoft.com/office/drawing/2014/main" id="{6F6F797A-665E-804D-8089-C73EBE57926B}"/>
              </a:ext>
            </a:extLst>
          </p:cNvPr>
          <p:cNvPicPr>
            <a:picLocks noChangeAspect="1"/>
          </p:cNvPicPr>
          <p:nvPr/>
        </p:nvPicPr>
        <p:blipFill>
          <a:blip r:embed="rId2"/>
          <a:stretch>
            <a:fillRect/>
          </a:stretch>
        </p:blipFill>
        <p:spPr>
          <a:xfrm>
            <a:off x="677334" y="3944380"/>
            <a:ext cx="8267700" cy="2552700"/>
          </a:xfrm>
          <a:prstGeom prst="rect">
            <a:avLst/>
          </a:prstGeom>
        </p:spPr>
      </p:pic>
    </p:spTree>
    <p:extLst>
      <p:ext uri="{BB962C8B-B14F-4D97-AF65-F5344CB8AC3E}">
        <p14:creationId xmlns:p14="http://schemas.microsoft.com/office/powerpoint/2010/main" val="295808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7DB45-D4A9-944F-AC10-3F9680AC09E2}"/>
              </a:ext>
            </a:extLst>
          </p:cNvPr>
          <p:cNvSpPr>
            <a:spLocks noGrp="1"/>
          </p:cNvSpPr>
          <p:nvPr>
            <p:ph type="title"/>
          </p:nvPr>
        </p:nvSpPr>
        <p:spPr/>
        <p:txBody>
          <a:bodyPr/>
          <a:lstStyle/>
          <a:p>
            <a:r>
              <a:rPr lang="en-US" dirty="0"/>
              <a:t>Data Acquisition: Yahoo Finance</a:t>
            </a:r>
          </a:p>
        </p:txBody>
      </p:sp>
      <p:sp>
        <p:nvSpPr>
          <p:cNvPr id="3" name="Content Placeholder 2">
            <a:extLst>
              <a:ext uri="{FF2B5EF4-FFF2-40B4-BE49-F238E27FC236}">
                <a16:creationId xmlns:a16="http://schemas.microsoft.com/office/drawing/2014/main" id="{441128E5-B4F0-EB4C-91D4-8A49D176ECD5}"/>
              </a:ext>
            </a:extLst>
          </p:cNvPr>
          <p:cNvSpPr>
            <a:spLocks noGrp="1"/>
          </p:cNvSpPr>
          <p:nvPr>
            <p:ph idx="1"/>
          </p:nvPr>
        </p:nvSpPr>
        <p:spPr>
          <a:xfrm>
            <a:off x="427014" y="1742631"/>
            <a:ext cx="4892501" cy="3880773"/>
          </a:xfrm>
        </p:spPr>
        <p:txBody>
          <a:bodyPr/>
          <a:lstStyle/>
          <a:p>
            <a:pPr algn="ctr"/>
            <a:r>
              <a:rPr lang="en-US" dirty="0"/>
              <a:t>Yahoo Finance supplies a clean CSV data file with our requested company and timeframe.  The features listed below were included in this data. </a:t>
            </a:r>
          </a:p>
        </p:txBody>
      </p:sp>
      <p:pic>
        <p:nvPicPr>
          <p:cNvPr id="6" name="Picture 5">
            <a:extLst>
              <a:ext uri="{FF2B5EF4-FFF2-40B4-BE49-F238E27FC236}">
                <a16:creationId xmlns:a16="http://schemas.microsoft.com/office/drawing/2014/main" id="{C9DA9B21-B288-834C-AE1C-F6476E14135D}"/>
              </a:ext>
            </a:extLst>
          </p:cNvPr>
          <p:cNvPicPr>
            <a:picLocks noChangeAspect="1"/>
          </p:cNvPicPr>
          <p:nvPr/>
        </p:nvPicPr>
        <p:blipFill>
          <a:blip r:embed="rId2"/>
          <a:stretch>
            <a:fillRect/>
          </a:stretch>
        </p:blipFill>
        <p:spPr>
          <a:xfrm>
            <a:off x="33626" y="3042855"/>
            <a:ext cx="5927336" cy="3429394"/>
          </a:xfrm>
          <a:prstGeom prst="rect">
            <a:avLst/>
          </a:prstGeom>
        </p:spPr>
      </p:pic>
      <p:pic>
        <p:nvPicPr>
          <p:cNvPr id="8" name="Picture 7">
            <a:extLst>
              <a:ext uri="{FF2B5EF4-FFF2-40B4-BE49-F238E27FC236}">
                <a16:creationId xmlns:a16="http://schemas.microsoft.com/office/drawing/2014/main" id="{579F63E3-1753-0D4E-B67A-1232274EAC57}"/>
              </a:ext>
            </a:extLst>
          </p:cNvPr>
          <p:cNvPicPr>
            <a:picLocks noChangeAspect="1"/>
          </p:cNvPicPr>
          <p:nvPr/>
        </p:nvPicPr>
        <p:blipFill>
          <a:blip r:embed="rId3"/>
          <a:stretch>
            <a:fillRect/>
          </a:stretch>
        </p:blipFill>
        <p:spPr>
          <a:xfrm>
            <a:off x="6644469" y="3003417"/>
            <a:ext cx="2732140" cy="3711864"/>
          </a:xfrm>
          <a:prstGeom prst="rect">
            <a:avLst/>
          </a:prstGeom>
        </p:spPr>
      </p:pic>
      <p:sp>
        <p:nvSpPr>
          <p:cNvPr id="9" name="Content Placeholder 2">
            <a:extLst>
              <a:ext uri="{FF2B5EF4-FFF2-40B4-BE49-F238E27FC236}">
                <a16:creationId xmlns:a16="http://schemas.microsoft.com/office/drawing/2014/main" id="{441128E5-B4F0-EB4C-91D4-8A49D176ECD5}"/>
              </a:ext>
            </a:extLst>
          </p:cNvPr>
          <p:cNvSpPr>
            <a:spLocks noGrp="1"/>
          </p:cNvSpPr>
          <p:nvPr/>
        </p:nvSpPr>
        <p:spPr>
          <a:xfrm>
            <a:off x="5679312" y="1722054"/>
            <a:ext cx="413001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ctr"/>
            <a:r>
              <a:rPr lang="en-US" dirty="0"/>
              <a:t>Other Features were created in Python such as the Change in Price of stock on a particular day</a:t>
            </a:r>
          </a:p>
        </p:txBody>
      </p:sp>
    </p:spTree>
    <p:extLst>
      <p:ext uri="{BB962C8B-B14F-4D97-AF65-F5344CB8AC3E}">
        <p14:creationId xmlns:p14="http://schemas.microsoft.com/office/powerpoint/2010/main" val="400100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3188-567D-1240-9D6B-9A82CE888B35}"/>
              </a:ext>
            </a:extLst>
          </p:cNvPr>
          <p:cNvSpPr>
            <a:spLocks noGrp="1"/>
          </p:cNvSpPr>
          <p:nvPr>
            <p:ph type="title"/>
          </p:nvPr>
        </p:nvSpPr>
        <p:spPr/>
        <p:txBody>
          <a:bodyPr/>
          <a:lstStyle/>
          <a:p>
            <a:r>
              <a:rPr lang="en-US" dirty="0"/>
              <a:t>Cleaning EDA phase 1</a:t>
            </a:r>
          </a:p>
        </p:txBody>
      </p:sp>
      <p:sp>
        <p:nvSpPr>
          <p:cNvPr id="3" name="Content Placeholder 2">
            <a:extLst>
              <a:ext uri="{FF2B5EF4-FFF2-40B4-BE49-F238E27FC236}">
                <a16:creationId xmlns:a16="http://schemas.microsoft.com/office/drawing/2014/main" id="{DED18093-9A3B-894E-8D6F-BD5596A6FBCE}"/>
              </a:ext>
            </a:extLst>
          </p:cNvPr>
          <p:cNvSpPr>
            <a:spLocks noGrp="1"/>
          </p:cNvSpPr>
          <p:nvPr>
            <p:ph idx="1"/>
          </p:nvPr>
        </p:nvSpPr>
        <p:spPr>
          <a:xfrm>
            <a:off x="0" y="1930400"/>
            <a:ext cx="7870785" cy="3880773"/>
          </a:xfrm>
        </p:spPr>
        <p:txBody>
          <a:bodyPr>
            <a:normAutofit/>
          </a:bodyPr>
          <a:lstStyle/>
          <a:p>
            <a:r>
              <a:rPr lang="en-US" dirty="0"/>
              <a:t>With Finance and Social Media Data acquired, EDA is begun by creating Counter structures of each word in the social media posts.  One structure includes the word counts on days the stock price went up, and one structure is for all the days the stock price went down.  This was done for each of the 4 companies post/comments json object, and then compiled into one place.  The final two word count structures were also written to json objects (see up words in image to the right).</a:t>
            </a:r>
          </a:p>
          <a:p>
            <a:endParaRPr lang="en-US" dirty="0"/>
          </a:p>
          <a:p>
            <a:endParaRPr lang="en-US" dirty="0"/>
          </a:p>
          <a:p>
            <a:r>
              <a:rPr lang="en-US" dirty="0"/>
              <a:t>The table below lists the compiled variable features, and their types:</a:t>
            </a:r>
          </a:p>
        </p:txBody>
      </p:sp>
      <p:pic>
        <p:nvPicPr>
          <p:cNvPr id="5" name="Picture 4">
            <a:extLst>
              <a:ext uri="{FF2B5EF4-FFF2-40B4-BE49-F238E27FC236}">
                <a16:creationId xmlns:a16="http://schemas.microsoft.com/office/drawing/2014/main" id="{3ABA2410-4BAC-B24F-B442-AABF46F5D68B}"/>
              </a:ext>
            </a:extLst>
          </p:cNvPr>
          <p:cNvPicPr>
            <a:picLocks noChangeAspect="1"/>
          </p:cNvPicPr>
          <p:nvPr/>
        </p:nvPicPr>
        <p:blipFill>
          <a:blip r:embed="rId2"/>
          <a:stretch>
            <a:fillRect/>
          </a:stretch>
        </p:blipFill>
        <p:spPr>
          <a:xfrm>
            <a:off x="7869984" y="1395837"/>
            <a:ext cx="4162703" cy="2791345"/>
          </a:xfrm>
          <a:prstGeom prst="rect">
            <a:avLst/>
          </a:prstGeom>
        </p:spPr>
      </p:pic>
      <p:pic>
        <p:nvPicPr>
          <p:cNvPr id="6" name="Picture 5">
            <a:extLst>
              <a:ext uri="{FF2B5EF4-FFF2-40B4-BE49-F238E27FC236}">
                <a16:creationId xmlns:a16="http://schemas.microsoft.com/office/drawing/2014/main" id="{0B3247AB-A6E7-8645-B484-60529434BBDF}"/>
              </a:ext>
            </a:extLst>
          </p:cNvPr>
          <p:cNvPicPr/>
          <p:nvPr/>
        </p:nvPicPr>
        <p:blipFill>
          <a:blip r:embed="rId3"/>
          <a:stretch>
            <a:fillRect/>
          </a:stretch>
        </p:blipFill>
        <p:spPr>
          <a:xfrm>
            <a:off x="0" y="5436367"/>
            <a:ext cx="12157276" cy="584028"/>
          </a:xfrm>
          <a:prstGeom prst="rect">
            <a:avLst/>
          </a:prstGeom>
        </p:spPr>
      </p:pic>
    </p:spTree>
    <p:extLst>
      <p:ext uri="{BB962C8B-B14F-4D97-AF65-F5344CB8AC3E}">
        <p14:creationId xmlns:p14="http://schemas.microsoft.com/office/powerpoint/2010/main" val="29518249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{E55861DB-42C5-7045-8FFB-DFDAB711C165}tf10001060</Template>
  <TotalTime>191</TotalTime>
  <Words>908</Words>
  <Application>Microsoft Macintosh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Using Social Media to Predict Stock Price  </vt:lpstr>
      <vt:lpstr>Our Inspiration</vt:lpstr>
      <vt:lpstr>Data Acquisition: Reddit API</vt:lpstr>
      <vt:lpstr>Data Acquisition: Reddit API</vt:lpstr>
      <vt:lpstr>Data Acquisition: Reddit API</vt:lpstr>
      <vt:lpstr>Data Acquisition: Twitter API</vt:lpstr>
      <vt:lpstr>Data Acquisition: Twitter API</vt:lpstr>
      <vt:lpstr>Data Acquisition: Yahoo Finance</vt:lpstr>
      <vt:lpstr>Cleaning EDA phase 1</vt:lpstr>
      <vt:lpstr>Descriptive Statistics</vt:lpstr>
      <vt:lpstr>Plotting Eda phase 2</vt:lpstr>
      <vt:lpstr>Plotting Eda phase 2</vt:lpstr>
      <vt:lpstr>Plotting Eda phase 2</vt:lpstr>
      <vt:lpstr>Building a DataFrame for ML</vt:lpstr>
      <vt:lpstr>Logistic Regression Trial Analysis</vt:lpstr>
      <vt:lpstr>This Coming Week: June 4th-June 11th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Social Media to Predict Stock Price  </dc:title>
  <dc:creator>Nelson Blickman</dc:creator>
  <cp:lastModifiedBy>Nelson Blickman</cp:lastModifiedBy>
  <cp:revision>35</cp:revision>
  <dcterms:created xsi:type="dcterms:W3CDTF">2021-06-04T00:04:04Z</dcterms:created>
  <dcterms:modified xsi:type="dcterms:W3CDTF">2021-06-04T17:39:18Z</dcterms:modified>
</cp:coreProperties>
</file>