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/>
    <p:restoredTop sz="93023"/>
  </p:normalViewPr>
  <p:slideViewPr>
    <p:cSldViewPr snapToGrid="0">
      <p:cViewPr varScale="1">
        <p:scale>
          <a:sx n="59" d="100"/>
          <a:sy n="59" d="100"/>
        </p:scale>
        <p:origin x="100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A70DA9E-8191-40AD-AAC7-4686458FDA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127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843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431BE9-A670-4540-B179-E9672262BC7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17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A28E66-0F5E-414F-9A77-5C94D7DD190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417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7B16C2-F008-46DD-8432-25D1720315A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44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118AF-E7E0-4195-B41A-1921BB41C0E4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91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2AB478-8AB5-4E05-9170-DBCA935FBA1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0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4BCC22-DE31-4423-9561-110B8272910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954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B2D886-483C-4D1A-8A7F-F4C941ED20C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82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4B6604-3BC9-4665-947A-08163AE277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672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E9B8B6-86DA-4140-ADAD-FBD92EFEE1F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351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32D806-2C5F-4A94-84AF-DDE60A59D42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766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A934337-FF43-4D09-9022-A1CBC7E46BBF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03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057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4400" dirty="0"/>
              <a:t>Assignment 4</a:t>
            </a:r>
            <a:br>
              <a:rPr lang="en-US" altLang="en-US" sz="4400" dirty="0"/>
            </a:br>
            <a:r>
              <a:rPr lang="en-US" altLang="en-US" sz="3200" dirty="0"/>
              <a:t>Due Tuesday, March. 26 at 11:00 PM</a:t>
            </a:r>
            <a:br>
              <a:rPr lang="en-US" altLang="en-US" sz="3200" dirty="0"/>
            </a:br>
            <a:r>
              <a:rPr lang="en-US" altLang="en-US" sz="3200" dirty="0"/>
              <a:t>25 points</a:t>
            </a:r>
            <a:endParaRPr lang="en-US" altLang="en-US" sz="46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COMP 322   Internet Systems</a:t>
            </a:r>
          </a:p>
          <a:p>
            <a:r>
              <a:rPr lang="en-US" altLang="en-US" dirty="0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064159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88925"/>
            <a:ext cx="8229600" cy="2317750"/>
          </a:xfrm>
        </p:spPr>
        <p:txBody>
          <a:bodyPr/>
          <a:lstStyle/>
          <a:p>
            <a:pPr algn="justLow">
              <a:buFont typeface="Wingdings" pitchFamily="2" charset="2"/>
              <a:buNone/>
            </a:pPr>
            <a:r>
              <a:rPr lang="en-US" altLang="en-US" sz="2200" u="sng">
                <a:solidFill>
                  <a:srgbClr val="000000"/>
                </a:solidFill>
                <a:cs typeface="Times New Roman" pitchFamily="18" charset="0"/>
              </a:rPr>
              <a:t>Example </a:t>
            </a:r>
          </a:p>
          <a:p>
            <a:pPr algn="justLow">
              <a:spcBef>
                <a:spcPct val="45000"/>
              </a:spcBef>
            </a:pPr>
            <a:r>
              <a:rPr lang="en-US" altLang="en-US" sz="2000">
                <a:solidFill>
                  <a:srgbClr val="000000"/>
                </a:solidFill>
                <a:cs typeface="Times New Roman" pitchFamily="18" charset="0"/>
              </a:rPr>
              <a:t>The rendering when the user answered </a:t>
            </a:r>
          </a:p>
          <a:p>
            <a:pPr lvl="1" algn="justLow">
              <a:spcBef>
                <a:spcPct val="45000"/>
              </a:spcBef>
            </a:pPr>
            <a:r>
              <a:rPr lang="en-US" altLang="en-US" sz="2000">
                <a:solidFill>
                  <a:srgbClr val="000000"/>
                </a:solidFill>
                <a:cs typeface="Times New Roman" pitchFamily="18" charset="0"/>
              </a:rPr>
              <a:t>2 for the number of rows and </a:t>
            </a:r>
          </a:p>
          <a:p>
            <a:pPr lvl="1" algn="justLow">
              <a:spcBef>
                <a:spcPct val="45000"/>
              </a:spcBef>
            </a:pPr>
            <a:r>
              <a:rPr lang="en-US" altLang="en-US" sz="2000">
                <a:solidFill>
                  <a:srgbClr val="000000"/>
                </a:solidFill>
                <a:cs typeface="Times New Roman" pitchFamily="18" charset="0"/>
              </a:rPr>
              <a:t>3 for the number of columns </a:t>
            </a:r>
          </a:p>
          <a:p>
            <a:pPr algn="justLow">
              <a:spcBef>
                <a:spcPct val="55000"/>
              </a:spcBef>
            </a:pPr>
            <a:r>
              <a:rPr lang="en-US" altLang="en-US" sz="2000">
                <a:solidFill>
                  <a:srgbClr val="000000"/>
                </a:solidFill>
                <a:cs typeface="Times New Roman" pitchFamily="18" charset="0"/>
              </a:rPr>
              <a:t>Then entered in the prompts 1, 2, 3 (1</a:t>
            </a:r>
            <a:r>
              <a:rPr lang="en-US" altLang="en-US" sz="2000" baseline="30000">
                <a:solidFill>
                  <a:srgbClr val="000000"/>
                </a:solidFill>
                <a:cs typeface="Times New Roman" pitchFamily="18" charset="0"/>
              </a:rPr>
              <a:t>st</a:t>
            </a:r>
            <a:r>
              <a:rPr lang="en-US" altLang="en-US" sz="2000">
                <a:solidFill>
                  <a:srgbClr val="000000"/>
                </a:solidFill>
                <a:cs typeface="Times New Roman" pitchFamily="18" charset="0"/>
              </a:rPr>
              <a:t> row), and 4, 5, 6 (2</a:t>
            </a:r>
            <a:r>
              <a:rPr lang="en-US" altLang="en-US" sz="2000" baseline="30000">
                <a:solidFill>
                  <a:srgbClr val="000000"/>
                </a:solidFill>
                <a:cs typeface="Times New Roman" pitchFamily="18" charset="0"/>
              </a:rPr>
              <a:t>nd</a:t>
            </a:r>
            <a:r>
              <a:rPr lang="en-US" altLang="en-US" sz="2000">
                <a:solidFill>
                  <a:srgbClr val="000000"/>
                </a:solidFill>
                <a:cs typeface="Times New Roman" pitchFamily="18" charset="0"/>
              </a:rPr>
              <a:t> row)</a:t>
            </a:r>
            <a:endParaRPr lang="en-US" altLang="en-US">
              <a:solidFill>
                <a:srgbClr val="000000"/>
              </a:solidFill>
              <a:cs typeface="Times New Roman" pitchFamily="18" charset="0"/>
            </a:endParaRP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71750"/>
            <a:ext cx="6037263" cy="355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675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/>
          <a:lstStyle/>
          <a:p>
            <a:r>
              <a:rPr lang="en-US" sz="3600" dirty="0"/>
              <a:t>Problem 2 (10 pts.)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8188"/>
            <a:ext cx="8229600" cy="5162737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Maintain an associative array whose keys are people’s names </a:t>
            </a:r>
          </a:p>
          <a:p>
            <a:pPr>
              <a:spcBef>
                <a:spcPts val="1600"/>
              </a:spcBef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associated value is an object with 3 properties </a:t>
            </a:r>
          </a:p>
          <a:p>
            <a:pPr lvl="1">
              <a:spcBef>
                <a:spcPts val="120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deposits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an array of the person’s deposits </a:t>
            </a:r>
          </a:p>
          <a:p>
            <a:pPr lvl="1">
              <a:spcBef>
                <a:spcPts val="120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withdrawals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an array of the person’s withdrawals </a:t>
            </a:r>
          </a:p>
          <a:p>
            <a:pPr lvl="1">
              <a:spcBef>
                <a:spcPts val="120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balance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the person’s current balance </a:t>
            </a:r>
          </a:p>
          <a:p>
            <a:pPr>
              <a:spcBef>
                <a:spcPts val="1600"/>
              </a:spcBef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account starts out with a 0 balance </a:t>
            </a:r>
          </a:p>
          <a:p>
            <a:pPr lvl="1"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current balance is the sum of the deposits minus the sum of the withdrawals </a:t>
            </a:r>
          </a:p>
          <a:p>
            <a:pPr>
              <a:spcBef>
                <a:spcPts val="1600"/>
              </a:spcBef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 HTML file 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prob2.html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that loads JavaScript file 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prob2.js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lvl="1"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the body is finished loading, function 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go()</a:t>
            </a:r>
            <a:r>
              <a:rPr lang="en-US" sz="2000" b="1" dirty="0">
                <a:solidFill>
                  <a:schemeClr val="tx1"/>
                </a:solidFill>
                <a:ea typeface="+mn-ea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called </a:t>
            </a:r>
          </a:p>
          <a:p>
            <a:pPr lvl="1"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body has an empty 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div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 with 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id "recs" 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327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8184"/>
            <a:ext cx="8229600" cy="5872741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 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go()</a:t>
            </a:r>
            <a:r>
              <a:rPr 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 calls function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ts val="1600"/>
              </a:spcBef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Prompts for names until the user clicks </a:t>
            </a:r>
            <a:r>
              <a:rPr 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Cancel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>
              <a:spcBef>
                <a:spcPts val="1600"/>
              </a:spcBef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name becomes a key in an associative array </a:t>
            </a:r>
          </a:p>
          <a:p>
            <a:pPr>
              <a:spcBef>
                <a:spcPts val="1600"/>
              </a:spcBef>
            </a:pPr>
            <a:r>
              <a:rPr lang="en-US" sz="2000" dirty="0">
                <a:ea typeface="+mn-ea"/>
              </a:rPr>
              <a:t>T</a:t>
            </a:r>
            <a:r>
              <a:rPr lang="en-US" sz="2000" dirty="0">
                <a:solidFill>
                  <a:schemeClr val="tx1"/>
                </a:solidFill>
                <a:ea typeface="+mn-ea"/>
              </a:rPr>
              <a:t>he associated value is an object with </a:t>
            </a:r>
          </a:p>
          <a:p>
            <a:pPr lvl="1"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 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deposits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withdrawals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properties initialized to 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[]</a:t>
            </a:r>
            <a:endParaRPr lang="en-US" sz="1800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 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balance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property initialized to 0 </a:t>
            </a:r>
          </a:p>
          <a:p>
            <a:pPr>
              <a:spcBef>
                <a:spcPts val="1600"/>
              </a:spcBef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returns this associative array, assigned to, say, 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recs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go()</a:t>
            </a:r>
            <a:endParaRPr 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08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9700"/>
            <a:ext cx="8229600" cy="5916706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 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go() 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  calls 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update()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passing it 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recs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600"/>
              </a:spcBef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Loops through rounds as long as the user clicks </a:t>
            </a:r>
            <a:r>
              <a:rPr 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OK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(not </a:t>
            </a:r>
            <a:r>
              <a:rPr 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Cancel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in the confirmation box </a:t>
            </a:r>
          </a:p>
          <a:p>
            <a:pPr>
              <a:spcBef>
                <a:spcPts val="1600"/>
              </a:spcBef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each round, it loops over all the names of people </a:t>
            </a:r>
          </a:p>
          <a:p>
            <a:pPr>
              <a:spcBef>
                <a:spcPts val="1600"/>
              </a:spcBef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each person, it asks for their deposit and their withdrawal for that round </a:t>
            </a:r>
          </a:p>
          <a:p>
            <a:pPr>
              <a:spcBef>
                <a:spcPts val="1600"/>
              </a:spcBef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user enters “0” if no deposit or no withdrawal was made </a:t>
            </a:r>
          </a:p>
          <a:p>
            <a:pPr>
              <a:spcBef>
                <a:spcPts val="1600"/>
              </a:spcBef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deposit isn’t “0”, it’s added to the end of the 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deposits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 </a:t>
            </a:r>
          </a:p>
          <a:p>
            <a:pPr lvl="1"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Similarly, the withdrawal is added to 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withdrawals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>
              <a:spcBef>
                <a:spcPts val="1600"/>
              </a:spcBef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person’s balance is also updated each round </a:t>
            </a:r>
          </a:p>
          <a:p>
            <a:pPr>
              <a:spcBef>
                <a:spcPts val="1600"/>
              </a:spcBef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add 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the end of an array, use its 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push()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 </a:t>
            </a:r>
          </a:p>
          <a:p>
            <a:pPr lvl="1"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ar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an array,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ar.push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(x)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adds 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x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the end of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ar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increasing its length by 1 </a:t>
            </a:r>
          </a:p>
        </p:txBody>
      </p:sp>
    </p:spTree>
    <p:extLst>
      <p:ext uri="{BB962C8B-B14F-4D97-AF65-F5344CB8AC3E}">
        <p14:creationId xmlns:p14="http://schemas.microsoft.com/office/powerpoint/2010/main" val="193072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0456"/>
            <a:ext cx="8229600" cy="5840469"/>
          </a:xfrm>
        </p:spPr>
        <p:txBody>
          <a:bodyPr/>
          <a:lstStyle/>
          <a:p>
            <a:r>
              <a:rPr lang="en-US" sz="19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Finally,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go()</a:t>
            </a:r>
            <a:r>
              <a:rPr lang="en-US" sz="1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calls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outRecs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9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passing it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recs</a:t>
            </a:r>
            <a:r>
              <a:rPr lang="en-US" sz="1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1400"/>
              </a:spcBef>
            </a:pPr>
            <a:r>
              <a:rPr lang="en-US" sz="19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Assigns to, say,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recsRef</a:t>
            </a:r>
            <a:r>
              <a:rPr lang="en-US" sz="19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reference to the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n-US" sz="19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element (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1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"recs"</a:t>
            </a:r>
            <a:r>
              <a:rPr lang="en-US" sz="19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</a:p>
          <a:p>
            <a:pPr>
              <a:spcBef>
                <a:spcPts val="1400"/>
              </a:spcBef>
            </a:pPr>
            <a:r>
              <a:rPr lang="en-US" sz="19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Constructs in, say,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recStr</a:t>
            </a:r>
            <a:r>
              <a:rPr lang="en-US" sz="19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string with all the info in </a:t>
            </a:r>
            <a:r>
              <a:rPr lang="en-US" sz="19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assoc</a:t>
            </a:r>
            <a:r>
              <a:rPr lang="en-US" sz="19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array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recs</a:t>
            </a:r>
            <a:r>
              <a:rPr lang="en-US" sz="1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>
              <a:spcBef>
                <a:spcPts val="1200"/>
              </a:spcBef>
            </a:pPr>
            <a:r>
              <a:rPr lang="en-US" sz="19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string is assigned to the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innerHTML</a:t>
            </a:r>
            <a:r>
              <a:rPr lang="en-US" sz="19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property of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recsRef</a:t>
            </a:r>
            <a:r>
              <a:rPr lang="en-US" sz="17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1600"/>
              </a:spcBef>
            </a:pPr>
            <a:r>
              <a:rPr lang="en-US" sz="19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each element of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recs</a:t>
            </a:r>
            <a:r>
              <a:rPr lang="en-US" sz="19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string has 1 line with the name followed by ‘</a:t>
            </a:r>
            <a:r>
              <a:rPr lang="en-US" sz="19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en-US" sz="19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’ </a:t>
            </a:r>
          </a:p>
          <a:p>
            <a:pPr>
              <a:spcBef>
                <a:spcPts val="1400"/>
              </a:spcBef>
            </a:pPr>
            <a:r>
              <a:rPr lang="en-US" sz="19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next 3 lines have, resp., </a:t>
            </a:r>
          </a:p>
          <a:p>
            <a:pPr lvl="1">
              <a:spcBef>
                <a:spcPts val="1200"/>
              </a:spcBef>
            </a:pPr>
            <a:r>
              <a:rPr lang="en-US" sz="19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array of deposits </a:t>
            </a:r>
          </a:p>
          <a:p>
            <a:pPr lvl="1">
              <a:spcBef>
                <a:spcPts val="1200"/>
              </a:spcBef>
            </a:pPr>
            <a:r>
              <a:rPr lang="en-US" sz="19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array of withdrawals </a:t>
            </a:r>
          </a:p>
          <a:p>
            <a:pPr lvl="1">
              <a:spcBef>
                <a:spcPts val="1200"/>
              </a:spcBef>
            </a:pPr>
            <a:r>
              <a:rPr lang="en-US" sz="19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balance </a:t>
            </a:r>
          </a:p>
          <a:p>
            <a:pPr marL="344487" lvl="1" indent="0">
              <a:spcBef>
                <a:spcPts val="1200"/>
              </a:spcBef>
              <a:buNone/>
            </a:pPr>
            <a:r>
              <a:rPr lang="en-US" sz="19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for the person named </a:t>
            </a:r>
          </a:p>
          <a:p>
            <a:pPr>
              <a:spcBef>
                <a:spcPts val="1400"/>
              </a:spcBef>
            </a:pPr>
            <a:r>
              <a:rPr lang="en-US" sz="19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of these 3 lines begins with 2 spaces—use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nbsp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1600"/>
              </a:spcBef>
            </a:pPr>
            <a:r>
              <a:rPr lang="en-US" sz="19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the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 of the arrays to get a quick string representation of the contents of these arrays </a:t>
            </a:r>
          </a:p>
        </p:txBody>
      </p:sp>
    </p:spTree>
    <p:extLst>
      <p:ext uri="{BB962C8B-B14F-4D97-AF65-F5344CB8AC3E}">
        <p14:creationId xmlns:p14="http://schemas.microsoft.com/office/powerpoint/2010/main" val="119428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8184"/>
            <a:ext cx="8229600" cy="430305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Screenshot shows the output when names were “Al” and “Ed”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836382"/>
            <a:ext cx="5029200" cy="3724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000" kern="0" dirty="0"/>
              <a:t>The update went through 2 rounds </a:t>
            </a:r>
          </a:p>
          <a:p>
            <a:pPr>
              <a:spcBef>
                <a:spcPts val="1600"/>
              </a:spcBef>
            </a:pPr>
            <a:r>
              <a:rPr lang="en-US" sz="2000" kern="0" dirty="0"/>
              <a:t>1</a:t>
            </a:r>
            <a:r>
              <a:rPr lang="en-US" sz="2000" kern="0" baseline="30000" dirty="0"/>
              <a:t>st</a:t>
            </a:r>
            <a:r>
              <a:rPr lang="en-US" sz="2000" kern="0" dirty="0"/>
              <a:t> round </a:t>
            </a:r>
          </a:p>
          <a:p>
            <a:pPr lvl="1">
              <a:spcBef>
                <a:spcPts val="1200"/>
              </a:spcBef>
            </a:pPr>
            <a:r>
              <a:rPr lang="en-US" sz="2000" kern="0" dirty="0">
                <a:ea typeface="+mn-ea"/>
              </a:rPr>
              <a:t>Al deposited 5.50 and withdrew 3.20 </a:t>
            </a:r>
          </a:p>
          <a:p>
            <a:pPr lvl="1">
              <a:spcBef>
                <a:spcPts val="1200"/>
              </a:spcBef>
            </a:pPr>
            <a:r>
              <a:rPr lang="en-US" sz="2000" kern="0" dirty="0">
                <a:ea typeface="+mn-ea"/>
              </a:rPr>
              <a:t>Ed deposited 3.00 and withdrew nothing </a:t>
            </a:r>
          </a:p>
          <a:p>
            <a:pPr>
              <a:spcBef>
                <a:spcPts val="1600"/>
              </a:spcBef>
            </a:pPr>
            <a:r>
              <a:rPr lang="en-US" sz="2000" kern="0" dirty="0"/>
              <a:t>2</a:t>
            </a:r>
            <a:r>
              <a:rPr lang="en-US" sz="2000" kern="0" baseline="30000" dirty="0"/>
              <a:t>nd</a:t>
            </a:r>
            <a:r>
              <a:rPr lang="en-US" sz="2000" kern="0" dirty="0"/>
              <a:t> round </a:t>
            </a:r>
          </a:p>
          <a:p>
            <a:pPr lvl="1">
              <a:spcBef>
                <a:spcPts val="1200"/>
              </a:spcBef>
            </a:pPr>
            <a:r>
              <a:rPr lang="en-US" sz="2000" kern="0" dirty="0">
                <a:ea typeface="+mn-ea"/>
              </a:rPr>
              <a:t>Al deposited 5.20 and withdrew 4.10 </a:t>
            </a:r>
          </a:p>
          <a:p>
            <a:pPr lvl="1">
              <a:spcBef>
                <a:spcPts val="1200"/>
              </a:spcBef>
            </a:pPr>
            <a:r>
              <a:rPr lang="en-US" sz="2000" kern="0" dirty="0">
                <a:ea typeface="+mn-ea"/>
              </a:rPr>
              <a:t>Ed neither deposited nor withdrew 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505" y="788443"/>
            <a:ext cx="3688921" cy="20946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2359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88987"/>
          </a:xfrm>
        </p:spPr>
        <p:txBody>
          <a:bodyPr/>
          <a:lstStyle/>
          <a:p>
            <a:r>
              <a:rPr lang="en-US" altLang="en-US" sz="3600" dirty="0"/>
              <a:t>Problem 1 (15 pts.)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216525"/>
          </a:xfrm>
        </p:spPr>
        <p:txBody>
          <a:bodyPr/>
          <a:lstStyle/>
          <a:p>
            <a:pPr algn="justLow"/>
            <a:r>
              <a:rPr lang="en-US" altLang="en-US" sz="2000" dirty="0">
                <a:solidFill>
                  <a:srgbClr val="000000"/>
                </a:solidFill>
                <a:cs typeface="Times New Roman" pitchFamily="18" charset="0"/>
              </a:rPr>
              <a:t>If an element has an </a:t>
            </a:r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id</a:t>
            </a:r>
            <a:r>
              <a:rPr lang="en-US" altLang="en-US" sz="20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attribute with value "</a:t>
            </a:r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v</a:t>
            </a:r>
            <a:r>
              <a:rPr lang="en-US" altLang="en-US" sz="2000" dirty="0">
                <a:solidFill>
                  <a:srgbClr val="000000"/>
                </a:solidFill>
                <a:cs typeface="Times New Roman" pitchFamily="18" charset="0"/>
              </a:rPr>
              <a:t>", then get a reference to an object corresponding to the element (and assign it to </a:t>
            </a:r>
            <a:r>
              <a:rPr lang="en-US" altLang="en-US" sz="1800" b="1" dirty="0" err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obj</a:t>
            </a:r>
            <a:r>
              <a:rPr lang="en-US" altLang="en-US" sz="2000" dirty="0">
                <a:solidFill>
                  <a:srgbClr val="000000"/>
                </a:solidFill>
                <a:cs typeface="Times New Roman" pitchFamily="18" charset="0"/>
              </a:rPr>
              <a:t>) with </a:t>
            </a:r>
            <a:endParaRPr lang="en-US" altLang="en-US" sz="2000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lvl="2">
              <a:spcBef>
                <a:spcPct val="35000"/>
              </a:spcBef>
              <a:buFont typeface="Wingdings" pitchFamily="2" charset="2"/>
              <a:buNone/>
            </a:pPr>
            <a:r>
              <a:rPr lang="en-US" altLang="en-US" sz="1800" b="1" dirty="0" err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obj</a:t>
            </a:r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altLang="en-US" sz="1800" b="1" dirty="0" err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document.getElementById</a:t>
            </a:r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("v");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endParaRPr lang="en-US" altLang="en-US" sz="1800" dirty="0">
              <a:solidFill>
                <a:srgbClr val="000000"/>
              </a:solidFill>
              <a:cs typeface="Times New Roman" pitchFamily="18" charset="0"/>
            </a:endParaRPr>
          </a:p>
          <a:p>
            <a:pPr algn="justLow">
              <a:spcBef>
                <a:spcPct val="65000"/>
              </a:spcBef>
            </a:pPr>
            <a:r>
              <a:rPr lang="en-US" altLang="en-US" sz="2000" dirty="0">
                <a:solidFill>
                  <a:srgbClr val="000000"/>
                </a:solidFill>
                <a:cs typeface="Times New Roman" pitchFamily="18" charset="0"/>
              </a:rPr>
              <a:t>Can then assign the element content by assigning to the object’s </a:t>
            </a:r>
            <a:r>
              <a:rPr lang="en-US" altLang="en-US" sz="1800" b="1" dirty="0" err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innerHTML</a:t>
            </a:r>
            <a:r>
              <a:rPr lang="en-US" altLang="en-US" sz="2000" dirty="0">
                <a:solidFill>
                  <a:srgbClr val="000000"/>
                </a:solidFill>
                <a:cs typeface="Times New Roman" pitchFamily="18" charset="0"/>
              </a:rPr>
              <a:t> attribute, e.g., </a:t>
            </a:r>
            <a:endParaRPr lang="en-US" altLang="en-US" sz="2000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lvl="2">
              <a:spcBef>
                <a:spcPct val="35000"/>
              </a:spcBef>
              <a:buFont typeface="Wingdings" pitchFamily="2" charset="2"/>
              <a:buNone/>
            </a:pPr>
            <a:r>
              <a:rPr lang="en-US" altLang="en-US" sz="1800" b="1" dirty="0" err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obj.innerHTML</a:t>
            </a:r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altLang="en-US" sz="1800" b="1" dirty="0">
                <a:solidFill>
                  <a:srgbClr val="000000"/>
                </a:solidFill>
                <a:cs typeface="Times New Roman" pitchFamily="18" charset="0"/>
              </a:rPr>
              <a:t>"</a:t>
            </a:r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An example</a:t>
            </a:r>
            <a:r>
              <a:rPr lang="en-US" altLang="en-US" sz="1800" b="1" dirty="0">
                <a:solidFill>
                  <a:srgbClr val="000000"/>
                </a:solidFill>
                <a:cs typeface="Times New Roman" pitchFamily="18" charset="0"/>
              </a:rPr>
              <a:t>"</a:t>
            </a:r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;</a:t>
            </a:r>
            <a:endParaRPr lang="en-US" altLang="en-US" sz="1800" b="1" dirty="0">
              <a:solidFill>
                <a:srgbClr val="000000"/>
              </a:solidFill>
              <a:cs typeface="Times New Roman" pitchFamily="18" charset="0"/>
            </a:endParaRPr>
          </a:p>
          <a:p>
            <a:pPr lvl="1" algn="justLow">
              <a:spcBef>
                <a:spcPct val="45000"/>
              </a:spcBef>
            </a:pPr>
            <a:r>
              <a:rPr lang="en-US" altLang="en-US" sz="2000" dirty="0">
                <a:solidFill>
                  <a:srgbClr val="000000"/>
                </a:solidFill>
                <a:cs typeface="Times New Roman" pitchFamily="18" charset="0"/>
              </a:rPr>
              <a:t>Goes between the opening and closing tags </a:t>
            </a:r>
          </a:p>
          <a:p>
            <a:pPr lvl="1" algn="justLow">
              <a:spcBef>
                <a:spcPct val="45000"/>
              </a:spcBef>
            </a:pPr>
            <a:r>
              <a:rPr lang="en-US" altLang="en-US" sz="2000" dirty="0">
                <a:solidFill>
                  <a:srgbClr val="000000"/>
                </a:solidFill>
                <a:cs typeface="Times New Roman" pitchFamily="18" charset="0"/>
              </a:rPr>
              <a:t>May contain markup</a:t>
            </a:r>
          </a:p>
          <a:p>
            <a:pPr algn="justLow">
              <a:spcBef>
                <a:spcPct val="45000"/>
              </a:spcBef>
            </a:pPr>
            <a:r>
              <a:rPr lang="en-US" altLang="en-US" sz="2000" dirty="0">
                <a:solidFill>
                  <a:srgbClr val="000000"/>
                </a:solidFill>
                <a:cs typeface="Times New Roman" pitchFamily="18" charset="0"/>
              </a:rPr>
              <a:t>Can append content to the end of what’s already there with, e.g.,</a:t>
            </a:r>
            <a:endParaRPr lang="en-US" altLang="en-US" sz="2000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lvl="2">
              <a:spcBef>
                <a:spcPct val="35000"/>
              </a:spcBef>
              <a:buFont typeface="Wingdings" pitchFamily="2" charset="2"/>
              <a:buNone/>
            </a:pPr>
            <a:r>
              <a:rPr lang="en-US" altLang="en-US" sz="1800" b="1" dirty="0" err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obj.innerHTML</a:t>
            </a:r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+= </a:t>
            </a:r>
            <a:r>
              <a:rPr lang="en-US" altLang="en-US" sz="1800" b="1" dirty="0">
                <a:solidFill>
                  <a:srgbClr val="000000"/>
                </a:solidFill>
                <a:cs typeface="Times New Roman" pitchFamily="18" charset="0"/>
              </a:rPr>
              <a:t>"</a:t>
            </a:r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of dynamic content</a:t>
            </a:r>
            <a:r>
              <a:rPr lang="en-US" altLang="en-US" sz="1800" b="1" dirty="0">
                <a:solidFill>
                  <a:srgbClr val="000000"/>
                </a:solidFill>
                <a:cs typeface="Times New Roman" pitchFamily="18" charset="0"/>
              </a:rPr>
              <a:t>"</a:t>
            </a:r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0148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"/>
            <a:ext cx="8229600" cy="58261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000" u="sng"/>
              <a:t>Example</a:t>
            </a:r>
          </a:p>
          <a:p>
            <a:pPr>
              <a:spcBef>
                <a:spcPct val="65000"/>
              </a:spcBef>
              <a:buFont typeface="Wingdings" pitchFamily="2" charset="2"/>
              <a:buNone/>
            </a:pPr>
            <a:r>
              <a:rPr lang="en-US" altLang="en-US" sz="1700" b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&lt;html&gt;</a:t>
            </a:r>
          </a:p>
          <a:p>
            <a:pPr>
              <a:spcBef>
                <a:spcPct val="30000"/>
              </a:spcBef>
              <a:buFont typeface="Wingdings" pitchFamily="2" charset="2"/>
              <a:buNone/>
            </a:pPr>
            <a:r>
              <a:rPr lang="en-US" altLang="en-US" sz="1700" b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&lt;head&gt;</a:t>
            </a:r>
          </a:p>
          <a:p>
            <a:pPr>
              <a:spcBef>
                <a:spcPct val="30000"/>
              </a:spcBef>
              <a:buFont typeface="Wingdings" pitchFamily="2" charset="2"/>
              <a:buNone/>
            </a:pPr>
            <a:r>
              <a:rPr lang="en-US" altLang="en-US" sz="1700" b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&lt;meta charset="utf-8"&gt;</a:t>
            </a:r>
          </a:p>
          <a:p>
            <a:pPr>
              <a:spcBef>
                <a:spcPct val="30000"/>
              </a:spcBef>
              <a:buFont typeface="Wingdings" pitchFamily="2" charset="2"/>
              <a:buNone/>
            </a:pPr>
            <a:r>
              <a:rPr lang="en-US" altLang="en-US" sz="1700" b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&lt;title&gt;Example for Assignment 3, Problem 1&lt;/title&gt;</a:t>
            </a:r>
          </a:p>
          <a:p>
            <a:pPr>
              <a:spcBef>
                <a:spcPct val="30000"/>
              </a:spcBef>
              <a:buFont typeface="Wingdings" pitchFamily="2" charset="2"/>
              <a:buNone/>
            </a:pPr>
            <a:r>
              <a:rPr lang="en-US" altLang="en-US" sz="1700" b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&lt;script type="text/javascript" src="prob1ex.js"&gt;</a:t>
            </a:r>
          </a:p>
          <a:p>
            <a:pPr>
              <a:spcBef>
                <a:spcPct val="30000"/>
              </a:spcBef>
              <a:buFont typeface="Wingdings" pitchFamily="2" charset="2"/>
              <a:buNone/>
            </a:pPr>
            <a:r>
              <a:rPr lang="en-US" altLang="en-US" sz="1700" b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&lt;/script&gt;</a:t>
            </a:r>
          </a:p>
          <a:p>
            <a:pPr>
              <a:spcBef>
                <a:spcPct val="30000"/>
              </a:spcBef>
              <a:buFont typeface="Wingdings" pitchFamily="2" charset="2"/>
              <a:buNone/>
            </a:pPr>
            <a:r>
              <a:rPr lang="en-US" altLang="en-US" sz="1700" b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&lt;/head&gt;</a:t>
            </a:r>
          </a:p>
          <a:p>
            <a:pPr>
              <a:spcBef>
                <a:spcPct val="30000"/>
              </a:spcBef>
              <a:buFont typeface="Wingdings" pitchFamily="2" charset="2"/>
              <a:buNone/>
            </a:pPr>
            <a:r>
              <a:rPr lang="en-US" altLang="en-US" sz="1700" b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&lt;body&gt;</a:t>
            </a:r>
          </a:p>
          <a:p>
            <a:pPr>
              <a:spcBef>
                <a:spcPct val="55000"/>
              </a:spcBef>
              <a:buFont typeface="Wingdings" pitchFamily="2" charset="2"/>
              <a:buNone/>
            </a:pPr>
            <a:r>
              <a:rPr lang="en-US" altLang="en-US" sz="1700" b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&lt;p </a:t>
            </a:r>
            <a:r>
              <a:rPr lang="en-US" altLang="en-US" sz="1700" b="1">
                <a:solidFill>
                  <a:srgbClr val="CC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id="pid"</a:t>
            </a:r>
            <a:r>
              <a:rPr lang="en-US" altLang="en-US" sz="1700" b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&gt;The number is &lt;/p&gt;</a:t>
            </a:r>
          </a:p>
          <a:p>
            <a:pPr>
              <a:spcBef>
                <a:spcPct val="55000"/>
              </a:spcBef>
              <a:buFont typeface="Wingdings" pitchFamily="2" charset="2"/>
              <a:buNone/>
            </a:pPr>
            <a:r>
              <a:rPr lang="en-US" altLang="en-US" sz="1700" b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&lt;table </a:t>
            </a:r>
            <a:r>
              <a:rPr lang="en-US" altLang="en-US" sz="1700" b="1">
                <a:solidFill>
                  <a:srgbClr val="CC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id="tid"</a:t>
            </a:r>
            <a:r>
              <a:rPr lang="en-US" altLang="en-US" sz="1700" b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border="1" width="50%"&gt;</a:t>
            </a:r>
          </a:p>
          <a:p>
            <a:pPr>
              <a:spcBef>
                <a:spcPct val="30000"/>
              </a:spcBef>
              <a:buFont typeface="Wingdings" pitchFamily="2" charset="2"/>
              <a:buNone/>
            </a:pPr>
            <a:r>
              <a:rPr lang="en-US" altLang="en-US" sz="1700" b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&lt;caption&gt;The table&lt;/caption&gt;</a:t>
            </a:r>
          </a:p>
          <a:p>
            <a:pPr>
              <a:spcBef>
                <a:spcPct val="30000"/>
              </a:spcBef>
              <a:buFont typeface="Wingdings" pitchFamily="2" charset="2"/>
              <a:buNone/>
            </a:pPr>
            <a:r>
              <a:rPr lang="en-US" altLang="en-US" sz="1700" b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&lt;table&gt;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en-US" sz="1700" b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&lt;p onclick="start()"&gt;Go!&lt;/p&gt;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en-US" sz="1700" b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&lt;/body&gt;</a:t>
            </a:r>
          </a:p>
          <a:p>
            <a:pPr>
              <a:spcBef>
                <a:spcPct val="30000"/>
              </a:spcBef>
              <a:buFont typeface="Wingdings" pitchFamily="2" charset="2"/>
              <a:buNone/>
            </a:pPr>
            <a:r>
              <a:rPr lang="en-US" altLang="en-US" sz="1700" b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&lt;/html&gt;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457200" y="762000"/>
            <a:ext cx="8229600" cy="5318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494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1625"/>
            <a:ext cx="8229600" cy="58293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000"/>
              <a:t>File </a:t>
            </a:r>
            <a:r>
              <a:rPr lang="en-US" altLang="en-US" sz="1800" b="1">
                <a:latin typeface="Courier New" pitchFamily="49" charset="0"/>
                <a:cs typeface="Courier New" pitchFamily="49" charset="0"/>
              </a:rPr>
              <a:t>prob1ex.js</a:t>
            </a:r>
          </a:p>
          <a:p>
            <a:pPr>
              <a:spcBef>
                <a:spcPct val="65000"/>
              </a:spcBef>
              <a:buFont typeface="Wingdings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function start()</a:t>
            </a:r>
          </a:p>
          <a:p>
            <a:pPr>
              <a:buFont typeface="Wingdings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var pobj = document.getElementById( "pid" ),</a:t>
            </a:r>
          </a:p>
          <a:p>
            <a:pPr>
              <a:spcBef>
                <a:spcPct val="35000"/>
              </a:spcBef>
              <a:buFont typeface="Wingdings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tobj = document.getElementById( "tid" );</a:t>
            </a:r>
          </a:p>
          <a:p>
            <a:pPr>
              <a:spcBef>
                <a:spcPct val="55000"/>
              </a:spcBef>
              <a:buFont typeface="Wingdings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pobj.innerHTML += 3;</a:t>
            </a:r>
          </a:p>
          <a:p>
            <a:pPr>
              <a:spcBef>
                <a:spcPct val="35000"/>
              </a:spcBef>
              <a:buFont typeface="Wingdings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tobj.innerHTML += "&lt;tr&gt;&lt;td&gt;1&lt;/td&gt;&lt;td&gt;2&lt;/td&gt;&lt;/tr&gt;"</a:t>
            </a:r>
          </a:p>
          <a:p>
            <a:pPr>
              <a:buFont typeface="Wingdings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+ "&lt;tr&gt;&lt;td&gt;3&lt;/td&gt;&lt;td&gt;4&lt;/td&gt;&lt;/tr&gt;";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altLang="en-US" sz="1800" b="1"/>
              <a:t> </a:t>
            </a:r>
          </a:p>
          <a:p>
            <a:pPr>
              <a:spcBef>
                <a:spcPct val="65000"/>
              </a:spcBef>
            </a:pPr>
            <a:r>
              <a:rPr lang="en-US" altLang="en-US" sz="2000">
                <a:solidFill>
                  <a:srgbClr val="000000"/>
                </a:solidFill>
                <a:cs typeface="Times New Roman" pitchFamily="18" charset="0"/>
              </a:rPr>
              <a:t>Function 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start()</a:t>
            </a:r>
            <a:r>
              <a:rPr lang="en-US" altLang="en-US" sz="2000">
                <a:solidFill>
                  <a:srgbClr val="000000"/>
                </a:solidFill>
                <a:cs typeface="Times New Roman" pitchFamily="18" charset="0"/>
              </a:rPr>
              <a:t> gets references to the objects for the first 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p</a:t>
            </a:r>
            <a:r>
              <a:rPr lang="en-US" altLang="en-US" sz="2000">
                <a:solidFill>
                  <a:srgbClr val="000000"/>
                </a:solidFill>
                <a:cs typeface="Times New Roman" pitchFamily="18" charset="0"/>
              </a:rPr>
              <a:t> and the table </a:t>
            </a:r>
          </a:p>
          <a:p>
            <a:pPr lvl="1">
              <a:spcBef>
                <a:spcPct val="45000"/>
              </a:spcBef>
            </a:pPr>
            <a:r>
              <a:rPr lang="en-US" altLang="en-US" sz="2000">
                <a:solidFill>
                  <a:srgbClr val="000000"/>
                </a:solidFill>
                <a:cs typeface="Times New Roman" pitchFamily="18" charset="0"/>
              </a:rPr>
              <a:t>Appends </a:t>
            </a:r>
          </a:p>
          <a:p>
            <a:pPr lvl="2">
              <a:spcBef>
                <a:spcPct val="35000"/>
              </a:spcBef>
            </a:pPr>
            <a:r>
              <a:rPr lang="en-US" altLang="en-US" sz="2000">
                <a:solidFill>
                  <a:srgbClr val="000000"/>
                </a:solidFill>
                <a:cs typeface="Times New Roman" pitchFamily="18" charset="0"/>
              </a:rPr>
              <a:t>“3” to the content of the 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p</a:t>
            </a:r>
            <a:r>
              <a:rPr lang="en-US" altLang="en-US" sz="2000">
                <a:solidFill>
                  <a:srgbClr val="000000"/>
                </a:solidFill>
                <a:cs typeface="Times New Roman" pitchFamily="18" charset="0"/>
              </a:rPr>
              <a:t> and </a:t>
            </a:r>
          </a:p>
          <a:p>
            <a:pPr lvl="2">
              <a:spcBef>
                <a:spcPct val="35000"/>
              </a:spcBef>
            </a:pPr>
            <a:r>
              <a:rPr lang="en-US" altLang="en-US" sz="2000">
                <a:solidFill>
                  <a:srgbClr val="000000"/>
                </a:solidFill>
                <a:cs typeface="Times New Roman" pitchFamily="18" charset="0"/>
              </a:rPr>
              <a:t>2 rows to the content of the table (after the caption)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420688" y="733425"/>
            <a:ext cx="8242300" cy="2936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66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7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36550"/>
            <a:ext cx="4414838" cy="2089150"/>
          </a:xfrm>
        </p:spPr>
        <p:txBody>
          <a:bodyPr/>
          <a:lstStyle/>
          <a:p>
            <a:r>
              <a:rPr lang="en-US" altLang="en-US" sz="2000"/>
              <a:t>When 1</a:t>
            </a:r>
            <a:r>
              <a:rPr lang="en-US" altLang="en-US" sz="2000" baseline="30000"/>
              <a:t>st</a:t>
            </a:r>
            <a:r>
              <a:rPr lang="en-US" altLang="en-US" sz="2000"/>
              <a:t> loaded, rendered as at right 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301625"/>
            <a:ext cx="3941762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439" name="Group 7"/>
          <p:cNvGrpSpPr>
            <a:grpSpLocks/>
          </p:cNvGrpSpPr>
          <p:nvPr/>
        </p:nvGrpSpPr>
        <p:grpSpPr bwMode="auto">
          <a:xfrm>
            <a:off x="457200" y="2795588"/>
            <a:ext cx="8402638" cy="2162175"/>
            <a:chOff x="288" y="1761"/>
            <a:chExt cx="5293" cy="1362"/>
          </a:xfrm>
        </p:grpSpPr>
        <p:pic>
          <p:nvPicPr>
            <p:cNvPr id="18437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0" y="1761"/>
              <a:ext cx="2441" cy="1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288" y="1824"/>
              <a:ext cx="2782" cy="1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30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669925" indent="-325438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022350" indent="-350838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339850" indent="-315913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1681163" indent="-339725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138363" indent="-339725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595563" indent="-339725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052763" indent="-339725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509963" indent="-339725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fontAlgn="base">
                <a:spcAft>
                  <a:spcPct val="0"/>
                </a:spcAft>
                <a:buClr>
                  <a:srgbClr val="CC9900"/>
                </a:buClr>
              </a:pPr>
              <a:r>
                <a:rPr lang="en-US" altLang="en-US" sz="2000">
                  <a:solidFill>
                    <a:srgbClr val="000000"/>
                  </a:solidFill>
                </a:rPr>
                <a:t>After Go! Is clicked, rendered as shown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803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0038"/>
            <a:ext cx="8229600" cy="5830887"/>
          </a:xfrm>
        </p:spPr>
        <p:txBody>
          <a:bodyPr/>
          <a:lstStyle/>
          <a:p>
            <a:r>
              <a:rPr lang="en-US" altLang="en-US" sz="1800">
                <a:solidFill>
                  <a:srgbClr val="000000"/>
                </a:solidFill>
                <a:cs typeface="Times New Roman" pitchFamily="18" charset="0"/>
              </a:rPr>
              <a:t>For this problem, your given the following HTML document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&lt;html&gt;</a:t>
            </a:r>
          </a:p>
          <a:p>
            <a:pPr>
              <a:buFont typeface="Wingdings" pitchFamily="2" charset="2"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&lt;head&gt;</a:t>
            </a:r>
          </a:p>
          <a:p>
            <a:pPr>
              <a:buFont typeface="Wingdings" pitchFamily="2" charset="2"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&lt;meta charset="utf-8"&gt;</a:t>
            </a:r>
          </a:p>
          <a:p>
            <a:pPr>
              <a:buFont typeface="Wingdings" pitchFamily="2" charset="2"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&lt;title&gt;Assignment 3, Problem 1&lt;/title&gt;</a:t>
            </a:r>
          </a:p>
          <a:p>
            <a:pPr>
              <a:buFont typeface="Wingdings" pitchFamily="2" charset="2"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&lt;script type="text/javascript" src="prob1.js"&gt;</a:t>
            </a:r>
          </a:p>
          <a:p>
            <a:pPr>
              <a:buFont typeface="Wingdings" pitchFamily="2" charset="2"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&lt;/script&gt;</a:t>
            </a:r>
          </a:p>
          <a:p>
            <a:pPr>
              <a:buFont typeface="Wingdings" pitchFamily="2" charset="2"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&lt;/html&gt;</a:t>
            </a:r>
          </a:p>
          <a:p>
            <a:pPr>
              <a:buFont typeface="Wingdings" pitchFamily="2" charset="2"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&lt;body onload="start()"&gt;</a:t>
            </a:r>
          </a:p>
          <a:p>
            <a:pPr>
              <a:buFont typeface="Wingdings" pitchFamily="2" charset="2"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&lt;table id="input" border="1" width="50%"&gt;</a:t>
            </a:r>
          </a:p>
          <a:p>
            <a:pPr>
              <a:buFont typeface="Wingdings" pitchFamily="2" charset="2"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&lt;caption&gt;The Input Array&lt;/caption&gt;</a:t>
            </a:r>
          </a:p>
          <a:p>
            <a:pPr>
              <a:buFont typeface="Wingdings" pitchFamily="2" charset="2"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&lt;/table&gt;</a:t>
            </a:r>
          </a:p>
          <a:p>
            <a:pPr>
              <a:spcBef>
                <a:spcPct val="55000"/>
              </a:spcBef>
              <a:buFont typeface="Wingdings" pitchFamily="2" charset="2"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&lt;p id="sum"&gt;</a:t>
            </a:r>
            <a:r>
              <a:rPr lang="en-US" altLang="en-US" sz="1400" b="1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en-US" sz="14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The sum of all elements is &lt;/p&gt;</a:t>
            </a:r>
          </a:p>
          <a:p>
            <a:pPr>
              <a:spcBef>
                <a:spcPct val="55000"/>
              </a:spcBef>
              <a:buFont typeface="Wingdings" pitchFamily="2" charset="2"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&lt;table id="rowS" border="1" width="50%"&gt;</a:t>
            </a:r>
          </a:p>
          <a:p>
            <a:pPr>
              <a:buFont typeface="Wingdings" pitchFamily="2" charset="2"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 &lt;caption&gt;Row Sum&lt;/caption&gt;</a:t>
            </a:r>
          </a:p>
          <a:p>
            <a:pPr>
              <a:buFont typeface="Wingdings" pitchFamily="2" charset="2"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&lt;/table&gt;</a:t>
            </a:r>
          </a:p>
          <a:p>
            <a:pPr>
              <a:spcBef>
                <a:spcPct val="55000"/>
              </a:spcBef>
              <a:buFont typeface="Wingdings" pitchFamily="2" charset="2"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&lt;table id="colS" border="1" width="100px"&gt;</a:t>
            </a:r>
          </a:p>
          <a:p>
            <a:pPr>
              <a:buFont typeface="Wingdings" pitchFamily="2" charset="2"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 &lt;caption&gt;Column Sum&lt;/caption&gt;</a:t>
            </a:r>
          </a:p>
          <a:p>
            <a:pPr>
              <a:buFont typeface="Wingdings" pitchFamily="2" charset="2"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&lt;/table&gt;</a:t>
            </a:r>
          </a:p>
          <a:p>
            <a:pPr>
              <a:buFont typeface="Wingdings" pitchFamily="2" charset="2"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&lt;/body&gt;</a:t>
            </a:r>
          </a:p>
          <a:p>
            <a:pPr>
              <a:buFont typeface="Wingdings" pitchFamily="2" charset="2"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&lt;/html&gt;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444500" y="661988"/>
            <a:ext cx="8266113" cy="541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00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04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4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4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048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048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88925"/>
            <a:ext cx="8229600" cy="5842000"/>
          </a:xfrm>
        </p:spPr>
        <p:txBody>
          <a:bodyPr/>
          <a:lstStyle/>
          <a:p>
            <a:pPr algn="justLow"/>
            <a:r>
              <a:rPr lang="en-US" altLang="en-US" sz="2000">
                <a:solidFill>
                  <a:srgbClr val="000000"/>
                </a:solidFill>
                <a:cs typeface="Times New Roman" pitchFamily="18" charset="0"/>
              </a:rPr>
              <a:t>Once the document is loaded, calls function 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start()</a:t>
            </a:r>
            <a:r>
              <a:rPr lang="en-US" altLang="en-US" sz="2000">
                <a:solidFill>
                  <a:srgbClr val="000000"/>
                </a:solidFill>
                <a:cs typeface="Times New Roman" pitchFamily="18" charset="0"/>
              </a:rPr>
              <a:t>, defined in 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prob1.js </a:t>
            </a:r>
            <a:r>
              <a:rPr lang="en-US" altLang="en-US" sz="2000">
                <a:solidFill>
                  <a:srgbClr val="000000"/>
                </a:solidFill>
                <a:cs typeface="Times New Roman" pitchFamily="18" charset="0"/>
              </a:rPr>
              <a:t>as </a:t>
            </a:r>
            <a:endParaRPr lang="en-US" altLang="en-US" sz="200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ct val="65000"/>
              </a:spcBef>
              <a:buFont typeface="Wingdings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function start()</a:t>
            </a:r>
          </a:p>
          <a:p>
            <a:pPr>
              <a:buFont typeface="Wingdings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var rows = prompt( "Number of rows", 1 ),</a:t>
            </a:r>
          </a:p>
          <a:p>
            <a:pPr>
              <a:spcBef>
                <a:spcPct val="30000"/>
              </a:spcBef>
              <a:buFont typeface="Wingdings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   cols = prompt( "Number of columns", 1 ),</a:t>
            </a:r>
          </a:p>
          <a:p>
            <a:pPr>
              <a:spcBef>
                <a:spcPct val="30000"/>
              </a:spcBef>
              <a:buFont typeface="Wingdings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   inAr;</a:t>
            </a:r>
          </a:p>
          <a:p>
            <a:pPr>
              <a:spcBef>
                <a:spcPct val="55000"/>
              </a:spcBef>
              <a:buFont typeface="Wingdings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inAr = inputArray(rows, cols);</a:t>
            </a:r>
          </a:p>
          <a:p>
            <a:pPr>
              <a:spcBef>
                <a:spcPct val="30000"/>
              </a:spcBef>
              <a:buFont typeface="Wingdings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sumAll( inAr );</a:t>
            </a:r>
          </a:p>
          <a:p>
            <a:pPr>
              <a:spcBef>
                <a:spcPct val="30000"/>
              </a:spcBef>
              <a:buFont typeface="Wingdings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rowSum( inAr );</a:t>
            </a:r>
          </a:p>
          <a:p>
            <a:pPr>
              <a:spcBef>
                <a:spcPct val="30000"/>
              </a:spcBef>
              <a:buFont typeface="Wingdings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colSum( inAr );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}</a:t>
            </a:r>
            <a:endParaRPr lang="en-US" altLang="en-US" sz="1800" b="1">
              <a:solidFill>
                <a:srgbClr val="000000"/>
              </a:solidFill>
              <a:cs typeface="Times New Roman" pitchFamily="18" charset="0"/>
            </a:endParaRPr>
          </a:p>
          <a:p>
            <a:pPr>
              <a:spcBef>
                <a:spcPct val="65000"/>
              </a:spcBef>
            </a:pPr>
            <a:r>
              <a:rPr lang="en-US" altLang="en-US" sz="2000">
                <a:solidFill>
                  <a:srgbClr val="000000"/>
                </a:solidFill>
                <a:cs typeface="Times New Roman" pitchFamily="18" charset="0"/>
              </a:rPr>
              <a:t>You write the functions 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inputArray()</a:t>
            </a:r>
            <a:r>
              <a:rPr lang="en-US" altLang="en-US" sz="2000">
                <a:solidFill>
                  <a:srgbClr val="000000"/>
                </a:solidFill>
                <a:cs typeface="Times New Roman" pitchFamily="18" charset="0"/>
              </a:rPr>
              <a:t>, 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sumAll()</a:t>
            </a:r>
            <a:r>
              <a:rPr lang="en-US" altLang="en-US" sz="2000">
                <a:solidFill>
                  <a:srgbClr val="000000"/>
                </a:solidFill>
                <a:cs typeface="Times New Roman" pitchFamily="18" charset="0"/>
              </a:rPr>
              <a:t>, 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rowSum()</a:t>
            </a:r>
            <a:r>
              <a:rPr lang="en-US" altLang="en-US" sz="2000">
                <a:solidFill>
                  <a:srgbClr val="000000"/>
                </a:solidFill>
                <a:cs typeface="Times New Roman" pitchFamily="18" charset="0"/>
              </a:rPr>
              <a:t>, and 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colSum()</a:t>
            </a:r>
            <a:endParaRPr lang="en-US" altLang="en-US" sz="1800" b="1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385763" y="1038225"/>
            <a:ext cx="8313737" cy="36464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07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1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23850"/>
            <a:ext cx="8229600" cy="5807075"/>
          </a:xfrm>
        </p:spPr>
        <p:txBody>
          <a:bodyPr/>
          <a:lstStyle/>
          <a:p>
            <a:pPr algn="justLow"/>
            <a:r>
              <a:rPr lang="en-US" altLang="en-US" sz="2000" dirty="0">
                <a:solidFill>
                  <a:srgbClr val="000000"/>
                </a:solidFill>
                <a:cs typeface="Times New Roman" pitchFamily="18" charset="0"/>
              </a:rPr>
              <a:t>Function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inputArray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altLang="en-US" sz="2000" dirty="0">
                <a:solidFill>
                  <a:srgbClr val="000000"/>
                </a:solidFill>
                <a:cs typeface="Times New Roman" pitchFamily="18" charset="0"/>
              </a:rPr>
              <a:t> is passed the number of rows and columns </a:t>
            </a:r>
          </a:p>
          <a:p>
            <a:pPr algn="justLow">
              <a:spcBef>
                <a:spcPct val="65000"/>
              </a:spcBef>
            </a:pPr>
            <a:r>
              <a:rPr lang="en-US" altLang="en-US" sz="2000" dirty="0">
                <a:solidFill>
                  <a:srgbClr val="000000"/>
                </a:solidFill>
                <a:cs typeface="Times New Roman" pitchFamily="18" charset="0"/>
              </a:rPr>
              <a:t>Builds a 2D array by prompting the user for integers </a:t>
            </a:r>
          </a:p>
          <a:p>
            <a:pPr lvl="1" algn="justLow">
              <a:spcBef>
                <a:spcPct val="45000"/>
              </a:spcBef>
            </a:pPr>
            <a:r>
              <a:rPr lang="en-US" altLang="en-US" sz="2000" dirty="0">
                <a:solidFill>
                  <a:srgbClr val="000000"/>
                </a:solidFill>
                <a:cs typeface="Times New Roman" pitchFamily="18" charset="0"/>
              </a:rPr>
              <a:t>Don’t have to verify input </a:t>
            </a:r>
          </a:p>
          <a:p>
            <a:pPr algn="justLow">
              <a:spcBef>
                <a:spcPct val="65000"/>
              </a:spcBef>
            </a:pPr>
            <a:r>
              <a:rPr lang="en-US" altLang="en-US" sz="2000" dirty="0">
                <a:solidFill>
                  <a:srgbClr val="000000"/>
                </a:solidFill>
                <a:cs typeface="Times New Roman" pitchFamily="18" charset="0"/>
              </a:rPr>
              <a:t>Returns this array </a:t>
            </a:r>
          </a:p>
          <a:p>
            <a:pPr algn="justLow">
              <a:spcBef>
                <a:spcPct val="65000"/>
              </a:spcBef>
            </a:pPr>
            <a:r>
              <a:rPr lang="en-US" altLang="en-US" sz="2000" dirty="0">
                <a:solidFill>
                  <a:srgbClr val="000000"/>
                </a:solidFill>
                <a:cs typeface="Times New Roman" pitchFamily="18" charset="0"/>
              </a:rPr>
              <a:t>First constructs a string representing the array as table rows (</a:t>
            </a:r>
            <a:r>
              <a:rPr lang="en-US" altLang="en-US" sz="1800" b="1" dirty="0" err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tr</a:t>
            </a:r>
            <a:r>
              <a:rPr lang="en-US" altLang="en-US" sz="2000" dirty="0">
                <a:solidFill>
                  <a:srgbClr val="000000"/>
                </a:solidFill>
                <a:cs typeface="Times New Roman" pitchFamily="18" charset="0"/>
              </a:rPr>
              <a:t> elements containing </a:t>
            </a:r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td</a:t>
            </a:r>
            <a:r>
              <a:rPr lang="en-US" altLang="en-US" sz="2000" dirty="0">
                <a:solidFill>
                  <a:srgbClr val="000000"/>
                </a:solidFill>
                <a:cs typeface="Times New Roman" pitchFamily="18" charset="0"/>
              </a:rPr>
              <a:t> elements) </a:t>
            </a:r>
          </a:p>
          <a:p>
            <a:pPr lvl="1" algn="justLow">
              <a:spcBef>
                <a:spcPct val="45000"/>
              </a:spcBef>
            </a:pPr>
            <a:r>
              <a:rPr lang="en-US" altLang="en-US" sz="2000" dirty="0">
                <a:solidFill>
                  <a:srgbClr val="000000"/>
                </a:solidFill>
                <a:cs typeface="Times New Roman" pitchFamily="18" charset="0"/>
              </a:rPr>
              <a:t>Appends this to the content of the first </a:t>
            </a:r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table</a:t>
            </a:r>
            <a:r>
              <a:rPr lang="en-US" altLang="en-US" sz="2000" dirty="0">
                <a:solidFill>
                  <a:srgbClr val="000000"/>
                </a:solidFill>
                <a:cs typeface="Times New Roman" pitchFamily="18" charset="0"/>
              </a:rPr>
              <a:t> element (just after the caption)</a:t>
            </a:r>
          </a:p>
          <a:p>
            <a:pPr algn="justLow">
              <a:spcBef>
                <a:spcPct val="65000"/>
              </a:spcBef>
            </a:pPr>
            <a:r>
              <a:rPr lang="en-US" altLang="en-US" sz="2000" dirty="0">
                <a:solidFill>
                  <a:srgbClr val="000000"/>
                </a:solidFill>
                <a:cs typeface="Times New Roman" pitchFamily="18" charset="0"/>
              </a:rPr>
              <a:t>Need a nested loop </a:t>
            </a:r>
          </a:p>
          <a:p>
            <a:pPr lvl="1" algn="justLow">
              <a:spcBef>
                <a:spcPct val="45000"/>
              </a:spcBef>
            </a:pPr>
            <a:r>
              <a:rPr lang="en-US" altLang="en-US" sz="2000" dirty="0">
                <a:solidFill>
                  <a:srgbClr val="000000"/>
                </a:solidFill>
                <a:cs typeface="Times New Roman" pitchFamily="18" charset="0"/>
              </a:rPr>
              <a:t>Get by with 1 nested loop: construct the string as the values are obtained from the user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9191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25438"/>
            <a:ext cx="8229600" cy="5805487"/>
          </a:xfrm>
        </p:spPr>
        <p:txBody>
          <a:bodyPr/>
          <a:lstStyle/>
          <a:p>
            <a:pPr algn="justLow"/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sumAll()</a:t>
            </a:r>
            <a:r>
              <a:rPr lang="en-US" altLang="en-US" sz="19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is passed the array </a:t>
            </a:r>
          </a:p>
          <a:p>
            <a:pPr lvl="1" algn="justLow">
              <a:spcBef>
                <a:spcPct val="45000"/>
              </a:spcBef>
            </a:pPr>
            <a:r>
              <a:rPr lang="en-US" altLang="en-US" sz="19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Sums all the values (across all rows and columns) </a:t>
            </a:r>
          </a:p>
          <a:p>
            <a:pPr lvl="1" algn="justLow">
              <a:spcBef>
                <a:spcPct val="45000"/>
              </a:spcBef>
            </a:pPr>
            <a:r>
              <a:rPr lang="en-US" altLang="en-US" sz="19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Concatenates this sum to the end of the content of the 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</a:t>
            </a:r>
            <a:r>
              <a:rPr lang="en-US" altLang="en-US" sz="1900">
                <a:solidFill>
                  <a:srgbClr val="000000"/>
                </a:solidFill>
                <a:cs typeface="Times New Roman" pitchFamily="18" charset="0"/>
              </a:rPr>
              <a:t> element </a:t>
            </a:r>
            <a:endParaRPr lang="en-US" altLang="en-US" sz="190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algn="justLow">
              <a:spcBef>
                <a:spcPct val="65000"/>
              </a:spcBef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rowSum()</a:t>
            </a:r>
            <a:r>
              <a:rPr lang="en-US" altLang="en-US" sz="1900">
                <a:solidFill>
                  <a:srgbClr val="000000"/>
                </a:solidFill>
                <a:cs typeface="Times New Roman" pitchFamily="18" charset="0"/>
              </a:rPr>
              <a:t> adds the rows together (i.e., forms the sum of each column) </a:t>
            </a:r>
          </a:p>
          <a:p>
            <a:pPr lvl="1" algn="justLow">
              <a:spcBef>
                <a:spcPct val="45000"/>
              </a:spcBef>
            </a:pPr>
            <a:r>
              <a:rPr lang="en-US" altLang="en-US" sz="1900">
                <a:solidFill>
                  <a:srgbClr val="000000"/>
                </a:solidFill>
                <a:cs typeface="Times New Roman" pitchFamily="18" charset="0"/>
              </a:rPr>
              <a:t>Forms a 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tr</a:t>
            </a:r>
            <a:r>
              <a:rPr lang="en-US" altLang="en-US" sz="1900">
                <a:solidFill>
                  <a:srgbClr val="000000"/>
                </a:solidFill>
                <a:cs typeface="Times New Roman" pitchFamily="18" charset="0"/>
              </a:rPr>
              <a:t> whose 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td</a:t>
            </a:r>
            <a:r>
              <a:rPr lang="en-US" altLang="en-US" sz="1900">
                <a:solidFill>
                  <a:srgbClr val="000000"/>
                </a:solidFill>
                <a:cs typeface="Times New Roman" pitchFamily="18" charset="0"/>
              </a:rPr>
              <a:t>’s contain the column sums </a:t>
            </a:r>
          </a:p>
          <a:p>
            <a:pPr lvl="1" algn="justLow">
              <a:spcBef>
                <a:spcPct val="45000"/>
              </a:spcBef>
            </a:pPr>
            <a:r>
              <a:rPr lang="en-US" altLang="en-US" sz="1900">
                <a:solidFill>
                  <a:srgbClr val="000000"/>
                </a:solidFill>
                <a:cs typeface="Times New Roman" pitchFamily="18" charset="0"/>
              </a:rPr>
              <a:t>Concatenates it to the end of the content of the 2</a:t>
            </a:r>
            <a:r>
              <a:rPr lang="en-US" altLang="en-US" sz="1900" baseline="30000">
                <a:solidFill>
                  <a:srgbClr val="000000"/>
                </a:solidFill>
                <a:cs typeface="Times New Roman" pitchFamily="18" charset="0"/>
              </a:rPr>
              <a:t>nd</a:t>
            </a:r>
            <a:r>
              <a:rPr lang="en-US" altLang="en-US" sz="1900">
                <a:solidFill>
                  <a:srgbClr val="000000"/>
                </a:solidFill>
                <a:cs typeface="Times New Roman" pitchFamily="18" charset="0"/>
              </a:rPr>
              <a:t> table (after the caption) </a:t>
            </a:r>
            <a:endParaRPr lang="en-US" altLang="en-US" sz="190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algn="justLow">
              <a:spcBef>
                <a:spcPct val="65000"/>
              </a:spcBef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colSum()</a:t>
            </a:r>
            <a:r>
              <a:rPr lang="en-US" altLang="en-US" sz="1900">
                <a:solidFill>
                  <a:srgbClr val="000000"/>
                </a:solidFill>
                <a:cs typeface="Times New Roman" pitchFamily="18" charset="0"/>
              </a:rPr>
              <a:t> adds the columns together (i.e., forms the sum of each row) </a:t>
            </a:r>
          </a:p>
          <a:p>
            <a:pPr lvl="1" algn="justLow">
              <a:spcBef>
                <a:spcPct val="45000"/>
              </a:spcBef>
            </a:pPr>
            <a:r>
              <a:rPr lang="en-US" altLang="en-US" sz="1900">
                <a:solidFill>
                  <a:srgbClr val="000000"/>
                </a:solidFill>
                <a:cs typeface="Times New Roman" pitchFamily="18" charset="0"/>
              </a:rPr>
              <a:t>Forms a string that’s a sequence of 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tr</a:t>
            </a:r>
            <a:r>
              <a:rPr lang="en-US" altLang="en-US" sz="1900">
                <a:solidFill>
                  <a:srgbClr val="000000"/>
                </a:solidFill>
                <a:cs typeface="Times New Roman" pitchFamily="18" charset="0"/>
              </a:rPr>
              <a:t>’s </a:t>
            </a:r>
          </a:p>
          <a:p>
            <a:pPr lvl="2" algn="justLow">
              <a:spcBef>
                <a:spcPct val="45000"/>
              </a:spcBef>
            </a:pPr>
            <a:r>
              <a:rPr lang="en-US" altLang="en-US" sz="1900">
                <a:solidFill>
                  <a:srgbClr val="000000"/>
                </a:solidFill>
                <a:cs typeface="Times New Roman" pitchFamily="18" charset="0"/>
              </a:rPr>
              <a:t>Each has 1 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td</a:t>
            </a:r>
            <a:r>
              <a:rPr lang="en-US" altLang="en-US" sz="1900">
                <a:solidFill>
                  <a:srgbClr val="000000"/>
                </a:solidFill>
                <a:cs typeface="Times New Roman" pitchFamily="18" charset="0"/>
              </a:rPr>
              <a:t>, containing the sum of the respective row</a:t>
            </a:r>
          </a:p>
          <a:p>
            <a:pPr lvl="1" algn="justLow">
              <a:spcBef>
                <a:spcPct val="45000"/>
              </a:spcBef>
            </a:pPr>
            <a:r>
              <a:rPr lang="en-US" altLang="en-US" sz="1900">
                <a:solidFill>
                  <a:srgbClr val="000000"/>
                </a:solidFill>
                <a:cs typeface="Times New Roman" pitchFamily="18" charset="0"/>
              </a:rPr>
              <a:t>Concatenates this to the end of the content of the 3</a:t>
            </a:r>
            <a:r>
              <a:rPr lang="en-US" altLang="en-US" sz="1900" baseline="30000">
                <a:solidFill>
                  <a:srgbClr val="000000"/>
                </a:solidFill>
                <a:cs typeface="Times New Roman" pitchFamily="18" charset="0"/>
              </a:rPr>
              <a:t>rd</a:t>
            </a:r>
            <a:r>
              <a:rPr lang="en-US" altLang="en-US" sz="1900">
                <a:solidFill>
                  <a:srgbClr val="000000"/>
                </a:solidFill>
                <a:cs typeface="Times New Roman" pitchFamily="18" charset="0"/>
              </a:rPr>
              <a:t> table </a:t>
            </a:r>
          </a:p>
          <a:p>
            <a:pPr algn="justLow">
              <a:spcBef>
                <a:spcPct val="65000"/>
              </a:spcBef>
            </a:pPr>
            <a:r>
              <a:rPr lang="en-US" altLang="en-US" sz="1900">
                <a:solidFill>
                  <a:srgbClr val="000000"/>
                </a:solidFill>
                <a:cs typeface="Times New Roman" pitchFamily="18" charset="0"/>
              </a:rPr>
              <a:t>Neither of the last 2 functions requires an additional array </a:t>
            </a:r>
          </a:p>
          <a:p>
            <a:pPr lvl="1" algn="justLow">
              <a:spcBef>
                <a:spcPct val="45000"/>
              </a:spcBef>
            </a:pPr>
            <a:r>
              <a:rPr lang="en-US" altLang="en-US" sz="1900">
                <a:solidFill>
                  <a:srgbClr val="000000"/>
                </a:solidFill>
                <a:cs typeface="Times New Roman" pitchFamily="18" charset="0"/>
              </a:rPr>
              <a:t>Just form the string as you produce the sums</a:t>
            </a:r>
            <a:r>
              <a:rPr lang="en-US" altLang="en-US" sz="19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223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1369</Words>
  <Application>Microsoft Macintosh PowerPoint</Application>
  <PresentationFormat>On-screen Show (4:3)</PresentationFormat>
  <Paragraphs>149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Courier New</vt:lpstr>
      <vt:lpstr>Garamond</vt:lpstr>
      <vt:lpstr>Times New Roman</vt:lpstr>
      <vt:lpstr>Wingdings</vt:lpstr>
      <vt:lpstr>Edge</vt:lpstr>
      <vt:lpstr>Assignment 4 Due Tuesday, March. 26 at 11:00 PM 25 points</vt:lpstr>
      <vt:lpstr>Problem 1 (15 pts.)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 2 (10 pts.)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4 Due Monday, Sept. 22 at 11:00 PM</dc:title>
  <dc:creator>admin</dc:creator>
  <cp:lastModifiedBy>Siobahn Day</cp:lastModifiedBy>
  <cp:revision>9</cp:revision>
  <dcterms:created xsi:type="dcterms:W3CDTF">2014-09-15T02:41:09Z</dcterms:created>
  <dcterms:modified xsi:type="dcterms:W3CDTF">2019-03-19T18:19:18Z</dcterms:modified>
</cp:coreProperties>
</file>