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83" r:id="rId23"/>
    <p:sldId id="284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23"/>
  </p:normalViewPr>
  <p:slideViewPr>
    <p:cSldViewPr snapToGrid="0">
      <p:cViewPr varScale="1">
        <p:scale>
          <a:sx n="59" d="100"/>
          <a:sy n="59" d="100"/>
        </p:scale>
        <p:origin x="10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22B14-5755-4231-8431-8EA8A81C01E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4C88-8433-47F0-920A-C5BE296F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4C88-8433-47F0-920A-C5BE296F4A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A4083B-F279-4E32-AE20-4E4EF27AF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3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461E1-8498-4D27-86A4-B348742C0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1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F5CF-A532-4CF0-89FA-F0B264E81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44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E6D91-A4B8-4CDB-8F82-A5774A4B8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3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B49D-9FB0-4634-AD41-D25168FC1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22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4E88-1E02-4B63-B208-7145CEA6C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92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353D-CC9E-45FE-B7C3-35477EE71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696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5FEAF-79D8-4252-94B3-B53024F61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8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1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E1E9D-A4C7-4212-BF6D-8BD12F0C2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07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BC32-9385-4372-B28C-08E292562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867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FF6D8-12EF-4C87-A69B-84AEF72A6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07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46B48355-E307-42EE-A030-7E38EC5D73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1C1F145A-DDB7-46FE-8460-E080BB4E2709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CE826387-9DC8-4AAE-9446-B9D62DDD8A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10</a:t>
            </a:r>
            <a:br>
              <a:rPr lang="en-US" dirty="0"/>
            </a:br>
            <a:r>
              <a:rPr lang="en-US" sz="3600" dirty="0"/>
              <a:t>Due Tuesday, May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322   Internet Systems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01236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132"/>
            <a:ext cx="8413668" cy="5857793"/>
          </a:xfrm>
        </p:spPr>
        <p:txBody>
          <a:bodyPr/>
          <a:lstStyle/>
          <a:p>
            <a:r>
              <a:rPr lang="en-US" sz="2000" dirty="0"/>
              <a:t>On each iteration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Copy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arrArrs</a:t>
            </a:r>
            <a:r>
              <a:rPr lang="en-US" sz="1800" dirty="0"/>
              <a:t> </a:t>
            </a:r>
            <a:r>
              <a:rPr lang="en-US" sz="2000" dirty="0"/>
              <a:t>a slice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, from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this[low]</a:t>
            </a:r>
            <a:r>
              <a:rPr lang="en-US" sz="2000" dirty="0"/>
              <a:t> through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this[high-1]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Update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800" dirty="0"/>
              <a:t> </a:t>
            </a:r>
            <a:r>
              <a:rPr lang="en-US" sz="2000" dirty="0"/>
              <a:t>and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800" dirty="0"/>
              <a:t> </a:t>
            </a:r>
            <a:r>
              <a:rPr lang="en-US" sz="2000" dirty="0"/>
              <a:t>so that </a:t>
            </a:r>
          </a:p>
          <a:p>
            <a:pPr lvl="2">
              <a:spcBef>
                <a:spcPts val="8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800" dirty="0"/>
              <a:t> </a:t>
            </a:r>
            <a:r>
              <a:rPr lang="en-US" sz="2000" dirty="0"/>
              <a:t>has the old value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800"/>
              </a:spcBef>
            </a:pPr>
            <a:r>
              <a:rPr lang="en-US" sz="2000" dirty="0"/>
              <a:t>The new value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800" dirty="0"/>
              <a:t> </a:t>
            </a:r>
            <a:r>
              <a:rPr lang="en-US" sz="2000" dirty="0"/>
              <a:t>is this old value plus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quotient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sz="2000" dirty="0"/>
              <a:t>At the beginning of an iteration, decide whether the slice added in that iteration should contain an additional element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Use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sz="1800" dirty="0"/>
              <a:t> </a:t>
            </a:r>
            <a:r>
              <a:rPr lang="en-US" sz="2000" dirty="0"/>
              <a:t>to count down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&gt; 0</a:t>
            </a:r>
            <a:r>
              <a:rPr lang="en-US" sz="2000" dirty="0"/>
              <a:t>, 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increment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800" dirty="0"/>
              <a:t> </a:t>
            </a:r>
            <a:r>
              <a:rPr lang="en-US" sz="2000" dirty="0"/>
              <a:t>by 1 (to include the additional element) and 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decrement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sz="1800" dirty="0"/>
              <a:t> </a:t>
            </a:r>
            <a:r>
              <a:rPr lang="en-US" sz="2000" dirty="0"/>
              <a:t>by 1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For this problem, submit your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prob1.js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7434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695964"/>
          </a:xfrm>
        </p:spPr>
        <p:txBody>
          <a:bodyPr/>
          <a:lstStyle/>
          <a:p>
            <a:r>
              <a:rPr lang="en-US" sz="3600" dirty="0">
                <a:solidFill>
                  <a:srgbClr val="006633"/>
                </a:solidFill>
              </a:rPr>
              <a:t>Problem 2 (3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1902"/>
            <a:ext cx="8532421" cy="5169024"/>
          </a:xfrm>
        </p:spPr>
        <p:txBody>
          <a:bodyPr/>
          <a:lstStyle/>
          <a:p>
            <a:r>
              <a:rPr lang="en-US" sz="1800" dirty="0"/>
              <a:t>You are given (on the assignment page) PHP file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prob2.php</a:t>
            </a:r>
            <a:r>
              <a:rPr lang="en-US" sz="1800" dirty="0"/>
              <a:t> with a gap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$arr = array(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"Ed"  =&gt; array( "Exam 1" =&gt; 89, "Exam 2" =&gt; 76, "Exam 3" =&gt; 86 ),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"Ken" =&gt; array( "Exam 2" =&gt; 86, "Exam 3" =&gt; 91, "Exam 4" =&gt; 81,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"Exam 5" =&gt; 78 ),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"Sue" =&gt; array( "Exam 1" =&gt; 82, "Exam 3" =&gt; 71, "Exam 5" =&gt; 79 )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Missing code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"The highest score was $max, by 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maxExam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In array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$arr</a:t>
            </a:r>
            <a:r>
              <a:rPr lang="en-US" sz="1800" dirty="0"/>
              <a:t>, picture the rows as students, the columns as exams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The value in a cell is the score the student (row) received for the exam (column)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262" y="1353787"/>
            <a:ext cx="8585860" cy="3420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132"/>
            <a:ext cx="8229600" cy="5857793"/>
          </a:xfrm>
        </p:spPr>
        <p:txBody>
          <a:bodyPr/>
          <a:lstStyle/>
          <a:p>
            <a:r>
              <a:rPr lang="en-US" sz="2000" dirty="0"/>
              <a:t>But 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there are different numbers of exams for different students,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different exams are recorded for different students, and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the order in which the exam-score pairs appear may differ from student to student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The missing code is a nested loop that sets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$max</a:t>
            </a:r>
            <a:r>
              <a:rPr lang="en-US" sz="2000" dirty="0"/>
              <a:t> to the largest exam score in the 2D array,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maxNam</a:t>
            </a:r>
            <a:r>
              <a:rPr lang="en-US" sz="2000" b="1" dirty="0" err="1"/>
              <a:t>e</a:t>
            </a:r>
            <a:r>
              <a:rPr lang="en-US" sz="2000" dirty="0"/>
              <a:t> to the name of the student with that score, and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maxExam</a:t>
            </a:r>
            <a:r>
              <a:rPr lang="en-US" sz="2000" dirty="0"/>
              <a:t> to the name of the exam on which that student made that score </a:t>
            </a:r>
          </a:p>
        </p:txBody>
      </p:sp>
    </p:spTree>
    <p:extLst>
      <p:ext uri="{BB962C8B-B14F-4D97-AF65-F5344CB8AC3E}">
        <p14:creationId xmlns:p14="http://schemas.microsoft.com/office/powerpoint/2010/main" val="17392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The easiest way to work out this program is to work with PHP on the command line (see the slides)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 trace when this is executed from the command line: </a:t>
            </a: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C:\SomeFolder&gt;php prob1.php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highest score was 91, by Ken on Exam 3.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000" dirty="0"/>
              <a:t>Turn in this one file with the gap filled in </a:t>
            </a:r>
          </a:p>
        </p:txBody>
      </p:sp>
    </p:spTree>
    <p:extLst>
      <p:ext uri="{BB962C8B-B14F-4D97-AF65-F5344CB8AC3E}">
        <p14:creationId xmlns:p14="http://schemas.microsoft.com/office/powerpoint/2010/main" val="24263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660338"/>
          </a:xfrm>
        </p:spPr>
        <p:txBody>
          <a:bodyPr/>
          <a:lstStyle/>
          <a:p>
            <a:r>
              <a:rPr lang="en-US" sz="3600" dirty="0">
                <a:solidFill>
                  <a:srgbClr val="006633"/>
                </a:solidFill>
              </a:rPr>
              <a:t>Problem 3 (6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902"/>
            <a:ext cx="8229600" cy="5169024"/>
          </a:xfrm>
        </p:spPr>
        <p:txBody>
          <a:bodyPr/>
          <a:lstStyle/>
          <a:p>
            <a:r>
              <a:rPr lang="en-US" sz="2000" dirty="0"/>
              <a:t>This is just like Problem 4 in Assignment 7 (manipulating the DOM tree) except that it uses jQuery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A listing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prob3.html</a:t>
            </a:r>
            <a:r>
              <a:rPr lang="en-US" sz="2000" dirty="0"/>
              <a:t> (download from the assignment page)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charset="utf-8" 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&lt;title&gt;Problem 3&lt;/title&gt;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="jquery-2.1.1.js"&gt;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type="text/JavaScript"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="prob3.js"&gt;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387" y="2220682"/>
            <a:ext cx="8134597" cy="33132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4468" y="5343891"/>
            <a:ext cx="1377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5458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&lt;h3&gt;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Members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&lt;span style="font-size:14;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font-weight:normal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(Click a member to remove)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&lt;/span&gt;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&lt;/h3&gt;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id="mems"&gt;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&lt;li&gt;Fred&lt;/li&gt;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&lt;li&gt;Bill&lt;/li&gt;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member: &lt;input type="text" size="8" id="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type="button" value="Click to add" id="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27512" y="261257"/>
            <a:ext cx="8170223" cy="52132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950025"/>
          </a:xfrm>
        </p:spPr>
        <p:txBody>
          <a:bodyPr/>
          <a:lstStyle/>
          <a:p>
            <a:r>
              <a:rPr lang="en-US" sz="2000" dirty="0"/>
              <a:t>The user clicks on a list item to remove it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Adds new list items using content in a textbox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170773"/>
            <a:ext cx="8009888" cy="1714933"/>
            <a:chOff x="457200" y="1170773"/>
            <a:chExt cx="8009888" cy="1714933"/>
          </a:xfrm>
        </p:grpSpPr>
        <p:pic>
          <p:nvPicPr>
            <p:cNvPr id="4" name="Picture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640" y="1170773"/>
              <a:ext cx="3243448" cy="1714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57200" y="1600200"/>
              <a:ext cx="2654135" cy="525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kern="0" dirty="0"/>
                <a:t>Initial rendering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3350" y="2942551"/>
            <a:ext cx="8035612" cy="1570078"/>
            <a:chOff x="443350" y="2942551"/>
            <a:chExt cx="8035612" cy="1570078"/>
          </a:xfrm>
        </p:grpSpPr>
        <p:pic>
          <p:nvPicPr>
            <p:cNvPr id="6" name="Picture 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537" y="2942551"/>
              <a:ext cx="3281425" cy="1570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443350" y="3260725"/>
              <a:ext cx="4021772" cy="525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The result of clicking on </a:t>
              </a:r>
              <a:r>
                <a:rPr lang="en-US" sz="2000" b="1" dirty="0"/>
                <a:t>Bill</a:t>
              </a:r>
              <a:endParaRPr lang="en-US" sz="2000" kern="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374" y="4569470"/>
            <a:ext cx="8073216" cy="1712581"/>
            <a:chOff x="441374" y="4569470"/>
            <a:chExt cx="8073216" cy="1712581"/>
          </a:xfrm>
        </p:grpSpPr>
        <p:pic>
          <p:nvPicPr>
            <p:cNvPr id="7" name="Picture 6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879" y="4569470"/>
              <a:ext cx="3295711" cy="1712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41374" y="4600625"/>
              <a:ext cx="4724391" cy="162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The result of typing </a:t>
              </a:r>
              <a:r>
                <a:rPr lang="en-US" sz="2000" u="sng" dirty="0"/>
                <a:t>Al</a:t>
              </a:r>
              <a:r>
                <a:rPr lang="en-US" sz="2000" dirty="0"/>
                <a:t> in the textbox and clicking the button </a:t>
              </a:r>
              <a:r>
                <a:rPr lang="en-US" sz="2000" b="1" dirty="0"/>
                <a:t>Click to add</a:t>
              </a:r>
              <a:r>
                <a:rPr lang="en-US" sz="2000" dirty="0"/>
                <a:t> </a:t>
              </a:r>
            </a:p>
            <a:p>
              <a:pPr lvl="1">
                <a:spcBef>
                  <a:spcPts val="1200"/>
                </a:spcBef>
              </a:pPr>
              <a:r>
                <a:rPr lang="en-US" sz="2000" dirty="0"/>
                <a:t>If </a:t>
              </a:r>
              <a:r>
                <a:rPr lang="en-US" sz="2000" b="1" dirty="0"/>
                <a:t>Al</a:t>
              </a:r>
              <a:r>
                <a:rPr lang="en-US" sz="2000" dirty="0"/>
                <a:t> (or </a:t>
              </a:r>
              <a:r>
                <a:rPr lang="en-US" sz="2000" b="1" dirty="0"/>
                <a:t>Fred</a:t>
              </a:r>
              <a:r>
                <a:rPr lang="en-US" sz="2000" dirty="0"/>
                <a:t>) were clicked here, it too would be removed</a:t>
              </a:r>
              <a:endParaRPr lang="en-US" sz="20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9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634"/>
            <a:ext cx="8229600" cy="5810291"/>
          </a:xfrm>
        </p:spPr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prob3.js</a:t>
            </a:r>
            <a:r>
              <a:rPr lang="en-US" sz="2000" dirty="0"/>
              <a:t> references a local copy of the jQuery distribution file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Download it from the assignment page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Also references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prob3.js</a:t>
            </a:r>
            <a:r>
              <a:rPr lang="en-US" sz="2000" dirty="0"/>
              <a:t>, which you write</a:t>
            </a:r>
          </a:p>
          <a:p>
            <a:pPr>
              <a:spcBef>
                <a:spcPts val="14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prob3.js</a:t>
            </a:r>
            <a:r>
              <a:rPr lang="en-US" sz="2000" dirty="0"/>
              <a:t> consists of a single anonymous function executed when the HTML has been loaded it </a:t>
            </a:r>
          </a:p>
          <a:p>
            <a:pPr marL="671512" lvl="2" indent="0">
              <a:spcBef>
                <a:spcPts val="10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$('document').ready(function ()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You provide the code that goes here.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sz="2000" dirty="0"/>
              <a:t>The body of the function consists of 2 jQuery statements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One statement makes an anonymous function the click handler for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2000" dirty="0"/>
              <a:t>elements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This function removes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2000" dirty="0"/>
              <a:t>element where the click occurs (think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950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08"/>
            <a:ext cx="8229600" cy="5845917"/>
          </a:xfrm>
        </p:spPr>
        <p:txBody>
          <a:bodyPr/>
          <a:lstStyle/>
          <a:p>
            <a:r>
              <a:rPr lang="en-US" sz="1900" dirty="0"/>
              <a:t>The other statement in the top-level anonymous function makes an anonymous function the click handler for the button (with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/>
              <a:t>) </a:t>
            </a:r>
          </a:p>
          <a:p>
            <a:pPr>
              <a:spcBef>
                <a:spcPts val="1600"/>
              </a:spcBef>
            </a:pPr>
            <a:r>
              <a:rPr lang="en-US" sz="1900" dirty="0"/>
              <a:t> This function 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creates an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1900" dirty="0"/>
              <a:t>element with the required click handler and 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appends it to the content of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800" dirty="0"/>
              <a:t> </a:t>
            </a:r>
            <a:r>
              <a:rPr lang="en-US" sz="1900" dirty="0"/>
              <a:t>element, after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1900" dirty="0"/>
              <a:t>elements already there </a:t>
            </a:r>
          </a:p>
          <a:p>
            <a:pPr>
              <a:spcBef>
                <a:spcPts val="1600"/>
              </a:spcBef>
            </a:pPr>
            <a:r>
              <a:rPr lang="en-US" sz="1900" dirty="0"/>
              <a:t>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1900" dirty="0"/>
              <a:t>element created is of the form </a:t>
            </a:r>
          </a:p>
          <a:p>
            <a:pPr marL="6969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sz="1900" dirty="0">
                <a:sym typeface="Symbol"/>
              </a:rPr>
              <a:t></a:t>
            </a:r>
            <a:r>
              <a:rPr lang="en-US" sz="1900" dirty="0"/>
              <a:t>text</a:t>
            </a:r>
            <a:r>
              <a:rPr lang="en-US" sz="1900" dirty="0">
                <a:sym typeface="Symbol"/>
              </a:rPr>
              <a:t>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900" dirty="0"/>
              <a:t>where </a:t>
            </a:r>
            <a:r>
              <a:rPr lang="en-US" sz="1900" dirty="0">
                <a:sym typeface="Symbol"/>
              </a:rPr>
              <a:t></a:t>
            </a:r>
            <a:r>
              <a:rPr lang="en-US" sz="1900" dirty="0"/>
              <a:t>text</a:t>
            </a:r>
            <a:r>
              <a:rPr lang="en-US" sz="1900" dirty="0">
                <a:sym typeface="Symbol"/>
              </a:rPr>
              <a:t></a:t>
            </a:r>
            <a:r>
              <a:rPr lang="en-US" sz="1900" dirty="0"/>
              <a:t> is the value (use method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dirty="0"/>
              <a:t>) of the textbox (with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/>
              <a:t>) </a:t>
            </a:r>
          </a:p>
          <a:p>
            <a:pPr>
              <a:spcBef>
                <a:spcPts val="1600"/>
              </a:spcBef>
            </a:pPr>
            <a:r>
              <a:rPr lang="en-US" sz="1900" dirty="0"/>
              <a:t>The click handler for this is the same as that for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1900" dirty="0"/>
              <a:t>elements already present, 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viz., if removes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800" dirty="0"/>
              <a:t> </a:t>
            </a:r>
            <a:r>
              <a:rPr lang="en-US" sz="1900" dirty="0"/>
              <a:t>element where the click occurs</a:t>
            </a:r>
          </a:p>
          <a:p>
            <a:pPr>
              <a:spcBef>
                <a:spcPts val="1800"/>
              </a:spcBef>
            </a:pPr>
            <a:r>
              <a:rPr lang="en-US" sz="1900" dirty="0"/>
              <a:t>For this problem, submit your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prob3.js</a:t>
            </a:r>
            <a:r>
              <a:rPr lang="en-US" sz="19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7199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39"/>
            <a:ext cx="8229600" cy="612835"/>
          </a:xfrm>
        </p:spPr>
        <p:txBody>
          <a:bodyPr/>
          <a:lstStyle/>
          <a:p>
            <a:r>
              <a:rPr lang="en-US" sz="3600" dirty="0">
                <a:solidFill>
                  <a:srgbClr val="006633"/>
                </a:solidFill>
              </a:rPr>
              <a:t>Problem 4 (6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644"/>
            <a:ext cx="8413668" cy="1543792"/>
          </a:xfrm>
        </p:spPr>
        <p:txBody>
          <a:bodyPr/>
          <a:lstStyle/>
          <a:p>
            <a:r>
              <a:rPr lang="en-US" sz="1800" dirty="0"/>
              <a:t>Use jQuery UI for an accordion display that’s the content of a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sz="1600" dirty="0"/>
              <a:t> </a:t>
            </a:r>
            <a:r>
              <a:rPr lang="en-US" sz="1800" dirty="0"/>
              <a:t>element 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The accordion has 2 panels, 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one with a </a:t>
            </a:r>
            <a:r>
              <a:rPr lang="en-US" sz="1800" dirty="0" err="1"/>
              <a:t>datepicker</a:t>
            </a:r>
            <a:r>
              <a:rPr lang="en-US" sz="1800" dirty="0"/>
              <a:t> 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the other with a </a:t>
            </a:r>
            <a:r>
              <a:rPr lang="en-US" sz="1800" dirty="0" err="1"/>
              <a:t>fieldset</a:t>
            </a:r>
            <a:r>
              <a:rPr lang="en-US" sz="1800" dirty="0"/>
              <a:t> with 2 textboxes, for the user’s first and last names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700" y="2488375"/>
            <a:ext cx="3977536" cy="3733800"/>
            <a:chOff x="314700" y="2488375"/>
            <a:chExt cx="3977536" cy="373380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931" y="2488375"/>
              <a:ext cx="2694305" cy="373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14700" y="3048951"/>
              <a:ext cx="1430977" cy="75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25425" indent="-225425"/>
              <a:r>
                <a:rPr lang="en-US" sz="1600" kern="0" dirty="0"/>
                <a:t>Initial rendering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5338" y="2293669"/>
            <a:ext cx="4413503" cy="3881499"/>
            <a:chOff x="4445338" y="2293669"/>
            <a:chExt cx="4413503" cy="3881499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4445338" y="3189475"/>
              <a:ext cx="1777341" cy="1370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25425" indent="-225425">
                <a:tabLst>
                  <a:tab pos="225425" algn="l"/>
                </a:tabLst>
              </a:pPr>
              <a:r>
                <a:rPr lang="en-US" sz="1600" dirty="0"/>
                <a:t>The user clicked the date for Thanksgiving</a:t>
              </a:r>
              <a:endParaRPr lang="en-US" sz="1600" kern="0" dirty="0"/>
            </a:p>
          </p:txBody>
        </p:sp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793" y="2293669"/>
              <a:ext cx="2743048" cy="3881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877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600" dirty="0"/>
              <a:t>Problem 1 (6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778"/>
            <a:ext cx="8229600" cy="5157148"/>
          </a:xfrm>
        </p:spPr>
        <p:txBody>
          <a:bodyPr/>
          <a:lstStyle/>
          <a:p>
            <a:r>
              <a:rPr lang="en-US" sz="1900" dirty="0"/>
              <a:t>In file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prob1.js</a:t>
            </a:r>
            <a:r>
              <a:rPr lang="en-US" sz="1900" dirty="0"/>
              <a:t>, define an new array method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dirty="0"/>
              <a:t>Where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/>
              <a:t> </a:t>
            </a:r>
            <a:r>
              <a:rPr lang="en-US" sz="1900" dirty="0"/>
              <a:t>is an array,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</a:t>
            </a:r>
            <a:r>
              <a:rPr lang="en-US" sz="1900" dirty="0"/>
              <a:t> returns an array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arrs</a:t>
            </a:r>
            <a:r>
              <a:rPr lang="en-US" sz="1800" dirty="0"/>
              <a:t> </a:t>
            </a:r>
            <a:r>
              <a:rPr lang="en-US" sz="1900" dirty="0"/>
              <a:t>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/>
              <a:t> </a:t>
            </a:r>
            <a:r>
              <a:rPr lang="en-US" sz="1900" dirty="0"/>
              <a:t>arrays such that </a:t>
            </a:r>
          </a:p>
          <a:p>
            <a:pPr lvl="2">
              <a:spcBef>
                <a:spcPts val="6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arrs[0]</a:t>
            </a:r>
            <a:r>
              <a:rPr lang="en-US" sz="1900" dirty="0"/>
              <a:t> is a slice with the 1</a:t>
            </a:r>
            <a:r>
              <a:rPr lang="en-US" sz="1900" baseline="30000" dirty="0"/>
              <a:t>st</a:t>
            </a:r>
            <a:r>
              <a:rPr lang="en-US" sz="1900" dirty="0"/>
              <a:t> few elements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/>
              <a:t>, </a:t>
            </a:r>
          </a:p>
          <a:p>
            <a:pPr lvl="2">
              <a:spcBef>
                <a:spcPts val="60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900" dirty="0"/>
              <a:t> is a slice with the next few elements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/>
              <a:t>, </a:t>
            </a:r>
          </a:p>
          <a:p>
            <a:pPr lvl="2">
              <a:spcBef>
                <a:spcPts val="600"/>
              </a:spcBef>
            </a:pPr>
            <a:r>
              <a:rPr lang="en-US" sz="1900" dirty="0"/>
              <a:t>…, and </a:t>
            </a:r>
          </a:p>
          <a:p>
            <a:pPr lvl="2">
              <a:spcBef>
                <a:spcPts val="60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[num-1]</a:t>
            </a:r>
            <a:r>
              <a:rPr lang="en-US" sz="1900" dirty="0"/>
              <a:t> is a slice with the last few elements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800"/>
              </a:spcBef>
            </a:pPr>
            <a:r>
              <a:rPr lang="en-US" sz="1900" dirty="0"/>
              <a:t>Every element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/>
              <a:t> </a:t>
            </a:r>
            <a:r>
              <a:rPr lang="en-US" sz="1900" dirty="0"/>
              <a:t>is in exactly 1 of these slices </a:t>
            </a:r>
          </a:p>
          <a:p>
            <a:pPr>
              <a:spcBef>
                <a:spcPts val="1200"/>
              </a:spcBef>
            </a:pPr>
            <a:r>
              <a:rPr lang="en-US" sz="1900" dirty="0"/>
              <a:t>As much as possible, the slices are of equal size </a:t>
            </a:r>
          </a:p>
          <a:p>
            <a:pPr>
              <a:spcBef>
                <a:spcPts val="1200"/>
              </a:spcBef>
            </a:pPr>
            <a:r>
              <a:rPr lang="en-US" sz="1900" dirty="0"/>
              <a:t>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900" dirty="0"/>
              <a:t> isn’t divisible without remainder by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900" dirty="0"/>
              <a:t>, then some of the slices will have 1 more element than some of the others </a:t>
            </a:r>
          </a:p>
          <a:p>
            <a:pPr lvl="1">
              <a:spcBef>
                <a:spcPts val="1000"/>
              </a:spcBef>
            </a:pPr>
            <a:r>
              <a:rPr lang="en-US" sz="1900" dirty="0"/>
              <a:t>Have the longer slices near the beginning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000"/>
              </a:spcBef>
            </a:pPr>
            <a:r>
              <a:rPr lang="en-US" sz="1900" dirty="0"/>
              <a:t>The number of these slices is the length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/>
              <a:t> </a:t>
            </a:r>
            <a:r>
              <a:rPr lang="en-US" sz="1900" dirty="0"/>
              <a:t>modulo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08"/>
            <a:ext cx="5777345" cy="2196935"/>
          </a:xfrm>
        </p:spPr>
        <p:txBody>
          <a:bodyPr/>
          <a:lstStyle/>
          <a:p>
            <a:r>
              <a:rPr lang="en-US" sz="1900" dirty="0"/>
              <a:t>The user clicked the title of the </a:t>
            </a:r>
            <a:r>
              <a:rPr lang="en-US" sz="1900" b="1" dirty="0"/>
              <a:t>Name</a:t>
            </a:r>
            <a:r>
              <a:rPr lang="en-US" sz="1900" dirty="0"/>
              <a:t> panel (expanding that panel and collapsing the </a:t>
            </a:r>
            <a:r>
              <a:rPr lang="en-US" sz="1900" b="1" dirty="0"/>
              <a:t>Date</a:t>
            </a:r>
            <a:r>
              <a:rPr lang="en-US" sz="1900" dirty="0"/>
              <a:t> panel) </a:t>
            </a:r>
          </a:p>
          <a:p>
            <a:pPr lvl="1">
              <a:spcBef>
                <a:spcPts val="1000"/>
              </a:spcBef>
            </a:pPr>
            <a:r>
              <a:rPr lang="en-US" sz="1900" dirty="0"/>
              <a:t>Entered values in the textboxes for the first and last names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45" y="263578"/>
            <a:ext cx="2675255" cy="2388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457200" y="2858950"/>
            <a:ext cx="8578625" cy="1071771"/>
            <a:chOff x="457200" y="2858950"/>
            <a:chExt cx="8578625" cy="1071771"/>
          </a:xfrm>
        </p:grpSpPr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782" y="2880336"/>
              <a:ext cx="3300043" cy="7535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457200" y="2858950"/>
              <a:ext cx="4946073" cy="1071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900" kern="0" dirty="0"/>
                <a:t>The response after the user clicked the </a:t>
              </a:r>
              <a:r>
                <a:rPr lang="en-US" sz="1900" b="1" kern="0" dirty="0"/>
                <a:t>Submit</a:t>
              </a:r>
              <a:r>
                <a:rPr lang="en-US" sz="1900" kern="0" dirty="0"/>
                <a:t> button with the 2 panels filled out as shown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1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The HTML document is named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prob4.html</a:t>
            </a:r>
            <a:r>
              <a:rPr lang="en-US" sz="2000" dirty="0"/>
              <a:t> 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The script with the jQuery code is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prob4.js</a:t>
            </a:r>
            <a:r>
              <a:rPr lang="en-US" sz="2000" dirty="0"/>
              <a:t>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sz="1800" dirty="0"/>
              <a:t> </a:t>
            </a:r>
            <a:r>
              <a:rPr lang="en-US" sz="2000" dirty="0"/>
              <a:t>element specifies that, on submission, a GET request is sent to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prob4.php</a:t>
            </a:r>
            <a:r>
              <a:rPr lang="en-US" sz="2000" dirty="0"/>
              <a:t> (in the same folder)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The textboxes in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/>
              <a:t> </a:t>
            </a:r>
            <a:r>
              <a:rPr lang="en-US" sz="2000" dirty="0"/>
              <a:t>panel have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name="first"</a:t>
            </a:r>
            <a:r>
              <a:rPr lang="en-US" sz="2000" dirty="0"/>
              <a:t> and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name="last"</a:t>
            </a:r>
            <a:r>
              <a:rPr lang="en-US" sz="2000" dirty="0"/>
              <a:t>, resp.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When the user clicks a date in the </a:t>
            </a:r>
            <a:r>
              <a:rPr lang="en-US" sz="2000" dirty="0" err="1"/>
              <a:t>datepicker</a:t>
            </a:r>
            <a:r>
              <a:rPr lang="en-US" sz="2000" dirty="0"/>
              <a:t>, the jQuery code (in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prob4.js</a:t>
            </a:r>
            <a:r>
              <a:rPr lang="en-US" sz="2000" dirty="0"/>
              <a:t>)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appends the date to the string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"You selected "</a:t>
            </a:r>
            <a:r>
              <a:rPr lang="en-US" sz="2000" dirty="0"/>
              <a:t> and 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makes the result the content of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/>
              <a:t> </a:t>
            </a:r>
            <a:r>
              <a:rPr lang="en-US" sz="2000" dirty="0"/>
              <a:t>in this panel; 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inserts a hidden field after the submit button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name='date'</a:t>
            </a:r>
            <a:r>
              <a:rPr lang="en-US" sz="2000" dirty="0"/>
              <a:t> and the selected date (e.g.,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'11/27/2014'</a:t>
            </a:r>
            <a:r>
              <a:rPr lang="en-US" sz="2000" dirty="0"/>
              <a:t>) as its value</a:t>
            </a:r>
          </a:p>
        </p:txBody>
      </p:sp>
    </p:spTree>
    <p:extLst>
      <p:ext uri="{BB962C8B-B14F-4D97-AF65-F5344CB8AC3E}">
        <p14:creationId xmlns:p14="http://schemas.microsoft.com/office/powerpoint/2010/main" val="5853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258"/>
            <a:ext cx="8229600" cy="5869668"/>
          </a:xfrm>
        </p:spPr>
        <p:txBody>
          <a:bodyPr/>
          <a:lstStyle/>
          <a:p>
            <a:r>
              <a:rPr lang="en-US" sz="2000" dirty="0"/>
              <a:t>Listing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prob4.php</a:t>
            </a:r>
            <a:r>
              <a:rPr lang="en-US" sz="2000" dirty="0"/>
              <a:t> (download from the assignment page)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$first = $_GET['first'];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$last  = $_GET['last'];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$date  = $_GET['date'];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charset="utf-8" 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&lt;title&gt;Problem 4&lt;/title&gt;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  &lt;p&gt;$first $last selected $date.&lt;/p&gt;\n";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011" y="676893"/>
            <a:ext cx="8182099" cy="52488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3132"/>
            <a:ext cx="8532422" cy="5857793"/>
          </a:xfrm>
        </p:spPr>
        <p:txBody>
          <a:bodyPr/>
          <a:lstStyle/>
          <a:p>
            <a:r>
              <a:rPr lang="en-US" sz="1800" dirty="0"/>
              <a:t>A listing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prob4.html</a:t>
            </a:r>
            <a:r>
              <a:rPr lang="en-US" sz="1800" dirty="0"/>
              <a:t> with a gap for the accordion code </a:t>
            </a:r>
          </a:p>
          <a:p>
            <a:pPr lvl="1">
              <a:spcBef>
                <a:spcPts val="1000"/>
              </a:spcBef>
            </a:pPr>
            <a:r>
              <a:rPr lang="en-US" sz="1800" dirty="0"/>
              <a:t>Download from the assignment page 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For the jQuery core and the jQuery UI JavaScript and CSS files, we use the URLs for the CDN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charset="utf-8" /&gt;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&lt;title&gt;Problem 4&lt;/title&gt;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"http://code.jquery.com/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/1.11.2/themes/smoothness/jquery-ui.css" /&gt;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type="text/JavaScript"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="http://code.jquery.com/jquery-1.10.2.js"&gt;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type="text/JavaScript"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/1.11.2/jquery-ui.js"&gt;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type="text/JavaScript"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="prob4.js"&gt;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38" y="1757548"/>
            <a:ext cx="8241475" cy="4334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3855" y="5890159"/>
            <a:ext cx="13419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7030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action="prob4.php" method="get"&gt;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Include your code here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id="sub"&gt;&lt;input type="submit" value="Submit" /&gt;&lt;/p&gt;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Note: The submit button is inside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element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id="sub"</a:t>
            </a:r>
            <a:r>
              <a:rPr lang="en-US" sz="2000" dirty="0"/>
              <a:t>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The code filling the gap is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/>
              <a:t> </a:t>
            </a:r>
            <a:r>
              <a:rPr lang="en-US" sz="2000" dirty="0"/>
              <a:t>element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id="accordion"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The 1</a:t>
            </a:r>
            <a:r>
              <a:rPr lang="en-US" sz="2000" baseline="30000" dirty="0"/>
              <a:t>st</a:t>
            </a:r>
            <a:r>
              <a:rPr lang="en-US" sz="2000" dirty="0"/>
              <a:t> panel has 2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/>
              <a:t> </a:t>
            </a:r>
            <a:r>
              <a:rPr lang="en-US" sz="2000" dirty="0"/>
              <a:t>elements 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One,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, holds the </a:t>
            </a:r>
            <a:r>
              <a:rPr lang="en-US" sz="2000" dirty="0" err="1"/>
              <a:t>datepicker</a:t>
            </a:r>
            <a:r>
              <a:rPr lang="en-US" sz="2000" dirty="0"/>
              <a:t> 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The other,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id="selected"</a:t>
            </a:r>
            <a:r>
              <a:rPr lang="en-US" sz="2000" dirty="0"/>
              <a:t>, is given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"You selected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 text when the user picks a date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138" y="296883"/>
            <a:ext cx="8122722" cy="25531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File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prob4.js</a:t>
            </a:r>
            <a:r>
              <a:rPr lang="en-US" sz="2000" dirty="0"/>
              <a:t> again consists of a single anonymous function executed when the HTML has been loaded </a:t>
            </a:r>
          </a:p>
          <a:p>
            <a:pPr marL="671512" lvl="2" indent="0">
              <a:spcBef>
                <a:spcPts val="10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$('document').ready(function ()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You provide the code that goes here.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sz="2000" dirty="0"/>
              <a:t>The body of the function consists of 2 jQuery statements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One makes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/>
              <a:t> </a:t>
            </a:r>
            <a:r>
              <a:rPr lang="en-US" sz="2000" dirty="0"/>
              <a:t>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id="accordion"</a:t>
            </a:r>
            <a:r>
              <a:rPr lang="en-US" sz="2000" dirty="0"/>
              <a:t> hold the accordion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The panels must be large enough to hold their content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Invoke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accordion()</a:t>
            </a:r>
            <a:r>
              <a:rPr lang="en-US" sz="2000" b="1" dirty="0"/>
              <a:t> </a:t>
            </a:r>
            <a:r>
              <a:rPr lang="en-US" sz="2000" dirty="0"/>
              <a:t>with 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heightStyle</a:t>
            </a:r>
            <a:r>
              <a:rPr lang="en-US" sz="1800" dirty="0"/>
              <a:t> </a:t>
            </a:r>
            <a:r>
              <a:rPr lang="en-US" sz="2000" dirty="0"/>
              <a:t>parameter whose value is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Recall: Parameters to these methods are actually key-value pairs in an object literal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Our call should be </a:t>
            </a:r>
          </a:p>
          <a:p>
            <a:pPr marL="1023937" lvl="3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accordion({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"content" })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08"/>
            <a:ext cx="8229600" cy="5845917"/>
          </a:xfrm>
        </p:spPr>
        <p:txBody>
          <a:bodyPr/>
          <a:lstStyle/>
          <a:p>
            <a:r>
              <a:rPr lang="en-US" sz="2000" dirty="0"/>
              <a:t>The 2</a:t>
            </a:r>
            <a:r>
              <a:rPr lang="en-US" sz="2000" baseline="30000" dirty="0"/>
              <a:t>nd</a:t>
            </a:r>
            <a:r>
              <a:rPr lang="en-US" sz="2000" dirty="0"/>
              <a:t> jQuery statement in the body of the anonymous function makes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/>
              <a:t> </a:t>
            </a:r>
            <a:r>
              <a:rPr lang="en-US" sz="2000" dirty="0"/>
              <a:t>element 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 hold the </a:t>
            </a:r>
            <a:r>
              <a:rPr lang="en-US" sz="2000" dirty="0" err="1"/>
              <a:t>datepicker</a:t>
            </a:r>
            <a:r>
              <a:rPr lang="en-US" sz="2000" dirty="0"/>
              <a:t>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We pass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1 parameter,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onSelect</a:t>
            </a:r>
            <a:r>
              <a:rPr lang="en-US" sz="2000" dirty="0"/>
              <a:t>, with an anonymous function as its value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The call has the form </a:t>
            </a:r>
          </a:p>
          <a:p>
            <a:pPr marL="696912" lvl="2" indent="0">
              <a:spcBef>
                <a:spcPts val="8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function</a:t>
            </a:r>
            <a:r>
              <a:rPr lang="en-US" sz="2000" dirty="0">
                <a:sym typeface="Symbol"/>
              </a:rPr>
              <a:t>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2000" dirty="0"/>
              <a:t>where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function</a:t>
            </a:r>
            <a:r>
              <a:rPr lang="en-US" sz="2000" dirty="0">
                <a:sym typeface="Symbol"/>
              </a:rPr>
              <a:t></a:t>
            </a:r>
            <a:r>
              <a:rPr lang="en-US" sz="2000" dirty="0"/>
              <a:t> is the function called when a selection is made (by clicking) in the </a:t>
            </a:r>
            <a:r>
              <a:rPr lang="en-US" sz="2000" dirty="0" err="1"/>
              <a:t>datepicker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Recall: When the system calls this function, it passes it 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argument: the date in string form,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800"/>
              </a:spcBef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argument (doesn’t concern us here): an object corresponding to the </a:t>
            </a:r>
            <a:r>
              <a:rPr lang="en-US" sz="2000" dirty="0" err="1"/>
              <a:t>datepicker</a:t>
            </a:r>
            <a:r>
              <a:rPr lang="en-US" sz="2000" dirty="0"/>
              <a:t> widget </a:t>
            </a:r>
          </a:p>
        </p:txBody>
      </p:sp>
    </p:spTree>
    <p:extLst>
      <p:ext uri="{BB962C8B-B14F-4D97-AF65-F5344CB8AC3E}">
        <p14:creationId xmlns:p14="http://schemas.microsoft.com/office/powerpoint/2010/main" val="6852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96884"/>
            <a:ext cx="8389917" cy="5834042"/>
          </a:xfrm>
        </p:spPr>
        <p:txBody>
          <a:bodyPr/>
          <a:lstStyle/>
          <a:p>
            <a:r>
              <a:rPr lang="en-US" sz="2000" dirty="0"/>
              <a:t>The body of this function should in turn consist of 2 jQuery statements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The 1</a:t>
            </a:r>
            <a:r>
              <a:rPr lang="en-US" sz="2000" baseline="30000" dirty="0"/>
              <a:t>st</a:t>
            </a:r>
            <a:r>
              <a:rPr lang="en-US" sz="2000" dirty="0"/>
              <a:t> sets the text of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/>
              <a:t> </a:t>
            </a:r>
            <a:r>
              <a:rPr lang="en-US" sz="2000" dirty="0"/>
              <a:t>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id="selected"</a:t>
            </a:r>
            <a:r>
              <a:rPr lang="en-US" sz="2000" dirty="0"/>
              <a:t> to a string of the form </a:t>
            </a:r>
          </a:p>
          <a:p>
            <a:pPr marL="6969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"You selected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/>
              </a:rPr>
              <a:t></a:t>
            </a:r>
            <a:r>
              <a:rPr lang="en-US" sz="2000" i="1" dirty="0">
                <a:cs typeface="Courier New" panose="02070309020205020404" pitchFamily="49" charset="0"/>
              </a:rPr>
              <a:t>date text</a:t>
            </a:r>
            <a:r>
              <a:rPr lang="en-US" sz="2000" dirty="0">
                <a:cs typeface="Courier New" panose="02070309020205020404" pitchFamily="49" charset="0"/>
                <a:sym typeface="Symbol"/>
              </a:rPr>
              <a:t>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 </a:t>
            </a: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2000" dirty="0"/>
              <a:t>where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date text</a:t>
            </a:r>
            <a:r>
              <a:rPr lang="en-US" sz="2000" dirty="0">
                <a:sym typeface="Symbol"/>
              </a:rPr>
              <a:t></a:t>
            </a:r>
            <a:r>
              <a:rPr lang="en-US" sz="2000" dirty="0"/>
              <a:t> is the string that’s the 1</a:t>
            </a:r>
            <a:r>
              <a:rPr lang="en-US" sz="2000" baseline="30000" dirty="0"/>
              <a:t>st</a:t>
            </a:r>
            <a:r>
              <a:rPr lang="en-US" sz="2000" dirty="0"/>
              <a:t> parameter of this anonymous function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The 2</a:t>
            </a:r>
            <a:r>
              <a:rPr lang="en-US" sz="2000" baseline="30000" dirty="0"/>
              <a:t>nd</a:t>
            </a:r>
            <a:r>
              <a:rPr lang="en-US" sz="2000" dirty="0"/>
              <a:t> creates a hidden field of the form</a:t>
            </a: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type='hidden' name= 'date' value='</a:t>
            </a:r>
            <a:r>
              <a:rPr lang="en-US" sz="2000" dirty="0">
                <a:cs typeface="Courier New" panose="02070309020205020404" pitchFamily="49" charset="0"/>
                <a:sym typeface="Symbol"/>
              </a:rPr>
              <a:t></a:t>
            </a:r>
            <a:r>
              <a:rPr lang="en-US" sz="2000" i="1" dirty="0">
                <a:cs typeface="Courier New" panose="02070309020205020404" pitchFamily="49" charset="0"/>
              </a:rPr>
              <a:t>date text</a:t>
            </a:r>
            <a:r>
              <a:rPr lang="en-US" sz="2000" dirty="0">
                <a:cs typeface="Courier New" panose="02070309020205020404" pitchFamily="49" charset="0"/>
                <a:sym typeface="Symbol"/>
              </a:rPr>
              <a:t>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2000" dirty="0"/>
              <a:t>where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date text</a:t>
            </a:r>
            <a:r>
              <a:rPr lang="en-US" sz="2000" dirty="0">
                <a:sym typeface="Symbol"/>
              </a:rPr>
              <a:t></a:t>
            </a:r>
            <a:r>
              <a:rPr lang="en-US" sz="2000" dirty="0"/>
              <a:t> is as above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Inserts it just after (and outside) the </a:t>
            </a:r>
            <a:r>
              <a:rPr lang="en-US" sz="2000" b="1" dirty="0"/>
              <a:t>p</a:t>
            </a:r>
            <a:r>
              <a:rPr lang="en-US" sz="2000" dirty="0"/>
              <a:t> element with </a:t>
            </a:r>
            <a:r>
              <a:rPr lang="en-US" sz="2000" b="1" dirty="0"/>
              <a:t>id="sub"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Be careful with quotation marks when constructing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dirty="0"/>
              <a:t> </a:t>
            </a:r>
            <a:r>
              <a:rPr lang="en-US" sz="2000" dirty="0"/>
              <a:t>element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My code for the string from which this element is formed: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"&lt;input type='hidden' name= 'date' value='"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"' /&gt;"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dateText</a:t>
            </a:r>
            <a:r>
              <a:rPr lang="en-US" sz="1800" dirty="0"/>
              <a:t> </a:t>
            </a:r>
            <a:r>
              <a:rPr lang="en-US" sz="2000" dirty="0"/>
              <a:t>is the 1</a:t>
            </a:r>
            <a:r>
              <a:rPr lang="en-US" sz="2000" baseline="30000" dirty="0"/>
              <a:t>st</a:t>
            </a:r>
            <a:r>
              <a:rPr lang="en-US" sz="2000" dirty="0"/>
              <a:t> parameter of the anonymous function (above denoted with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date text</a:t>
            </a:r>
            <a:r>
              <a:rPr lang="en-US" sz="2000" dirty="0">
                <a:sym typeface="Symbol"/>
              </a:rPr>
              <a:t></a:t>
            </a:r>
            <a:r>
              <a:rPr lang="en-US" sz="2000" dirty="0"/>
              <a:t>)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For this problem, submit files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prob4.html</a:t>
            </a:r>
            <a:r>
              <a:rPr lang="en-US" sz="2000" dirty="0"/>
              <a:t> and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prob4.js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E.g., suppose </a:t>
            </a: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 = [0,1,2,3,4,5,6,7,8,9,10,11,12,13];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Then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sz="2000" dirty="0"/>
              <a:t> returns</a:t>
            </a: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[[0,1,2,3,4], [5,6,7,8,9], [10,11,12,13]]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sz="2000" dirty="0"/>
              <a:t> returns </a:t>
            </a: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[[0,1,2,3], [4,5,6,7], [8,9,10], [11,12,13]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2000" dirty="0"/>
              <a:t> returns </a:t>
            </a: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[[0,1,2,3,4,5,6,7,8,9,10,11,12,13]]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Finally,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  <a:r>
              <a:rPr lang="en-US" sz="2000" dirty="0"/>
              <a:t> returns </a:t>
            </a:r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[[0], [1], [2], [3], [4], [5], [6], [7], [8], [9], [10], [11], [12], [13]]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000" dirty="0"/>
              <a:t>, throw an exception stating </a:t>
            </a: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num</a:t>
            </a:r>
            <a:r>
              <a:rPr lang="en-US" sz="2000" dirty="0">
                <a:sym typeface="Symbol"/>
              </a:rPr>
              <a:t></a:t>
            </a:r>
            <a:r>
              <a:rPr lang="en-US" sz="2000" b="1" dirty="0"/>
              <a:t> </a:t>
            </a:r>
            <a:endParaRPr lang="en-US" sz="2000" dirty="0"/>
          </a:p>
          <a:p>
            <a:pPr marL="344487" lvl="1" indent="0">
              <a:spcBef>
                <a:spcPts val="800"/>
              </a:spcBef>
              <a:buNone/>
            </a:pPr>
            <a:r>
              <a:rPr lang="en-US" sz="2000" dirty="0"/>
              <a:t>  where </a:t>
            </a:r>
            <a:r>
              <a:rPr lang="en-US" sz="2000" dirty="0">
                <a:sym typeface="Symbol"/>
              </a:rPr>
              <a:t></a:t>
            </a:r>
            <a:r>
              <a:rPr lang="en-US" sz="2000" i="1" dirty="0"/>
              <a:t>num</a:t>
            </a:r>
            <a:r>
              <a:rPr lang="en-US" sz="2000" dirty="0">
                <a:sym typeface="Symbol"/>
              </a:rPr>
              <a:t></a:t>
            </a:r>
            <a:r>
              <a:rPr lang="en-US" sz="2000" dirty="0"/>
              <a:t> is the value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384"/>
            <a:ext cx="8378042" cy="5786541"/>
          </a:xfrm>
        </p:spPr>
        <p:txBody>
          <a:bodyPr/>
          <a:lstStyle/>
          <a:p>
            <a:r>
              <a:rPr lang="en-US" sz="2000" dirty="0"/>
              <a:t>As a driver for testing your code, you are given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prob2.html</a:t>
            </a:r>
            <a:r>
              <a:rPr lang="en-US" sz="2000" dirty="0"/>
              <a:t> (listed here)</a:t>
            </a:r>
          </a:p>
          <a:p>
            <a:pPr marL="327025" lvl="1" indent="0">
              <a:spcBef>
                <a:spcPts val="10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charset="utf-8" /&gt;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&lt;title&gt;Problem 2&lt;/title&gt;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8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type="text/JavaScript"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="prob2.js"&gt;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8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type="text/JavaScript"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="prob2Test.js"&gt;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="start()"&gt;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8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id="res"&gt;&lt;/div&gt;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spcBef>
                <a:spcPts val="80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268" y="1080655"/>
            <a:ext cx="7968342" cy="44176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758"/>
            <a:ext cx="8229600" cy="5822167"/>
          </a:xfrm>
        </p:spPr>
        <p:txBody>
          <a:bodyPr/>
          <a:lstStyle/>
          <a:p>
            <a:r>
              <a:rPr lang="en-US" sz="2000" dirty="0"/>
              <a:t>A listing of the test file,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prob2Test.j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, which your also given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start()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("res"),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arr = [0,1,2,3,4,5,6,7,8,9,10,11,12,13],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="",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arr.splitEqual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"[" +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"]&lt;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/&gt;\n";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res.innerHTML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catch(e)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e.message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387" y="724395"/>
            <a:ext cx="8265226" cy="52963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59288" cy="403760"/>
          </a:xfrm>
        </p:spPr>
        <p:txBody>
          <a:bodyPr/>
          <a:lstStyle/>
          <a:p>
            <a:r>
              <a:rPr lang="en-US" sz="2000" dirty="0"/>
              <a:t>Rendering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78" y="435304"/>
            <a:ext cx="3473780" cy="1120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443350" y="1803034"/>
            <a:ext cx="8259288" cy="1628936"/>
            <a:chOff x="443350" y="1803034"/>
            <a:chExt cx="8259288" cy="162893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43350" y="1803034"/>
              <a:ext cx="8259288" cy="403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kern="0" dirty="0"/>
                <a:t>Changing the 3 in </a:t>
              </a:r>
              <a:r>
                <a:rPr lang="en-US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arr.splitEqual</a:t>
              </a:r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</a:t>
              </a:r>
              <a:r>
                <a:rPr lang="en-US" sz="2000" b="1" dirty="0"/>
                <a:t> </a:t>
              </a:r>
              <a:r>
                <a:rPr lang="en-US" sz="2000" dirty="0"/>
                <a:t>to 2 </a:t>
              </a:r>
              <a:endParaRPr lang="en-US" sz="2000" kern="0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328" y="2309381"/>
              <a:ext cx="3457203" cy="1122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441375" y="3665434"/>
            <a:ext cx="8259288" cy="2569115"/>
            <a:chOff x="441375" y="3665434"/>
            <a:chExt cx="8259288" cy="2569115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441375" y="3665434"/>
              <a:ext cx="8259288" cy="403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1022350" indent="-3508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39850" indent="-3159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6811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1383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5955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0527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509963" indent="-3397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kern="0" dirty="0"/>
                <a:t>Changing this 2 to, say 15</a:t>
              </a:r>
            </a:p>
          </p:txBody>
        </p:sp>
        <p:pic>
          <p:nvPicPr>
            <p:cNvPr id="8" name="Picture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053" y="4110721"/>
              <a:ext cx="3312350" cy="212382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77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634"/>
            <a:ext cx="8229600" cy="5810291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prob1.js</a:t>
            </a:r>
            <a:r>
              <a:rPr lang="en-US" sz="2000" dirty="0"/>
              <a:t>, assign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Array.prototype.splitEqual</a:t>
            </a:r>
            <a:r>
              <a:rPr lang="en-US" sz="2000" dirty="0"/>
              <a:t> an anonymous function with 1 argument say,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/>
              <a:t> </a:t>
            </a:r>
            <a:r>
              <a:rPr lang="en-US" sz="2000" dirty="0"/>
              <a:t>specifies the number of slices in the array returned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Note: the array on which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invoked is denoted by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dirty="0"/>
              <a:t> </a:t>
            </a:r>
            <a:r>
              <a:rPr lang="en-US" sz="2000" dirty="0"/>
              <a:t>in the code in the anonymous function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First check whether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If so, construct an error, </a:t>
            </a:r>
          </a:p>
          <a:p>
            <a:pPr marL="989012" lvl="3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Error("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" + num)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2000" dirty="0"/>
              <a:t>and throw it </a:t>
            </a:r>
          </a:p>
        </p:txBody>
      </p:sp>
    </p:spTree>
    <p:extLst>
      <p:ext uri="{BB962C8B-B14F-4D97-AF65-F5344CB8AC3E}">
        <p14:creationId xmlns:p14="http://schemas.microsoft.com/office/powerpoint/2010/main" val="16270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3"/>
            <a:ext cx="8229600" cy="6008913"/>
          </a:xfrm>
        </p:spPr>
        <p:txBody>
          <a:bodyPr/>
          <a:lstStyle/>
          <a:p>
            <a:r>
              <a:rPr lang="en-US" sz="2000" dirty="0"/>
              <a:t>Next, create an empty array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arrArrs</a:t>
            </a:r>
            <a:r>
              <a:rPr lang="en-US" sz="1800" dirty="0"/>
              <a:t> </a:t>
            </a:r>
            <a:r>
              <a:rPr lang="en-US" sz="2000" dirty="0"/>
              <a:t>for the slices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 the end, this array is returned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Suppose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/>
              <a:t> </a:t>
            </a:r>
            <a:r>
              <a:rPr lang="en-US" sz="2000" dirty="0"/>
              <a:t>is</a:t>
            </a:r>
            <a:r>
              <a:rPr lang="en-US" sz="2000" i="1" dirty="0"/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2000" dirty="0"/>
              <a:t>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The number of elements in the shorter slices is the quotient of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/>
              <a:t> </a:t>
            </a:r>
            <a:r>
              <a:rPr lang="en-US" sz="2000" dirty="0"/>
              <a:t>by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400"/>
              </a:spcBef>
            </a:pPr>
            <a:r>
              <a:rPr lang="en-US" sz="2000" dirty="0"/>
              <a:t>The number of slices at the beginning with an extra element is the remainder of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/>
              <a:t> </a:t>
            </a:r>
            <a:r>
              <a:rPr lang="en-US" sz="2000" dirty="0"/>
              <a:t>by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The length of each of these is the quotient plus 1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JavaScript lacks an operator for the quotient (integer division) of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by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Implement it 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  <a:r>
              <a:rPr lang="en-US" sz="2000" dirty="0"/>
              <a:t> </a:t>
            </a:r>
          </a:p>
          <a:p>
            <a:pPr>
              <a:spcBef>
                <a:spcPts val="1400"/>
              </a:spcBef>
            </a:pPr>
            <a:r>
              <a:rPr lang="en-US" sz="2000" dirty="0"/>
              <a:t>Initialize some variables as follows</a:t>
            </a: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quotient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num );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num;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Need 2 variables to delimit the part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dirty="0"/>
              <a:t> </a:t>
            </a:r>
            <a:r>
              <a:rPr lang="en-US" sz="2000" dirty="0"/>
              <a:t>for the next slice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800" dirty="0"/>
              <a:t> </a:t>
            </a:r>
            <a:r>
              <a:rPr lang="en-US" sz="2000" dirty="0"/>
              <a:t>is the index of the 1</a:t>
            </a:r>
            <a:r>
              <a:rPr lang="en-US" sz="2000" baseline="30000" dirty="0"/>
              <a:t>st</a:t>
            </a:r>
            <a:r>
              <a:rPr lang="en-US" sz="2000" dirty="0"/>
              <a:t> element in the next slice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high-1</a:t>
            </a:r>
            <a:r>
              <a:rPr lang="en-US" sz="2000" dirty="0"/>
              <a:t> is the index of the last element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Initialization is</a:t>
            </a:r>
          </a:p>
          <a:p>
            <a:pPr marL="671512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= 0;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= quotient;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sz="2000" dirty="0"/>
              <a:t>Loop over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dirty="0"/>
              <a:t> </a:t>
            </a:r>
            <a:r>
              <a:rPr lang="en-US" sz="2000" dirty="0"/>
              <a:t>(the array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invoked on)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/>
              <a:t> </a:t>
            </a:r>
            <a:r>
              <a:rPr lang="en-US" sz="2000" dirty="0"/>
              <a:t>times </a:t>
            </a:r>
          </a:p>
          <a:p>
            <a:pPr marL="706437" lvl="2" indent="0">
              <a:spcBef>
                <a:spcPts val="8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&lt;num;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On each iteration, copy a slice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arrArrs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s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EdgsTheme</Template>
  <TotalTime>298</TotalTime>
  <Words>2725</Words>
  <Application>Microsoft Macintosh PowerPoint</Application>
  <PresentationFormat>On-screen Show (4:3)</PresentationFormat>
  <Paragraphs>286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Garamond</vt:lpstr>
      <vt:lpstr>Symbol</vt:lpstr>
      <vt:lpstr>Wingdings</vt:lpstr>
      <vt:lpstr>EdgsTheme</vt:lpstr>
      <vt:lpstr>1_Edge</vt:lpstr>
      <vt:lpstr>Assignment 10 Due Tuesday, May 7</vt:lpstr>
      <vt:lpstr>Problem 1 (6 points)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2 (3 points)</vt:lpstr>
      <vt:lpstr>PowerPoint Presentation</vt:lpstr>
      <vt:lpstr>PowerPoint Presentation</vt:lpstr>
      <vt:lpstr>Problem 3 (6 points)</vt:lpstr>
      <vt:lpstr>PowerPoint Presentation</vt:lpstr>
      <vt:lpstr>PowerPoint Presentation</vt:lpstr>
      <vt:lpstr>PowerPoint Presentation</vt:lpstr>
      <vt:lpstr>PowerPoint Presentation</vt:lpstr>
      <vt:lpstr>Problem 4 (6 points)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10 Due Friday, November 21</dc:title>
  <dc:creator>admin</dc:creator>
  <cp:lastModifiedBy>Siobahn Day</cp:lastModifiedBy>
  <cp:revision>29</cp:revision>
  <dcterms:created xsi:type="dcterms:W3CDTF">2014-11-13T21:43:30Z</dcterms:created>
  <dcterms:modified xsi:type="dcterms:W3CDTF">2019-04-25T19:15:38Z</dcterms:modified>
</cp:coreProperties>
</file>