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3011"/>
  </p:normalViewPr>
  <p:slideViewPr>
    <p:cSldViewPr snapToGrid="0">
      <p:cViewPr varScale="1">
        <p:scale>
          <a:sx n="102" d="100"/>
          <a:sy n="102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36BC8-8089-476A-B7D4-B794039688D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A630-CDB8-4DE1-845F-9DB4CC88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05E1D1-884D-43A1-B2D9-3A75EFBC9765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BB2DBD-AA69-4C95-8AA4-9B8204AD9713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C25E6A-64F5-49C1-9D51-0B5853F2B34B}" type="slidenum">
              <a:rPr lang="en-US" altLang="en-US">
                <a:solidFill>
                  <a:prstClr val="black"/>
                </a:solidFill>
              </a:rPr>
              <a:pPr eaLnBrk="1" hangingPunct="1"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38156-DA16-455D-B2C9-710C634C9602}" type="slidenum">
              <a:rPr lang="en-US" altLang="en-US">
                <a:solidFill>
                  <a:prstClr val="black"/>
                </a:solidFill>
              </a:rPr>
              <a:pPr eaLnBrk="1" hangingPunct="1"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17720A-B56A-4838-8B4D-C1ED07B1045F}" type="slidenum">
              <a:rPr lang="en-US" altLang="en-US">
                <a:solidFill>
                  <a:prstClr val="black"/>
                </a:solidFill>
              </a:rPr>
              <a:pPr eaLnBrk="1" hangingPunct="1"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CAF6CA-1224-4B64-8EEC-485F9E8CF239}" type="slidenum">
              <a:rPr lang="en-US" altLang="en-US">
                <a:solidFill>
                  <a:prstClr val="black"/>
                </a:solidFill>
              </a:rPr>
              <a:pPr eaLnBrk="1" hangingPunct="1"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0DC1AF-1F92-47EA-956E-EE665A02945E}" type="slidenum">
              <a:rPr lang="en-US" altLang="en-US">
                <a:solidFill>
                  <a:prstClr val="black"/>
                </a:solidFill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71B1B3-B29D-4C83-B4F8-537056B7B4D6}" type="slidenum">
              <a:rPr lang="en-US" altLang="en-US">
                <a:solidFill>
                  <a:prstClr val="black"/>
                </a:solidFill>
              </a:rPr>
              <a:pPr eaLnBrk="1" hangingPunct="1"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C46652-DF8F-4949-8DC0-669E84B2FC21}" type="slidenum">
              <a:rPr lang="en-US" altLang="en-US">
                <a:solidFill>
                  <a:prstClr val="black"/>
                </a:solidFill>
              </a:rPr>
              <a:pPr eaLnBrk="1" hangingPunct="1"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37ABA0-2F2F-45EA-98BB-683C636F72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A4083B-F279-4E32-AE20-4E4EF27AF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3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461E1-8498-4D27-86A4-B348742C0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1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F5CF-A532-4CF0-89FA-F0B264E81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44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E6D91-A4B8-4CDB-8F82-A5774A4B8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3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B49D-9FB0-4634-AD41-D25168FC1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22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4E88-1E02-4B63-B208-7145CEA6C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92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353D-CC9E-45FE-B7C3-35477EE71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696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5FEAF-79D8-4252-94B3-B53024F61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8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1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E1E9D-A4C7-4212-BF6D-8BD12F0C2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07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BC32-9385-4372-B28C-08E292562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867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FF6D8-12EF-4C87-A69B-84AEF72A6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073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A45EA0-9A79-44BE-B61E-E8D5D910BBD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36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EE30-AE1B-40D6-B7EF-07F457675BF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42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0D78D-9F7B-42EF-9C66-3B9E837A89A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4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0163-88F0-4D7A-8542-1D4BAC1E7C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55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262B2-E012-4AE6-A9DB-AFC3372BEFB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50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78845-34D4-40E5-90F9-380FFD8CD3D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21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4EFE-2559-4AEC-BFF5-2E003CA16D7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2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C4E0-70C5-4EAE-8E0D-139EAB37E20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91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430A-D612-47A8-9E75-D3DC62D2C99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95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BDA36-D2C1-4969-A115-E28A245B821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53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C18-1816-41FD-A7D2-303053F089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48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96CC-3BE5-4F99-AAC2-75DBBA1B2AA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38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EE9E4-2623-48A7-B972-F24B32B9518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40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41CB2-B924-4181-A3B6-6D1F5C0E88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75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291BE-154C-4AD8-B1DD-BDF70F0BB0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70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50C9-B146-41D4-951C-50C6D496CD6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231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F8F7C-9283-45CE-BE37-7F9489239AC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9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2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1649-5E22-410C-9423-03588615320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026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CC30F-5994-458D-A744-9368F31E8A2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86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C8DE4-D399-4C1E-976B-FFB05CB831C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31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D711-18E6-4FDA-A675-83A9547946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02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0DDB-343D-45BD-8DF5-AE4D32E8572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2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EA7B0746-1C10-430C-9433-AB1A428E6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9AFBF966-8283-45AB-853A-EC21147A5D49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CE826387-9DC8-4AAE-9446-B9D62DDD8A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E56FA-8B78-4CC8-B421-2BBF9D9F1202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6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69B75-F6E7-4731-BECD-6C22CE71D46D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600" dirty="0"/>
              <a:t>Assignment 9</a:t>
            </a:r>
            <a:br>
              <a:rPr lang="en-US" altLang="en-US" sz="4600" dirty="0"/>
            </a:br>
            <a:r>
              <a:rPr lang="en-US" altLang="en-US" sz="3600" dirty="0"/>
              <a:t>Due Tuesday, April 30</a:t>
            </a:r>
            <a:br>
              <a:rPr lang="en-US" altLang="en-US" sz="3600" dirty="0"/>
            </a:br>
            <a:r>
              <a:rPr lang="en-US" altLang="en-US" sz="2800" dirty="0"/>
              <a:t>20 points total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 322   Internet Systems</a:t>
            </a:r>
          </a:p>
          <a:p>
            <a:pPr eaLnBrk="1" hangingPunct="1"/>
            <a:r>
              <a:rPr lang="en-US" alt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6464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759"/>
            <a:ext cx="8342416" cy="3800104"/>
          </a:xfrm>
        </p:spPr>
        <p:txBody>
          <a:bodyPr/>
          <a:lstStyle/>
          <a:p>
            <a:r>
              <a:rPr lang="en-US" sz="2000" dirty="0"/>
              <a:t>The Blackboard page for this assignment provides a file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30 10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 a3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29 12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1512"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31  9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000"/>
              </a:spcBef>
            </a:pPr>
            <a:r>
              <a:rPr lang="en-US" sz="2000" dirty="0"/>
              <a:t>The enrollments by gender in repeated offerings of a given course 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In each line, the 1</a:t>
            </a:r>
            <a:r>
              <a:rPr lang="en-US" sz="2000" baseline="30000" dirty="0"/>
              <a:t>st</a:t>
            </a:r>
            <a:r>
              <a:rPr lang="en-US" sz="2000" dirty="0"/>
              <a:t> number is the number of males, the 2</a:t>
            </a:r>
            <a:r>
              <a:rPr lang="en-US" sz="2000" baseline="30000" dirty="0"/>
              <a:t>nd</a:t>
            </a:r>
            <a:r>
              <a:rPr lang="en-US" sz="2000" dirty="0"/>
              <a:t> is the number of females 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The 2</a:t>
            </a:r>
            <a:r>
              <a:rPr lang="en-US" sz="2000" baseline="30000" dirty="0"/>
              <a:t>nd</a:t>
            </a:r>
            <a:r>
              <a:rPr lang="en-US" sz="2000" dirty="0"/>
              <a:t> line has an error: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sz="20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Put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dirty="0"/>
              <a:t> in the same folder as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prob3.htm</a:t>
            </a:r>
            <a:r>
              <a:rPr lang="en-US" sz="2000" b="1" dirty="0"/>
              <a:t>l</a:t>
            </a:r>
            <a:r>
              <a:rPr lang="en-US" sz="2000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49" y="4096988"/>
            <a:ext cx="4320022" cy="20425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1" y="4200825"/>
            <a:ext cx="4091048" cy="206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Click the </a:t>
            </a:r>
            <a:r>
              <a:rPr lang="en-US" sz="2000" b="1" kern="0" dirty="0"/>
              <a:t>Browse</a:t>
            </a:r>
            <a:r>
              <a:rPr lang="en-US" sz="2000" kern="0" dirty="0"/>
              <a:t> button and navigate to 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kern="0" dirty="0"/>
              <a:t> and select it </a:t>
            </a:r>
          </a:p>
          <a:p>
            <a:pPr>
              <a:spcBef>
                <a:spcPts val="1400"/>
              </a:spcBef>
            </a:pPr>
            <a:r>
              <a:rPr lang="en-US" sz="2000" kern="0" dirty="0"/>
              <a:t>The button labeled </a:t>
            </a:r>
            <a:r>
              <a:rPr lang="en-US" sz="2000" b="1" kern="0" dirty="0"/>
              <a:t>Send File</a:t>
            </a:r>
            <a:r>
              <a:rPr lang="en-US" sz="2000" kern="0" dirty="0"/>
              <a:t> is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2390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09"/>
            <a:ext cx="8229600" cy="4144488"/>
          </a:xfrm>
        </p:spPr>
        <p:txBody>
          <a:bodyPr/>
          <a:lstStyle/>
          <a:p>
            <a:r>
              <a:rPr lang="en-US" sz="2000" dirty="0"/>
              <a:t>When </a:t>
            </a:r>
            <a:r>
              <a:rPr lang="en-US" sz="2000" b="1" dirty="0"/>
              <a:t>Send File</a:t>
            </a:r>
            <a:r>
              <a:rPr lang="en-US" sz="2000" dirty="0"/>
              <a:t> is clicked, a POST request with the uploaded file is sent to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prob3.php</a:t>
            </a:r>
            <a:r>
              <a:rPr lang="en-US" sz="2000" dirty="0"/>
              <a:t> (in the same folder as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prob3.html</a:t>
            </a:r>
            <a:r>
              <a:rPr lang="en-US" sz="2000" dirty="0"/>
              <a:t>) </a:t>
            </a:r>
          </a:p>
          <a:p>
            <a:pPr>
              <a:spcBef>
                <a:spcPts val="16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prob3.php</a:t>
            </a:r>
            <a:r>
              <a:rPr lang="en-US" sz="2000" dirty="0"/>
              <a:t> moves the data file to folder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uploads</a:t>
            </a:r>
            <a:r>
              <a:rPr lang="en-US" sz="1800" dirty="0"/>
              <a:t> </a:t>
            </a:r>
            <a:r>
              <a:rPr lang="en-US" sz="2000" dirty="0"/>
              <a:t>immediately below the document root (i.e.,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"/uploads/"</a:t>
            </a:r>
            <a:r>
              <a:rPr lang="en-US" sz="2000" dirty="0"/>
              <a:t>)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Opens this file and reads it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Sums the number of males and the number of females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Includes the totals in the response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Any lines in the file that can’t be interpreted as 2 numbers are echoed back, identified as ill-formed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Don’t contribute to the totals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5" y="4564870"/>
            <a:ext cx="4574102" cy="13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1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884"/>
            <a:ext cx="8229600" cy="5834042"/>
          </a:xfrm>
        </p:spPr>
        <p:txBody>
          <a:bodyPr/>
          <a:lstStyle/>
          <a:p>
            <a:r>
              <a:rPr lang="en-US" sz="2000" dirty="0"/>
              <a:t>Use a regular expression to extract the 2 numbers from a line read from the file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Any amount of whitespace (including none) before the 1</a:t>
            </a:r>
            <a:r>
              <a:rPr lang="en-US" sz="2000" baseline="30000" dirty="0"/>
              <a:t>st</a:t>
            </a:r>
            <a:r>
              <a:rPr lang="en-US" sz="2000" dirty="0"/>
              <a:t> number, any amount (including none) after the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Use the </a:t>
            </a:r>
            <a:r>
              <a:rPr lang="en-US" sz="1800" b="1" dirty="0"/>
              <a:t>^</a:t>
            </a:r>
            <a:r>
              <a:rPr lang="en-US" sz="2000" dirty="0"/>
              <a:t> and </a:t>
            </a:r>
            <a:r>
              <a:rPr lang="en-US" sz="1800" b="1" dirty="0"/>
              <a:t>$</a:t>
            </a:r>
            <a:r>
              <a:rPr lang="en-US" sz="2000" dirty="0"/>
              <a:t> anchors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Some whitespace (and nothing else) between the 2 numbers </a:t>
            </a:r>
          </a:p>
        </p:txBody>
      </p:sp>
    </p:spTree>
    <p:extLst>
      <p:ext uri="{BB962C8B-B14F-4D97-AF65-F5344CB8AC3E}">
        <p14:creationId xmlns:p14="http://schemas.microsoft.com/office/powerpoint/2010/main" val="23622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61987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Problem 4 (6 points)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3288"/>
            <a:ext cx="6259513" cy="1044575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You’ll send (in a request) an array with string keys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E.g., consider this form (see the rendering)</a:t>
            </a:r>
            <a:r>
              <a:rPr lang="en-US" altLang="en-US" sz="2000"/>
              <a:t> </a:t>
            </a:r>
          </a:p>
        </p:txBody>
      </p:sp>
      <p:pic>
        <p:nvPicPr>
          <p:cNvPr id="1536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333375"/>
            <a:ext cx="2293937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7200" y="2100263"/>
            <a:ext cx="8475663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&lt;form action="ex.php" method="get"&gt;</a:t>
            </a:r>
          </a:p>
          <a:p>
            <a:pPr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&lt;p&gt;First number: &lt;input type="text" </a:t>
            </a:r>
            <a:r>
              <a:rPr lang="en-US" altLang="en-US" sz="1600" b="1">
                <a:solidFill>
                  <a:srgbClr val="CC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name="num[first]"</a:t>
            </a: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/&gt;&lt;/p&gt;</a:t>
            </a:r>
          </a:p>
          <a:p>
            <a:pPr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&lt;p&gt;Second number: &lt;input type="text" </a:t>
            </a:r>
            <a:r>
              <a:rPr lang="en-US" altLang="en-US" sz="1600" b="1">
                <a:solidFill>
                  <a:srgbClr val="CC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name="num[second]"</a:t>
            </a: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/&gt;&lt;/p&gt;</a:t>
            </a:r>
          </a:p>
          <a:p>
            <a:pPr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&lt;p&gt;&lt;input type="submit" value="Submit" /&gt;&lt;/p&gt;</a:t>
            </a:r>
          </a:p>
          <a:p>
            <a:pPr eaLnBrk="1" fontAlgn="base" hangingPunct="1">
              <a:spcAft>
                <a:spcPct val="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&lt;/form&gt;</a:t>
            </a:r>
            <a:r>
              <a:rPr lang="en-US" altLang="en-US" sz="15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eaLnBrk="1" fontAlgn="base" hangingPunct="1">
              <a:spcBef>
                <a:spcPct val="65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The names of the textboxes form an array with string keys </a:t>
            </a:r>
          </a:p>
          <a:p>
            <a:pPr lvl="1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3B812F"/>
              </a:buClr>
            </a:pP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Keys are </a:t>
            </a:r>
            <a:r>
              <a:rPr lang="en-US" altLang="en-US" sz="2000" u="sng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not</a:t>
            </a: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within additional quotation marks </a:t>
            </a:r>
          </a:p>
          <a:p>
            <a:pPr eaLnBrk="1" fontAlgn="base" hangingPunct="1">
              <a:spcBef>
                <a:spcPct val="65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When the form is submitted, the URL in the address bar is </a:t>
            </a:r>
            <a:endParaRPr lang="en-US" altLang="en-US" sz="1600" b="1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1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http://localhost/c322f13/HW9/ex.php?num[first]=10&amp;num[second]=24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1" fontAlgn="base" hangingPunct="1">
              <a:spcAft>
                <a:spcPct val="0"/>
              </a:spcAft>
              <a:buClr>
                <a:srgbClr val="CC9900"/>
              </a:buClr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9263" y="2071688"/>
            <a:ext cx="8128000" cy="1668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5275"/>
            <a:ext cx="8229600" cy="5835650"/>
          </a:xfrm>
        </p:spPr>
        <p:txBody>
          <a:bodyPr/>
          <a:lstStyle/>
          <a:p>
            <a:pPr algn="just" eaLnBrk="1" hangingPunct="1"/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ex.php</a:t>
            </a: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first assigns the value of form variable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(the array) to program variable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$num</a:t>
            </a: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.  </a:t>
            </a:r>
            <a:endParaRPr lang="en-US" altLang="en-US" sz="1600" b="1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2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&lt;?php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$num = $_GET['num'];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?&gt;</a:t>
            </a:r>
            <a:endParaRPr lang="en-US" altLang="en-US" sz="1800">
              <a:solidFill>
                <a:srgbClr val="000000"/>
              </a:solidFill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In the HTML body, it dumps out the array contents and echoes the sum of the 2 elements in the array (see the rendering) </a:t>
            </a:r>
            <a:endParaRPr lang="en-US" altLang="en-US" sz="1600" b="1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&lt;body&gt;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&lt;pre&gt;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&lt;?php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print_r($num);</a:t>
            </a:r>
          </a:p>
          <a:p>
            <a:pPr lvl="1"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echo $num['first'] + $num['second'];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?&gt;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&lt;/pre&gt;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&lt;/body&gt;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935288"/>
            <a:ext cx="27225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2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3133"/>
            <a:ext cx="5124203" cy="2256312"/>
          </a:xfrm>
        </p:spPr>
        <p:txBody>
          <a:bodyPr/>
          <a:lstStyle/>
          <a:p>
            <a:r>
              <a:rPr lang="en-US" sz="1800" dirty="0"/>
              <a:t>Write an HTML document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prob4.html</a:t>
            </a:r>
            <a:r>
              <a:rPr lang="en-US" sz="1800" dirty="0"/>
              <a:t>, initially rendered as shown </a:t>
            </a:r>
          </a:p>
          <a:p>
            <a:pPr>
              <a:spcBef>
                <a:spcPts val="1400"/>
              </a:spcBef>
            </a:pPr>
            <a:r>
              <a:rPr lang="en-US" sz="1800" dirty="0"/>
              <a:t>The table has a caption, a 1-row head, and a 3-row body 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The row labels are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600" dirty="0"/>
              <a:t> </a:t>
            </a:r>
            <a:r>
              <a:rPr lang="en-US" sz="1800" dirty="0"/>
              <a:t>cells </a:t>
            </a:r>
          </a:p>
          <a:p>
            <a:pPr>
              <a:spcBef>
                <a:spcPts val="1400"/>
              </a:spcBef>
            </a:pPr>
            <a:r>
              <a:rPr lang="en-US" sz="1800" dirty="0"/>
              <a:t>Also a submit button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255691"/>
            <a:ext cx="3423928" cy="23331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550200"/>
            <a:ext cx="8229600" cy="35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1800" kern="0" dirty="0"/>
              <a:t>When it’s clicked, a GET request is sent to 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prob4.php</a:t>
            </a:r>
            <a:r>
              <a:rPr lang="en-US" sz="1800" kern="0" dirty="0"/>
              <a:t> (in the same folder) </a:t>
            </a:r>
          </a:p>
          <a:p>
            <a:pPr>
              <a:spcBef>
                <a:spcPts val="1200"/>
              </a:spcBef>
            </a:pPr>
            <a:r>
              <a:rPr lang="en-US" sz="1800" kern="0" dirty="0"/>
              <a:t>The contents of the table-body cells except for the 1</a:t>
            </a:r>
            <a:r>
              <a:rPr lang="en-US" sz="1800" kern="0" baseline="30000" dirty="0"/>
              <a:t>st</a:t>
            </a:r>
            <a:r>
              <a:rPr lang="en-US" sz="1800" kern="0" dirty="0"/>
              <a:t> column are textboxes with 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size="8"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kern="0" dirty="0"/>
              <a:t>The names in the textboxes in the 2</a:t>
            </a:r>
            <a:r>
              <a:rPr lang="en-US" sz="1800" kern="0" baseline="30000" dirty="0"/>
              <a:t>nd</a:t>
            </a:r>
            <a:r>
              <a:rPr lang="en-US" sz="1800" kern="0" dirty="0"/>
              <a:t> column form associative array 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borrowed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000"/>
              </a:spcBef>
            </a:pPr>
            <a:r>
              <a:rPr lang="en-US" sz="1800" kern="0" dirty="0"/>
              <a:t>Keys are the same as the names in the 1</a:t>
            </a:r>
            <a:r>
              <a:rPr lang="en-US" sz="1800" kern="0" baseline="30000" dirty="0"/>
              <a:t>st</a:t>
            </a:r>
            <a:r>
              <a:rPr lang="en-US" sz="1800" kern="0" dirty="0"/>
              <a:t> column </a:t>
            </a:r>
          </a:p>
          <a:p>
            <a:pPr>
              <a:spcBef>
                <a:spcPts val="1200"/>
              </a:spcBef>
            </a:pPr>
            <a:r>
              <a:rPr lang="en-US" sz="1800" kern="0" dirty="0"/>
              <a:t>The names in the textboxes in the 3</a:t>
            </a:r>
            <a:r>
              <a:rPr lang="en-US" sz="1800" kern="0" baseline="30000" dirty="0"/>
              <a:t>rd</a:t>
            </a:r>
            <a:r>
              <a:rPr lang="en-US" sz="1800" kern="0" dirty="0"/>
              <a:t> column form associative array 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000"/>
              </a:spcBef>
            </a:pPr>
            <a:r>
              <a:rPr lang="en-US" sz="1800" kern="0" dirty="0"/>
              <a:t>Keys again are the same as the names in the 1</a:t>
            </a:r>
            <a:r>
              <a:rPr lang="en-US" sz="1800" kern="0" baseline="30000" dirty="0"/>
              <a:t>st</a:t>
            </a:r>
            <a:r>
              <a:rPr lang="en-US" sz="1800" kern="0" dirty="0"/>
              <a:t> column </a:t>
            </a:r>
          </a:p>
        </p:txBody>
      </p:sp>
    </p:spTree>
    <p:extLst>
      <p:ext uri="{BB962C8B-B14F-4D97-AF65-F5344CB8AC3E}">
        <p14:creationId xmlns:p14="http://schemas.microsoft.com/office/powerpoint/2010/main" val="92021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132"/>
            <a:ext cx="8229600" cy="1258785"/>
          </a:xfrm>
        </p:spPr>
        <p:txBody>
          <a:bodyPr/>
          <a:lstStyle/>
          <a:p>
            <a:r>
              <a:rPr lang="en-US" sz="2000" dirty="0"/>
              <a:t>Script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prob4.php</a:t>
            </a:r>
            <a:r>
              <a:rPr lang="en-US" sz="2000" dirty="0"/>
              <a:t> reproduces the table with an additional column 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The screenshot below right is the rendering of the HTML produced when the form was filled out as shown in the screenshot below left</a:t>
            </a:r>
          </a:p>
          <a:p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91577" y="1686172"/>
            <a:ext cx="7878599" cy="2707697"/>
            <a:chOff x="891577" y="1686172"/>
            <a:chExt cx="7878599" cy="2707697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388" y="1686172"/>
              <a:ext cx="3758788" cy="2256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77" y="1711591"/>
              <a:ext cx="3870428" cy="26822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557075"/>
            <a:ext cx="8229600" cy="123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The column labeled </a:t>
            </a:r>
            <a:r>
              <a:rPr lang="en-US" sz="2000" b="1" kern="0" dirty="0"/>
              <a:t>Out</a:t>
            </a:r>
            <a:r>
              <a:rPr lang="en-US" sz="2000" kern="0" dirty="0"/>
              <a:t> has the number of books checked out </a:t>
            </a:r>
          </a:p>
          <a:p>
            <a:pPr lvl="1">
              <a:spcBef>
                <a:spcPts val="1200"/>
              </a:spcBef>
            </a:pPr>
            <a:r>
              <a:rPr lang="en-US" sz="2000" kern="0" dirty="0"/>
              <a:t>The values in this column are the differences of the values in the previous 2 </a:t>
            </a:r>
          </a:p>
        </p:txBody>
      </p:sp>
    </p:spTree>
    <p:extLst>
      <p:ext uri="{BB962C8B-B14F-4D97-AF65-F5344CB8AC3E}">
        <p14:creationId xmlns:p14="http://schemas.microsoft.com/office/powerpoint/2010/main" val="24224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Problem 1 (5 points)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2025"/>
            <a:ext cx="8229600" cy="2062163"/>
          </a:xfrm>
        </p:spPr>
        <p:txBody>
          <a:bodyPr/>
          <a:lstStyle/>
          <a:p>
            <a:pPr eaLnBrk="1" hangingPunct="1"/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Write an HTML document rendered as shown (left)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Asks for the number of various items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Textarea for directions on where to put them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Default text shown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Form filled out with numbers for the various items and directions</a:t>
            </a:r>
            <a:r>
              <a:rPr lang="en-US" altLang="en-US" sz="1900"/>
              <a:t> </a:t>
            </a:r>
          </a:p>
        </p:txBody>
      </p:sp>
      <p:pic>
        <p:nvPicPr>
          <p:cNvPr id="4100" name="Picture 4" descr="闒粀闀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932113"/>
            <a:ext cx="2800350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闒粀闀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968625"/>
            <a:ext cx="28575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3688"/>
            <a:ext cx="5022850" cy="1947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Request is sent to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prob1.php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Rendering of HTML for above values shown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Echoes out headings for the various kinds of items </a:t>
            </a:r>
            <a:endParaRPr lang="en-US" altLang="en-US" sz="2000"/>
          </a:p>
        </p:txBody>
      </p:sp>
      <p:pic>
        <p:nvPicPr>
          <p:cNvPr id="5123" name="Picture 4" descr="闒粀闀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74638"/>
            <a:ext cx="36274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2171700"/>
            <a:ext cx="8229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Uses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to output the numbers </a:t>
            </a:r>
          </a:p>
          <a:p>
            <a:pPr lvl="1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3B812F"/>
              </a:buClr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Reserve fields 4 characters wide for each number field </a:t>
            </a:r>
          </a:p>
          <a:p>
            <a:pPr lvl="1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3B812F"/>
              </a:buClr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Leftmost number left justified in its field </a:t>
            </a:r>
          </a:p>
          <a:p>
            <a:pPr lvl="2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Other 2 right justified </a:t>
            </a:r>
          </a:p>
          <a:p>
            <a:pPr eaLnBrk="1" fontAlgn="base" hangingPunct="1">
              <a:spcBef>
                <a:spcPct val="65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Split the directions so they occupy 2 lines as close as possible to being of equal length without breaking up a word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1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3850"/>
            <a:ext cx="8229600" cy="5807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cs typeface="Times New Roman" pitchFamily="18" charset="0"/>
              </a:rPr>
              <a:t>Hint 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Get rid of whitespace at the beginning or end of the directions string by applying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trim()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to it</a:t>
            </a:r>
            <a:r>
              <a:rPr lang="en-US" altLang="en-US" sz="2000"/>
              <a:t>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Set an index variable to (just before) the middle of the string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Increment it as long as the character it indexes isn’t equal to a space </a:t>
            </a:r>
          </a:p>
        </p:txBody>
      </p:sp>
    </p:spTree>
    <p:extLst>
      <p:ext uri="{BB962C8B-B14F-4D97-AF65-F5344CB8AC3E}">
        <p14:creationId xmlns:p14="http://schemas.microsoft.com/office/powerpoint/2010/main" val="5064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Problem 2 (7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5240338" cy="5313363"/>
          </a:xfrm>
        </p:spPr>
        <p:txBody>
          <a:bodyPr/>
          <a:lstStyle/>
          <a:p>
            <a:pPr algn="just" eaLnBrk="1" hangingPunct="1"/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Write an HTML document,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prob2.html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—see the rendering </a:t>
            </a: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Example date in the textbox is the initial content </a:t>
            </a: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Button labeled </a:t>
            </a:r>
            <a:r>
              <a:rPr lang="en-US" altLang="en-US" sz="2000" u="sng">
                <a:solidFill>
                  <a:srgbClr val="000000"/>
                </a:solidFill>
                <a:cs typeface="Times New Roman" pitchFamily="18" charset="0"/>
              </a:rPr>
              <a:t>OK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is the submit button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Button labeled </a:t>
            </a:r>
            <a:r>
              <a:rPr lang="en-US" altLang="en-US" sz="2000" u="sng">
                <a:solidFill>
                  <a:srgbClr val="000000"/>
                </a:solidFill>
                <a:cs typeface="Times New Roman" pitchFamily="18" charset="0"/>
              </a:rPr>
              <a:t>Cancel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is reset button </a:t>
            </a: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Sends a request is sent to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prob2.php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—see the screenshot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The rendering of the HTML it when 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1947/11/25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is entered </a:t>
            </a: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Use a regular expression to capture the 3 date components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Output on separate lines</a:t>
            </a:r>
            <a:r>
              <a:rPr lang="en-US" altLang="en-US" sz="2000"/>
              <a:t> </a:t>
            </a:r>
          </a:p>
        </p:txBody>
      </p:sp>
      <p:pic>
        <p:nvPicPr>
          <p:cNvPr id="7172" name="Picture 4" descr="闒粀闀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979488"/>
            <a:ext cx="300990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闒粀闀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3387725"/>
            <a:ext cx="31369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7975"/>
            <a:ext cx="8229600" cy="2222500"/>
          </a:xfrm>
        </p:spPr>
        <p:txBody>
          <a:bodyPr/>
          <a:lstStyle/>
          <a:p>
            <a:pPr algn="just" eaLnBrk="1" hangingPunct="1"/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If the date is ill-formed, the HTML of the response raises an alert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Ignore the text in the lower left corner </a:t>
            </a: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When the alert is dismissed, see the initial rendering of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prob2.html </a:t>
            </a:r>
            <a:endParaRPr lang="en-US" altLang="en-US" sz="200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Copy and paste the form in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prob2.html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as pure HTML in an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clause in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prob2.php</a:t>
            </a:r>
            <a:r>
              <a:rPr lang="en-US" altLang="en-US" sz="1800"/>
              <a:t> </a:t>
            </a:r>
          </a:p>
        </p:txBody>
      </p:sp>
      <p:pic>
        <p:nvPicPr>
          <p:cNvPr id="8195" name="Picture 4" descr="闒粀闀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540000"/>
            <a:ext cx="3460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闒粀闀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33274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6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3850"/>
            <a:ext cx="8229600" cy="58070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cs typeface="Times New Roman" pitchFamily="18" charset="0"/>
              </a:rPr>
              <a:t>How to produce the alert box </a:t>
            </a:r>
          </a:p>
          <a:p>
            <a:pPr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Can embed JavaScript in the values of event attributes using the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javascript</a:t>
            </a: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pseudo-protocol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Prefix the JavaScript with </a:t>
            </a:r>
            <a:r>
              <a:rPr lang="en-US" alt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javascript:</a:t>
            </a:r>
            <a:r>
              <a:rPr lang="en-US" altLang="en-US" sz="1800">
                <a:solidFill>
                  <a:srgbClr val="000000"/>
                </a:solidFill>
                <a:cs typeface="Times New Roman" pitchFamily="18" charset="0"/>
              </a:rPr>
              <a:t>”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 </a:t>
            </a: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E.g., clicking the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element raises an alert box with content </a:t>
            </a:r>
            <a:r>
              <a:rPr lang="en-US" altLang="en-US" sz="2000" u="sng">
                <a:solidFill>
                  <a:srgbClr val="000000"/>
                </a:solidFill>
                <a:cs typeface="Times New Roman" pitchFamily="18" charset="0"/>
              </a:rPr>
              <a:t>Hi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altLang="en-US" sz="16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algn="just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&lt;p onclick="javascript:alert('Hi')"&gt;Click me!&lt;/p&gt;</a:t>
            </a:r>
            <a:endParaRPr lang="en-US" alt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Can similarly raise an alter box when the page finishes loading </a:t>
            </a:r>
            <a:endParaRPr lang="en-US" altLang="en-US" sz="16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algn="just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&lt;body onload="javascript:alert('Hi')"&gt;</a:t>
            </a:r>
            <a:endParaRPr lang="en-US" alt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What makes this difficult here is that the PHP has to construct the opening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body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tag with the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alert()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call with a string as its content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Need quotes within quotes, within quotes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Only 2 kinds of quotation marks (single and double)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05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8138"/>
            <a:ext cx="8229600" cy="5792787"/>
          </a:xfrm>
        </p:spPr>
        <p:txBody>
          <a:bodyPr/>
          <a:lstStyle/>
          <a:p>
            <a:pPr algn="just" eaLnBrk="1" hangingPunct="1"/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Escape 1 of the pairs of quotation marks </a:t>
            </a: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If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$err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contains the error message, use </a:t>
            </a:r>
            <a:endParaRPr lang="en-US" altLang="en-US" sz="2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algn="just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echo " &lt;body onload='javascript:alert(\"".$err."\");'&gt;";</a:t>
            </a:r>
            <a:endParaRPr lang="en-US" alt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 eaLnBrk="1" hangingPunct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Don’t include any newlines in the error message </a:t>
            </a:r>
            <a:endParaRPr lang="en-US" altLang="en-US" sz="2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2" algn="just" eaLnBrk="1" hangingPunct="1">
              <a:spcBef>
                <a:spcPct val="35000"/>
              </a:spcBef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alert()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doesn’t allow multiline content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8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600" dirty="0"/>
              <a:t>Problem 3 (6 pts.)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276"/>
            <a:ext cx="4625439" cy="1686295"/>
          </a:xfrm>
        </p:spPr>
        <p:txBody>
          <a:bodyPr/>
          <a:lstStyle/>
          <a:p>
            <a:r>
              <a:rPr lang="en-US" sz="2000" dirty="0"/>
              <a:t>Write an HTML document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prob3.html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Place it below the document root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Initial rendering as shown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60" y="969076"/>
            <a:ext cx="4130076" cy="1809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870826"/>
            <a:ext cx="8229600" cy="79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/>
              <a:t>The button labeled </a:t>
            </a:r>
            <a:r>
              <a:rPr lang="en-US" sz="2000" b="1" kern="0"/>
              <a:t>Browse</a:t>
            </a:r>
            <a:r>
              <a:rPr lang="en-US" sz="2000" kern="0"/>
              <a:t> is the rendering of an </a:t>
            </a:r>
            <a:r>
              <a:rPr lang="en-US" sz="1800" b="1" ker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kern="0"/>
              <a:t> </a:t>
            </a:r>
            <a:r>
              <a:rPr lang="en-US" sz="2000" kern="0"/>
              <a:t>element with </a:t>
            </a:r>
            <a:r>
              <a:rPr lang="en-US" sz="1800" b="1" kern="0">
                <a:latin typeface="Courier New" panose="02070309020205020404" pitchFamily="49" charset="0"/>
                <a:cs typeface="Courier New" panose="02070309020205020404" pitchFamily="49" charset="0"/>
              </a:rPr>
              <a:t>type="file</a:t>
            </a:r>
            <a:r>
              <a:rPr lang="en-US" sz="2000" b="1" kern="0"/>
              <a:t>"</a:t>
            </a:r>
            <a:r>
              <a:rPr lang="en-US" sz="2000" kern="0"/>
              <a:t> and </a:t>
            </a:r>
            <a:r>
              <a:rPr lang="en-US" sz="1800" b="1" kern="0">
                <a:latin typeface="Courier New" panose="02070309020205020404" pitchFamily="49" charset="0"/>
                <a:cs typeface="Courier New" panose="02070309020205020404" pitchFamily="49" charset="0"/>
              </a:rPr>
              <a:t>name="datafile"</a:t>
            </a:r>
            <a:r>
              <a:rPr lang="en-US" sz="2000" kern="0"/>
              <a:t> 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8704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dgs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EdgsTheme</Template>
  <TotalTime>673</TotalTime>
  <Words>1212</Words>
  <Application>Microsoft Macintosh PowerPoint</Application>
  <PresentationFormat>On-screen Show (4:3)</PresentationFormat>
  <Paragraphs>125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Times New Roman</vt:lpstr>
      <vt:lpstr>Wingdings</vt:lpstr>
      <vt:lpstr>EdgsTheme</vt:lpstr>
      <vt:lpstr>1_Edge</vt:lpstr>
      <vt:lpstr>Edge</vt:lpstr>
      <vt:lpstr>2_Edge</vt:lpstr>
      <vt:lpstr>Assignment 9 Due Tuesday, April 30 20 points total</vt:lpstr>
      <vt:lpstr>Problem 1 (5 points)</vt:lpstr>
      <vt:lpstr>PowerPoint Presentation</vt:lpstr>
      <vt:lpstr>PowerPoint Presentation</vt:lpstr>
      <vt:lpstr>Problem 2 (7 points)</vt:lpstr>
      <vt:lpstr>PowerPoint Presentation</vt:lpstr>
      <vt:lpstr>PowerPoint Presentation</vt:lpstr>
      <vt:lpstr>PowerPoint Presentation</vt:lpstr>
      <vt:lpstr>Problem 3 (6 pts.)</vt:lpstr>
      <vt:lpstr>PowerPoint Presentation</vt:lpstr>
      <vt:lpstr>PowerPoint Presentation</vt:lpstr>
      <vt:lpstr>PowerPoint Presentation</vt:lpstr>
      <vt:lpstr>Problem 4 (6 points)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9 Due Friday, November 14 20 points total</dc:title>
  <dc:creator>admin</dc:creator>
  <cp:lastModifiedBy>Siobahn Day</cp:lastModifiedBy>
  <cp:revision>7</cp:revision>
  <dcterms:created xsi:type="dcterms:W3CDTF">2014-11-07T04:46:12Z</dcterms:created>
  <dcterms:modified xsi:type="dcterms:W3CDTF">2019-04-23T17:27:39Z</dcterms:modified>
</cp:coreProperties>
</file>