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36"/>
  </p:notesMasterIdLst>
  <p:handoutMasterIdLst>
    <p:handoutMasterId r:id="rId37"/>
  </p:handoutMasterIdLst>
  <p:sldIdLst>
    <p:sldId id="256" r:id="rId3"/>
    <p:sldId id="456" r:id="rId4"/>
    <p:sldId id="414" r:id="rId5"/>
    <p:sldId id="415" r:id="rId6"/>
    <p:sldId id="416" r:id="rId7"/>
    <p:sldId id="453" r:id="rId8"/>
    <p:sldId id="418" r:id="rId9"/>
    <p:sldId id="454" r:id="rId10"/>
    <p:sldId id="419" r:id="rId11"/>
    <p:sldId id="425" r:id="rId12"/>
    <p:sldId id="424" r:id="rId13"/>
    <p:sldId id="427" r:id="rId14"/>
    <p:sldId id="429" r:id="rId15"/>
    <p:sldId id="430" r:id="rId16"/>
    <p:sldId id="455" r:id="rId17"/>
    <p:sldId id="421" r:id="rId18"/>
    <p:sldId id="436" r:id="rId19"/>
    <p:sldId id="445" r:id="rId20"/>
    <p:sldId id="461" r:id="rId21"/>
    <p:sldId id="446" r:id="rId22"/>
    <p:sldId id="447" r:id="rId23"/>
    <p:sldId id="448" r:id="rId24"/>
    <p:sldId id="460" r:id="rId25"/>
    <p:sldId id="423" r:id="rId26"/>
    <p:sldId id="439" r:id="rId27"/>
    <p:sldId id="449" r:id="rId28"/>
    <p:sldId id="450" r:id="rId29"/>
    <p:sldId id="451" r:id="rId30"/>
    <p:sldId id="459" r:id="rId31"/>
    <p:sldId id="457" r:id="rId32"/>
    <p:sldId id="422" r:id="rId33"/>
    <p:sldId id="458" r:id="rId34"/>
    <p:sldId id="452" r:id="rId3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6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4133">
          <p15:clr>
            <a:srgbClr val="A4A3A4"/>
          </p15:clr>
        </p15:guide>
        <p15:guide id="5" pos="363">
          <p15:clr>
            <a:srgbClr val="A4A3A4"/>
          </p15:clr>
        </p15:guide>
        <p15:guide id="6" pos="2880">
          <p15:clr>
            <a:srgbClr val="A4A3A4"/>
          </p15:clr>
        </p15:guide>
        <p15:guide id="7" pos="453">
          <p15:clr>
            <a:srgbClr val="A4A3A4"/>
          </p15:clr>
        </p15:guide>
        <p15:guide id="8" pos="4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7ED"/>
    <a:srgbClr val="9FC8D5"/>
    <a:srgbClr val="4FA2B8"/>
    <a:srgbClr val="FFEFAE"/>
    <a:srgbClr val="FFDC87"/>
    <a:srgbClr val="FBC25E"/>
    <a:srgbClr val="DFE2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 autoAdjust="0"/>
    <p:restoredTop sz="76379" autoAdjust="0"/>
  </p:normalViewPr>
  <p:slideViewPr>
    <p:cSldViewPr>
      <p:cViewPr>
        <p:scale>
          <a:sx n="130" d="100"/>
          <a:sy n="130" d="100"/>
        </p:scale>
        <p:origin x="688" y="-488"/>
      </p:cViewPr>
      <p:guideLst>
        <p:guide orient="horz" pos="2160"/>
        <p:guide orient="horz" pos="686"/>
        <p:guide orient="horz" pos="1253"/>
        <p:guide orient="horz" pos="4133"/>
        <p:guide pos="363"/>
        <p:guide pos="2880"/>
        <p:guide pos="453"/>
        <p:guide pos="4490"/>
      </p:guideLst>
    </p:cSldViewPr>
  </p:slideViewPr>
  <p:outlineViewPr>
    <p:cViewPr>
      <p:scale>
        <a:sx n="33" d="100"/>
        <a:sy n="33" d="100"/>
      </p:scale>
      <p:origin x="0" y="3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4E40C9-D170-4B21-BF33-4832D537BFC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900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C8AAEA-15D5-4830-BD71-306F1CF6E2E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158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B8507-E058-4C4C-8FF0-E6EA19EA3CEC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9388" lvl="1" indent="0">
              <a:buNone/>
            </a:pPr>
            <a:r>
              <a:rPr lang="en-US" dirty="0" smtClean="0"/>
              <a:t>We contribute:</a:t>
            </a:r>
          </a:p>
          <a:p>
            <a:pPr lvl="1"/>
            <a:r>
              <a:rPr lang="en-US" dirty="0" smtClean="0"/>
              <a:t>Applied, adapted  and evaluated an existing development methodology for the robotic system application domain</a:t>
            </a:r>
          </a:p>
          <a:p>
            <a:pPr lvl="1"/>
            <a:r>
              <a:rPr lang="en-US" dirty="0" smtClean="0"/>
              <a:t>evaluated and adapted the combination soft and hard real-time at the application/component level using a MDE approach</a:t>
            </a:r>
          </a:p>
          <a:p>
            <a:pPr marL="179388" lvl="1" indent="0">
              <a:buNone/>
            </a:pPr>
            <a:r>
              <a:rPr lang="en-US" dirty="0" smtClean="0"/>
              <a:t>An </a:t>
            </a:r>
            <a:r>
              <a:rPr lang="en-US" b="1" dirty="0" smtClean="0"/>
              <a:t>Methodology</a:t>
            </a:r>
            <a:r>
              <a:rPr lang="en-US" dirty="0" smtClean="0"/>
              <a:t> for robotic system should support:</a:t>
            </a:r>
          </a:p>
          <a:p>
            <a:pPr lvl="1"/>
            <a:r>
              <a:rPr lang="en-US" dirty="0" smtClean="0"/>
              <a:t>Different development activities</a:t>
            </a:r>
          </a:p>
          <a:p>
            <a:pPr lvl="2"/>
            <a:r>
              <a:rPr lang="en-US" dirty="0" smtClean="0"/>
              <a:t>Modeling, simulation, verification/ testing</a:t>
            </a:r>
          </a:p>
          <a:p>
            <a:pPr lvl="1"/>
            <a:r>
              <a:rPr lang="en-US" dirty="0" smtClean="0"/>
              <a:t>Different Stages</a:t>
            </a:r>
          </a:p>
          <a:p>
            <a:pPr lvl="2"/>
            <a:r>
              <a:rPr lang="en-US" dirty="0" smtClean="0"/>
              <a:t>Simulation, Prototyping, (Pre-)production</a:t>
            </a:r>
          </a:p>
          <a:p>
            <a:pPr lvl="1"/>
            <a:r>
              <a:rPr lang="en-US" dirty="0" smtClean="0"/>
              <a:t>Supported tools</a:t>
            </a:r>
          </a:p>
          <a:p>
            <a:pPr lvl="1"/>
            <a:r>
              <a:rPr lang="en-US" dirty="0" smtClean="0"/>
              <a:t>Supported libraries</a:t>
            </a:r>
          </a:p>
          <a:p>
            <a:pPr lvl="1"/>
            <a:r>
              <a:rPr lang="en-US" dirty="0" smtClean="0"/>
              <a:t>Integrated toolchain</a:t>
            </a:r>
          </a:p>
          <a:p>
            <a:pPr lvl="1"/>
            <a:r>
              <a:rPr lang="en-US" dirty="0" smtClean="0"/>
              <a:t>Reflect hard and soft real-time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just read</a:t>
            </a:r>
            <a:r>
              <a:rPr lang="en-US" baseline="0" dirty="0" smtClean="0"/>
              <a:t> the call for paper and many of these issues </a:t>
            </a:r>
            <a:r>
              <a:rPr lang="en-US" baseline="0" dirty="0" err="1" smtClean="0"/>
              <a:t>adressed</a:t>
            </a:r>
            <a:r>
              <a:rPr lang="en-US" baseline="0" dirty="0" smtClean="0"/>
              <a:t> there are already solved in other domains</a:t>
            </a:r>
          </a:p>
          <a:p>
            <a:r>
              <a:rPr lang="en-US" baseline="0" dirty="0" smtClean="0"/>
              <a:t>We ask, why do not use these concepts in robotics to and than we try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reflect HRT and SRT and</a:t>
            </a:r>
            <a:r>
              <a:rPr lang="en-US" baseline="0" dirty="0" smtClean="0"/>
              <a:t> the interaction between at modeling level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 an existing methodology from the automotive domain to the robotic domain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Microwave example</a:t>
            </a:r>
            <a:endParaRPr lang="en-US" dirty="0" smtClean="0"/>
          </a:p>
          <a:p>
            <a:endParaRPr lang="en-US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9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Prototyping Stage</a:t>
            </a:r>
            <a:br>
              <a:rPr lang="en-US" dirty="0" smtClean="0"/>
            </a:b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Software-in-the-loop simulation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development</a:t>
            </a:r>
            <a:r>
              <a:rPr lang="en-US" baseline="0" dirty="0" smtClean="0"/>
              <a:t> slide (code generation or hand coded integration)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Simulation stage  -&gt; prototyping stage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56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Prototyping Stage</a:t>
            </a:r>
            <a:br>
              <a:rPr lang="en-US" dirty="0" smtClean="0"/>
            </a:b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Software-in-the-loop simulation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development</a:t>
            </a:r>
            <a:r>
              <a:rPr lang="en-US" baseline="0" dirty="0" smtClean="0"/>
              <a:t> slide (code generation or hand coded integration)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Simulation stage  -&gt; prototyping stage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development</a:t>
            </a:r>
            <a:r>
              <a:rPr lang="en-US" baseline="0" dirty="0" smtClean="0"/>
              <a:t> slide (code generation or hand coded integration)</a:t>
            </a:r>
          </a:p>
          <a:p>
            <a:endParaRPr lang="en-US" baseline="0" dirty="0" smtClean="0"/>
          </a:p>
          <a:p>
            <a:r>
              <a:rPr lang="en-US" dirty="0" smtClean="0"/>
              <a:t>Prototyping Stage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code generation capabilities of MDE</a:t>
            </a:r>
          </a:p>
          <a:p>
            <a:pPr lvl="1"/>
            <a:r>
              <a:rPr lang="en-US" dirty="0" smtClean="0"/>
              <a:t>Hand coded implementation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5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development</a:t>
            </a:r>
            <a:r>
              <a:rPr lang="en-US" baseline="0" dirty="0" smtClean="0"/>
              <a:t> slide (code generation or hand coded integration)</a:t>
            </a:r>
          </a:p>
          <a:p>
            <a:endParaRPr lang="en-US" baseline="0" dirty="0" smtClean="0"/>
          </a:p>
          <a:p>
            <a:r>
              <a:rPr lang="en-US" dirty="0" smtClean="0"/>
              <a:t>Prototyping Stage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code generation capabilities of MDE</a:t>
            </a:r>
          </a:p>
          <a:p>
            <a:pPr lvl="1"/>
            <a:r>
              <a:rPr lang="en-US" dirty="0" smtClean="0"/>
              <a:t>Hand coded implementation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7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ROS</a:t>
            </a:r>
            <a:endParaRPr lang="en-US" dirty="0" smtClean="0"/>
          </a:p>
          <a:p>
            <a:r>
              <a:rPr lang="en-US" dirty="0" smtClean="0"/>
              <a:t>RT-Middleware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56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r>
              <a:rPr lang="en-US" baseline="0" dirty="0" smtClean="0"/>
              <a:t> slide</a:t>
            </a:r>
          </a:p>
          <a:p>
            <a:r>
              <a:rPr lang="en-US" baseline="0" dirty="0" smtClean="0"/>
              <a:t>First interfaces</a:t>
            </a:r>
          </a:p>
          <a:p>
            <a:r>
              <a:rPr lang="en-US" baseline="0" dirty="0" smtClean="0"/>
              <a:t>Mapping of functional parts</a:t>
            </a:r>
          </a:p>
          <a:p>
            <a:r>
              <a:rPr lang="en-US" baseline="0" dirty="0" smtClean="0"/>
              <a:t>Component 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56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Define components</a:t>
            </a:r>
          </a:p>
          <a:p>
            <a:pPr lvl="2"/>
            <a:r>
              <a:rPr lang="en-US" dirty="0" smtClean="0"/>
              <a:t>Communication mechanisms, port types</a:t>
            </a:r>
          </a:p>
          <a:p>
            <a:pPr lvl="2"/>
            <a:r>
              <a:rPr lang="en-US" dirty="0" smtClean="0"/>
              <a:t>Messages, interfaces and data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Map functionality </a:t>
            </a:r>
          </a:p>
          <a:p>
            <a:pPr lvl="2"/>
            <a:r>
              <a:rPr lang="en-US" dirty="0" smtClean="0"/>
              <a:t>using existing models </a:t>
            </a:r>
          </a:p>
          <a:p>
            <a:pPr lvl="2"/>
            <a:r>
              <a:rPr lang="en-US" dirty="0" smtClean="0"/>
              <a:t>Custom implementation files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Define:</a:t>
            </a:r>
          </a:p>
          <a:p>
            <a:pPr lvl="2"/>
            <a:r>
              <a:rPr lang="en-US" dirty="0" smtClean="0"/>
              <a:t>overall architecture</a:t>
            </a:r>
          </a:p>
          <a:p>
            <a:pPr lvl="2"/>
            <a:r>
              <a:rPr lang="en-US" dirty="0" smtClean="0"/>
              <a:t>Task specification</a:t>
            </a:r>
          </a:p>
          <a:p>
            <a:pPr lvl="2"/>
            <a:r>
              <a:rPr lang="en-US" dirty="0" smtClean="0"/>
              <a:t>hardware configuration</a:t>
            </a:r>
          </a:p>
          <a:p>
            <a:endParaRPr lang="en-US" dirty="0" smtClean="0"/>
          </a:p>
          <a:p>
            <a:r>
              <a:rPr lang="en-US" dirty="0" smtClean="0"/>
              <a:t>System architecture</a:t>
            </a:r>
            <a:r>
              <a:rPr lang="en-US" baseline="0" dirty="0" smtClean="0"/>
              <a:t> slide</a:t>
            </a:r>
          </a:p>
          <a:p>
            <a:r>
              <a:rPr lang="en-US" baseline="0" dirty="0" smtClean="0"/>
              <a:t>First interfaces</a:t>
            </a:r>
          </a:p>
          <a:p>
            <a:r>
              <a:rPr lang="en-US" baseline="0" dirty="0" smtClean="0"/>
              <a:t>Mapping of functional parts</a:t>
            </a:r>
          </a:p>
          <a:p>
            <a:r>
              <a:rPr lang="en-US" baseline="0" dirty="0" smtClean="0"/>
              <a:t>Component 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5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Microwave</a:t>
            </a:r>
          </a:p>
          <a:p>
            <a:r>
              <a:rPr lang="en-US" dirty="0" smtClean="0"/>
              <a:t>Robot interact with humans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7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Future work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Show/ make visual</a:t>
            </a:r>
            <a:r>
              <a:rPr lang="en-US" baseline="0" dirty="0" smtClean="0"/>
              <a:t> HRT and SRT in the architecture or in the component models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limitations in communication by combining them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75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07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not distributed case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95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distributed case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95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Real-Time Consideration</a:t>
            </a:r>
          </a:p>
          <a:p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Preserves hard real-time constraints for basic functions: high/low priority</a:t>
            </a:r>
          </a:p>
          <a:p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Communication between hard and soft real-time ensures consistent data exchange: trigger 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21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Stage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Simulate overall architecture</a:t>
            </a:r>
          </a:p>
          <a:p>
            <a:pPr lvl="1"/>
            <a:r>
              <a:rPr lang="en-US" dirty="0" smtClean="0"/>
              <a:t>Build real system and execute on real hardware</a:t>
            </a:r>
          </a:p>
          <a:p>
            <a:pPr lvl="2"/>
            <a:r>
              <a:rPr lang="en-US" dirty="0" smtClean="0"/>
              <a:t>No simulation semantic</a:t>
            </a:r>
          </a:p>
          <a:p>
            <a:pPr lvl="2"/>
            <a:r>
              <a:rPr lang="en-US" dirty="0" smtClean="0"/>
              <a:t>Hard real-time execution possible</a:t>
            </a:r>
          </a:p>
          <a:p>
            <a:endParaRPr lang="en-US" dirty="0" smtClean="0"/>
          </a:p>
          <a:p>
            <a:r>
              <a:rPr lang="en-US" dirty="0" smtClean="0"/>
              <a:t>Put more and more artifacts together and evaluate real behavior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analyzing using real-time debugging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639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Methodology</a:t>
            </a:r>
          </a:p>
          <a:p>
            <a:pPr lvl="2"/>
            <a:r>
              <a:rPr lang="en-US" dirty="0" smtClean="0"/>
              <a:t>Guidance due different focus in stages following MDE approach</a:t>
            </a:r>
          </a:p>
          <a:p>
            <a:pPr lvl="2"/>
            <a:r>
              <a:rPr lang="en-US" dirty="0" smtClean="0"/>
              <a:t>Tool and library integration</a:t>
            </a:r>
          </a:p>
          <a:p>
            <a:pPr lvl="2"/>
            <a:r>
              <a:rPr lang="en-US" dirty="0" smtClean="0"/>
              <a:t>Verification, simulation, testing support</a:t>
            </a:r>
          </a:p>
          <a:p>
            <a:pPr lvl="2"/>
            <a:r>
              <a:rPr lang="en-US" dirty="0" smtClean="0"/>
              <a:t>Hard and soft real-time consideration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63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[Broekman2003]</a:t>
            </a:r>
          </a:p>
          <a:p>
            <a:r>
              <a:rPr lang="en-US" dirty="0" err="1" smtClean="0"/>
              <a:t>Broekman</a:t>
            </a:r>
            <a:r>
              <a:rPr lang="en-US" dirty="0" smtClean="0"/>
              <a:t>, B. and </a:t>
            </a:r>
            <a:r>
              <a:rPr lang="en-US" dirty="0" err="1" smtClean="0"/>
              <a:t>Notenboom</a:t>
            </a:r>
            <a:r>
              <a:rPr lang="en-US" dirty="0" smtClean="0"/>
              <a:t>, E.:</a:t>
            </a:r>
          </a:p>
          <a:p>
            <a:r>
              <a:rPr lang="en-US" i="1" dirty="0" smtClean="0"/>
              <a:t>Testing Embedded Software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Wesley, 2003.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5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r>
              <a:rPr lang="en-US" baseline="0" dirty="0" smtClean="0"/>
              <a:t> + Extension e.g. </a:t>
            </a:r>
            <a:r>
              <a:rPr lang="en-US" baseline="0" dirty="0" err="1" smtClean="0"/>
              <a:t>Stateflow</a:t>
            </a:r>
            <a:r>
              <a:rPr lang="en-US" baseline="0" dirty="0" smtClean="0"/>
              <a:t> to model the dynamic behavior using </a:t>
            </a:r>
            <a:r>
              <a:rPr lang="en-US" baseline="0" dirty="0" err="1" smtClean="0"/>
              <a:t>statecharts</a:t>
            </a:r>
            <a:endParaRPr lang="en-US" baseline="0" dirty="0" smtClean="0"/>
          </a:p>
          <a:p>
            <a:r>
              <a:rPr lang="en-US" baseline="0" dirty="0" smtClean="0"/>
              <a:t>Built own block library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7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3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Odemetry</a:t>
            </a:r>
            <a:r>
              <a:rPr lang="en-US" dirty="0" smtClean="0"/>
              <a:t> around</a:t>
            </a:r>
            <a:r>
              <a:rPr lang="en-US" baseline="0" dirty="0" smtClean="0"/>
              <a:t> 40 blocks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4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79388" lvl="1" indent="0">
              <a:buNone/>
            </a:pPr>
            <a:r>
              <a:rPr lang="en-US" dirty="0" smtClean="0"/>
              <a:t>Verification: Model Testing (MT)</a:t>
            </a:r>
          </a:p>
          <a:p>
            <a:pPr lvl="1"/>
            <a:r>
              <a:rPr lang="en-US" dirty="0" smtClean="0"/>
              <a:t>one-way / one-shot simulation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Stateflow</a:t>
            </a:r>
            <a:r>
              <a:rPr lang="en-US" dirty="0" smtClean="0"/>
              <a:t> -&gt; Other formal Models -&gt; MDE</a:t>
            </a:r>
            <a:r>
              <a:rPr lang="en-US" baseline="0" dirty="0" smtClean="0"/>
              <a:t> apply model checking</a:t>
            </a:r>
          </a:p>
          <a:p>
            <a:r>
              <a:rPr lang="en-US" baseline="0" dirty="0" smtClean="0"/>
              <a:t>AUTOMATA, Finite State Machine…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7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</a:t>
            </a:r>
          </a:p>
          <a:p>
            <a:endParaRPr lang="en-US" dirty="0" smtClean="0"/>
          </a:p>
          <a:p>
            <a:pPr marL="179388" lvl="1" indent="0">
              <a:buNone/>
            </a:pPr>
            <a:r>
              <a:rPr lang="en-US" dirty="0" smtClean="0"/>
              <a:t>Verification: model-in-the-loop (</a:t>
            </a:r>
            <a:r>
              <a:rPr lang="en-US" dirty="0" err="1" smtClean="0"/>
              <a:t>MiL</a:t>
            </a:r>
            <a:r>
              <a:rPr lang="en-US" dirty="0" smtClean="0"/>
              <a:t>) simulation</a:t>
            </a:r>
          </a:p>
          <a:p>
            <a:pPr lvl="1"/>
            <a:r>
              <a:rPr lang="en-US" dirty="0" smtClean="0"/>
              <a:t>Simulation using feedback loops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7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388" lvl="1" indent="0">
              <a:buNone/>
            </a:pPr>
            <a:r>
              <a:rPr lang="en-US" dirty="0" err="1" smtClean="0"/>
              <a:t>rp</a:t>
            </a:r>
            <a:endParaRPr lang="en-US" dirty="0" smtClean="0"/>
          </a:p>
          <a:p>
            <a:pPr marL="179388" lvl="1" indent="0">
              <a:buNone/>
            </a:pPr>
            <a:endParaRPr lang="en-US" dirty="0" smtClean="0"/>
          </a:p>
          <a:p>
            <a:pPr marL="179388" lvl="1" indent="0">
              <a:buNone/>
            </a:pPr>
            <a:r>
              <a:rPr lang="en-US" dirty="0" smtClean="0"/>
              <a:t>Verification: model-in-the-loop (</a:t>
            </a:r>
            <a:r>
              <a:rPr lang="en-US" dirty="0" err="1" smtClean="0"/>
              <a:t>MiL</a:t>
            </a:r>
            <a:r>
              <a:rPr lang="en-US" dirty="0" smtClean="0"/>
              <a:t>) simulation</a:t>
            </a:r>
          </a:p>
          <a:p>
            <a:pPr lvl="1"/>
            <a:r>
              <a:rPr lang="en-US" dirty="0" smtClean="0"/>
              <a:t>Simulation using feedback loops</a:t>
            </a:r>
          </a:p>
          <a:p>
            <a:pPr lvl="1"/>
            <a:r>
              <a:rPr lang="en-US" dirty="0" smtClean="0"/>
              <a:t>Simulate using the real robot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simulators:</a:t>
            </a:r>
          </a:p>
          <a:p>
            <a:endParaRPr lang="en-US" dirty="0" smtClean="0"/>
          </a:p>
          <a:p>
            <a:r>
              <a:rPr lang="en-US" dirty="0" smtClean="0"/>
              <a:t>GAZEBO</a:t>
            </a:r>
          </a:p>
          <a:p>
            <a:r>
              <a:rPr lang="en-US" dirty="0" smtClean="0"/>
              <a:t>Morse</a:t>
            </a:r>
            <a:r>
              <a:rPr lang="en-US" baseline="0" dirty="0" smtClean="0"/>
              <a:t> (Wednesday MORSE)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AAEA-15D5-4830-BD71-306F1CF6E2E1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7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themeOverride" Target="../theme/themeOverride1.xml"/><Relationship Id="rId2" Type="http://schemas.openxmlformats.org/officeDocument/2006/relationships/vmlDrawing" Target="../drawings/vmlDrawing3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25" y="3429000"/>
            <a:ext cx="57975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868863"/>
            <a:ext cx="5761037" cy="151288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9700"/>
            <a:ext cx="601980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411413" y="0"/>
            <a:ext cx="107950" cy="2924175"/>
          </a:xfrm>
          <a:prstGeom prst="rect">
            <a:avLst/>
          </a:prstGeom>
          <a:solidFill>
            <a:srgbClr val="DFE2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520950" y="2816225"/>
            <a:ext cx="6623050" cy="107950"/>
          </a:xfrm>
          <a:prstGeom prst="rect">
            <a:avLst/>
          </a:prstGeom>
          <a:solidFill>
            <a:srgbClr val="DFE2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303463" y="2816225"/>
            <a:ext cx="215900" cy="4041775"/>
          </a:xfrm>
          <a:prstGeom prst="rect">
            <a:avLst/>
          </a:prstGeom>
          <a:solidFill>
            <a:schemeClr val="bg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2816225"/>
            <a:ext cx="2303463" cy="215900"/>
          </a:xfrm>
          <a:prstGeom prst="rect">
            <a:avLst/>
          </a:prstGeom>
          <a:solidFill>
            <a:schemeClr val="bg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4516438" y="225425"/>
          <a:ext cx="4094162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2" name="Image" r:id="rId3" imgW="3221337" imgH="1845301" progId="">
                  <p:embed/>
                </p:oleObj>
              </mc:Choice>
              <mc:Fallback>
                <p:oleObj name="Image" r:id="rId3" imgW="3221337" imgH="1845301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225425"/>
                        <a:ext cx="4094162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FF4C5F-95FE-4737-9674-50BFE8A0317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0063" y="0"/>
            <a:ext cx="2043112" cy="65246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0"/>
            <a:ext cx="5978525" cy="65246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C6BF5-773D-4BA3-87CD-A7FE3051726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25" y="3429000"/>
            <a:ext cx="57975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868863"/>
            <a:ext cx="5761037" cy="154781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9700"/>
            <a:ext cx="6019800" cy="296863"/>
          </a:xfrm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55312" name="Rectangle 16"/>
          <p:cNvSpPr>
            <a:spLocks noChangeArrowheads="1"/>
          </p:cNvSpPr>
          <p:nvPr userDrawn="1"/>
        </p:nvSpPr>
        <p:spPr bwMode="auto">
          <a:xfrm>
            <a:off x="2303463" y="2816225"/>
            <a:ext cx="215900" cy="4041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313" name="Rectangle 17"/>
          <p:cNvSpPr>
            <a:spLocks noChangeArrowheads="1"/>
          </p:cNvSpPr>
          <p:nvPr userDrawn="1"/>
        </p:nvSpPr>
        <p:spPr bwMode="auto">
          <a:xfrm>
            <a:off x="0" y="2816225"/>
            <a:ext cx="2303463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310" name="Rectangle 14"/>
          <p:cNvSpPr>
            <a:spLocks noChangeArrowheads="1"/>
          </p:cNvSpPr>
          <p:nvPr userDrawn="1"/>
        </p:nvSpPr>
        <p:spPr bwMode="auto">
          <a:xfrm>
            <a:off x="2411413" y="0"/>
            <a:ext cx="107950" cy="29241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311" name="Rectangle 15"/>
          <p:cNvSpPr>
            <a:spLocks noChangeArrowheads="1"/>
          </p:cNvSpPr>
          <p:nvPr userDrawn="1"/>
        </p:nvSpPr>
        <p:spPr bwMode="auto">
          <a:xfrm>
            <a:off x="2520950" y="2816225"/>
            <a:ext cx="6623050" cy="107950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4516438" y="225425"/>
          <a:ext cx="4094162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8" name="Image" r:id="rId4" imgW="3221337" imgH="1845301" progId="">
                  <p:embed/>
                </p:oleObj>
              </mc:Choice>
              <mc:Fallback>
                <p:oleObj name="Image" r:id="rId4" imgW="3221337" imgH="1845301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225425"/>
                        <a:ext cx="4094162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-216532" y="6552009"/>
            <a:ext cx="547688" cy="333375"/>
          </a:xfrm>
        </p:spPr>
        <p:txBody>
          <a:bodyPr/>
          <a:lstStyle>
            <a:lvl1pPr>
              <a:defRPr/>
            </a:lvl1pPr>
          </a:lstStyle>
          <a:p>
            <a:fld id="{2CA47873-FBBF-4C33-A1F0-838509D8D9FD}" type="slidenum">
              <a:rPr lang="de-DE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5F9E47-2608-4D2A-9B56-5AFA728BCB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89138"/>
            <a:ext cx="4010025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1563" y="1989138"/>
            <a:ext cx="4011612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C20EAB-4C8B-4689-9233-8A6C713A820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5EFC79-A449-4DCD-B0A1-3E20179CA3E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2872CC-42C4-4920-983F-3841864BF08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FF01EC-D647-44F6-956A-738F4ED4890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5DE423-008B-415A-BAED-EF8E27BCB6B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2C866F-10A1-4617-B23A-833A39C9BB3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7CC42E-4500-4FE5-A6E9-57DFBF92EAE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9C6E8-FA48-4AEF-A222-D4589025AC0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0063" y="0"/>
            <a:ext cx="2043112" cy="65246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0"/>
            <a:ext cx="5978525" cy="65246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DCCFDB-600C-4581-97C4-DF7ACC721D9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D79A36-8E3C-4B4E-ACAC-B0D9F147853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89138"/>
            <a:ext cx="4010025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1563" y="1989138"/>
            <a:ext cx="4011612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D9CD00-DB1F-453E-A94E-7D443E4E80C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0CD4CE-AA5C-45CE-8DC3-60D4A1C4FBE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543B2C-A77A-4929-9F55-2A3C28E0E6E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FF993C-6AA8-404A-981F-D3929005000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4736-07C1-4FC3-9F50-DD2395D8A1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5F70-7C69-42AC-B871-AE57EC8139A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89138"/>
            <a:ext cx="8174037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0"/>
            <a:ext cx="594042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561138"/>
            <a:ext cx="72009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206375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E48792C2-4B44-4A65-A0D2-5EB7C46853BF}" type="slidenum">
              <a:rPr lang="de-DE"/>
              <a:pPr/>
              <a:t>‹#›</a:t>
            </a:fld>
            <a:endParaRPr lang="de-DE"/>
          </a:p>
        </p:txBody>
      </p:sp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7108825" y="276225"/>
          <a:ext cx="17287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98" name="Image" r:id="rId14" imgW="3221337" imgH="1845301" progId="">
                  <p:embed/>
                </p:oleObj>
              </mc:Choice>
              <mc:Fallback>
                <p:oleObj name="Image" r:id="rId14" imgW="3221337" imgH="1845301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2660"/>
                      <a:stretch>
                        <a:fillRect/>
                      </a:stretch>
                    </p:blipFill>
                    <p:spPr bwMode="auto">
                      <a:xfrm>
                        <a:off x="7108825" y="276225"/>
                        <a:ext cx="17287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063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D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Rectangle 20"/>
          <p:cNvSpPr>
            <a:spLocks noChangeArrowheads="1"/>
          </p:cNvSpPr>
          <p:nvPr userDrawn="1"/>
        </p:nvSpPr>
        <p:spPr bwMode="auto">
          <a:xfrm>
            <a:off x="431800" y="0"/>
            <a:ext cx="71438" cy="1196975"/>
          </a:xfrm>
          <a:prstGeom prst="rect">
            <a:avLst/>
          </a:prstGeom>
          <a:solidFill>
            <a:srgbClr val="DFE2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97" name="Rectangle 21"/>
          <p:cNvSpPr>
            <a:spLocks noChangeArrowheads="1"/>
          </p:cNvSpPr>
          <p:nvPr userDrawn="1"/>
        </p:nvSpPr>
        <p:spPr bwMode="auto">
          <a:xfrm>
            <a:off x="431800" y="1196975"/>
            <a:ext cx="8712200" cy="71438"/>
          </a:xfrm>
          <a:prstGeom prst="rect">
            <a:avLst/>
          </a:prstGeom>
          <a:solidFill>
            <a:srgbClr val="DFE2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98" name="Rectangle 22"/>
          <p:cNvSpPr>
            <a:spLocks noChangeArrowheads="1"/>
          </p:cNvSpPr>
          <p:nvPr userDrawn="1"/>
        </p:nvSpPr>
        <p:spPr bwMode="auto">
          <a:xfrm>
            <a:off x="358775" y="1338263"/>
            <a:ext cx="144463" cy="5519737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99" name="Rectangle 23"/>
          <p:cNvSpPr>
            <a:spLocks noChangeArrowheads="1"/>
          </p:cNvSpPr>
          <p:nvPr userDrawn="1"/>
        </p:nvSpPr>
        <p:spPr bwMode="auto">
          <a:xfrm>
            <a:off x="0" y="1193800"/>
            <a:ext cx="503238" cy="1444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algn="l" rtl="0" fontAlgn="base">
        <a:lnSpc>
          <a:spcPct val="115000"/>
        </a:lnSpc>
        <a:spcBef>
          <a:spcPct val="3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rtl="0" fontAlgn="base">
        <a:lnSpc>
          <a:spcPct val="11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■"/>
        <a:defRPr>
          <a:solidFill>
            <a:schemeClr val="tx1"/>
          </a:solidFill>
          <a:latin typeface="+mn-lt"/>
        </a:defRPr>
      </a:lvl2pPr>
      <a:lvl3pPr marL="895350" indent="-266700" algn="l" rtl="0" fontAlgn="base">
        <a:lnSpc>
          <a:spcPct val="11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□"/>
        <a:defRPr>
          <a:solidFill>
            <a:schemeClr val="tx1"/>
          </a:solidFill>
          <a:latin typeface="+mn-lt"/>
        </a:defRPr>
      </a:lvl3pPr>
      <a:lvl4pPr marL="1431925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□"/>
        <a:defRPr>
          <a:solidFill>
            <a:schemeClr val="tx1"/>
          </a:solidFill>
          <a:latin typeface="+mn-lt"/>
        </a:defRPr>
      </a:lvl4pPr>
      <a:lvl5pPr marL="21129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701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273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845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41763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89138"/>
            <a:ext cx="8174037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91915" y="0"/>
            <a:ext cx="594042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572" y="6619875"/>
            <a:ext cx="817403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216532" y="6552009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fld id="{9005FDDB-B933-490E-BD55-49D76A8DCD64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algn="l" rtl="0" fontAlgn="base">
        <a:lnSpc>
          <a:spcPct val="115000"/>
        </a:lnSpc>
        <a:spcBef>
          <a:spcPct val="3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42913" indent="-263525" algn="l" rtl="0" fontAlgn="base">
        <a:lnSpc>
          <a:spcPct val="11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■"/>
        <a:defRPr>
          <a:solidFill>
            <a:schemeClr val="tx1"/>
          </a:solidFill>
          <a:latin typeface="+mn-lt"/>
        </a:defRPr>
      </a:lvl2pPr>
      <a:lvl3pPr marL="893763" indent="-261938" algn="l" rtl="0" fontAlgn="base">
        <a:lnSpc>
          <a:spcPct val="11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□"/>
        <a:defRPr>
          <a:solidFill>
            <a:schemeClr val="tx1"/>
          </a:solidFill>
          <a:latin typeface="+mn-lt"/>
        </a:defRPr>
      </a:lvl3pPr>
      <a:lvl4pPr marL="1643063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1.png"/><Relationship Id="rId5" Type="http://schemas.openxmlformats.org/officeDocument/2006/relationships/image" Target="../media/image14.jpeg"/><Relationship Id="rId6" Type="http://schemas.openxmlformats.org/officeDocument/2006/relationships/image" Target="../media/image15.wmf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1.png"/><Relationship Id="rId5" Type="http://schemas.openxmlformats.org/officeDocument/2006/relationships/image" Target="../media/image14.jpeg"/><Relationship Id="rId6" Type="http://schemas.openxmlformats.org/officeDocument/2006/relationships/image" Target="../media/image15.wmf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1.png"/><Relationship Id="rId5" Type="http://schemas.openxmlformats.org/officeDocument/2006/relationships/image" Target="../media/image15.wmf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wmf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wmf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jpeg"/><Relationship Id="rId10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HPI </a:t>
            </a:r>
            <a:r>
              <a:rPr lang="en-US" dirty="0" smtClean="0"/>
              <a:t>CPS </a:t>
            </a:r>
            <a:r>
              <a:rPr lang="en-US" smtClean="0"/>
              <a:t>Lab Figures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131840" y="4473116"/>
            <a:ext cx="5761037" cy="1547812"/>
          </a:xfrm>
        </p:spPr>
        <p:txBody>
          <a:bodyPr/>
          <a:lstStyle/>
          <a:p>
            <a:r>
              <a:rPr lang="en-US" dirty="0" smtClean="0"/>
              <a:t>Acknowledgements:</a:t>
            </a:r>
          </a:p>
          <a:p>
            <a:r>
              <a:rPr lang="de-DE" u="sng" dirty="0" smtClean="0"/>
              <a:t>Sebastian Wätzoldt</a:t>
            </a:r>
            <a:r>
              <a:rPr lang="de-DE" dirty="0" smtClean="0"/>
              <a:t>, Stefan Neumann</a:t>
            </a:r>
            <a:r>
              <a:rPr lang="de-DE" dirty="0"/>
              <a:t>, Joachim Hänsel, </a:t>
            </a:r>
            <a:r>
              <a:rPr lang="de-DE" dirty="0" err="1" smtClean="0"/>
              <a:t>and</a:t>
            </a:r>
            <a:r>
              <a:rPr lang="de-DE" dirty="0" smtClean="0"/>
              <a:t> Falk Benke</a:t>
            </a:r>
          </a:p>
          <a:p>
            <a:endParaRPr lang="de-DE" sz="1000" dirty="0" smtClean="0"/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System Analysis and Modeling Group</a:t>
            </a:r>
            <a:endParaRPr lang="de-DE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3" y="5597260"/>
            <a:ext cx="6624228" cy="12607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7"/>
          <a:stretch/>
        </p:blipFill>
        <p:spPr>
          <a:xfrm>
            <a:off x="359532" y="1988839"/>
            <a:ext cx="8532948" cy="4210957"/>
          </a:xfrm>
        </p:spPr>
      </p:pic>
      <p:sp>
        <p:nvSpPr>
          <p:cNvPr id="12" name="Rechteck 11"/>
          <p:cNvSpPr/>
          <p:nvPr/>
        </p:nvSpPr>
        <p:spPr>
          <a:xfrm>
            <a:off x="143508" y="1902812"/>
            <a:ext cx="3554310" cy="1562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endCxn id="8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735796" y="4437112"/>
            <a:ext cx="201622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167844" y="0"/>
            <a:ext cx="4464496" cy="1136650"/>
          </a:xfrm>
        </p:spPr>
        <p:txBody>
          <a:bodyPr/>
          <a:lstStyle/>
          <a:p>
            <a:r>
              <a:rPr lang="en-US" dirty="0" smtClean="0"/>
              <a:t>Simulation Stage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7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91880" y="1989138"/>
            <a:ext cx="5401295" cy="45354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>
            <a:endCxn id="11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42" name="Picture 6" descr="D:\Paper\2012-05-15 Toolchain SIMPAR 2012\svn\fig\MilSimulation_v2.graffle\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82200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aper\2012-05-15 Toolchain SIMPAR 2012\svn\fig\MATLAB_library_cut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42698"/>
            <a:ext cx="1691070" cy="237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aper\2012-05-15 Toolchain SIMPAR 2012\svn\fig\matlab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11719" r="4394" b="7856"/>
          <a:stretch/>
        </p:blipFill>
        <p:spPr bwMode="auto">
          <a:xfrm>
            <a:off x="6335079" y="1052736"/>
            <a:ext cx="2196853" cy="7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167844" y="0"/>
            <a:ext cx="4464496" cy="1136650"/>
          </a:xfrm>
        </p:spPr>
        <p:txBody>
          <a:bodyPr/>
          <a:lstStyle/>
          <a:p>
            <a:r>
              <a:rPr lang="en-US" dirty="0" smtClean="0"/>
              <a:t>Simulation Stage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4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3848" y="1232756"/>
            <a:ext cx="5689327" cy="5291869"/>
          </a:xfrm>
        </p:spPr>
        <p:txBody>
          <a:bodyPr/>
          <a:lstStyle/>
          <a:p>
            <a:pPr marL="179388" lvl="1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mt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4" name="Picture 2" descr="D:\Paper\2012-05-15 Toolchain SIMPAR 2012\svn\fig\matla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11719" r="4394" b="7856"/>
          <a:stretch/>
        </p:blipFill>
        <p:spPr bwMode="auto">
          <a:xfrm>
            <a:off x="1" y="3407819"/>
            <a:ext cx="2123728" cy="69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2" name="Picture 2" descr="D:\Paper\2012-05-15 Toolchain SIMPAR 2012\svn\fig\MATLAB_library_cut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" y="4101406"/>
            <a:ext cx="1691070" cy="237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 descr="D:\Paper\2012-05-15 Toolchain SIMPAR 2012\svn\fig\matlab moni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37" y="2039781"/>
            <a:ext cx="2189683" cy="29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/>
          <p:cNvCxnSpPr>
            <a:endCxn id="20" idx="1"/>
          </p:cNvCxnSpPr>
          <p:nvPr/>
        </p:nvCxnSpPr>
        <p:spPr>
          <a:xfrm flipV="1">
            <a:off x="1771842" y="3206041"/>
            <a:ext cx="1432006" cy="136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D:\Vorträge\2012-11-08 SIMPAR\img\odometry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24844"/>
            <a:ext cx="3175144" cy="23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15"/>
          <p:cNvCxnSpPr>
            <a:stCxn id="20" idx="3"/>
            <a:endCxn id="66563" idx="1"/>
          </p:cNvCxnSpPr>
          <p:nvPr/>
        </p:nvCxnSpPr>
        <p:spPr>
          <a:xfrm>
            <a:off x="6378992" y="3206041"/>
            <a:ext cx="463045" cy="290134"/>
          </a:xfrm>
          <a:prstGeom prst="curvedConnector3">
            <a:avLst>
              <a:gd name="adj1" fmla="val 2531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5"/>
          <p:cNvCxnSpPr/>
          <p:nvPr/>
        </p:nvCxnSpPr>
        <p:spPr>
          <a:xfrm rot="16200000" flipH="1">
            <a:off x="6082166" y="4051438"/>
            <a:ext cx="730876" cy="13722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64" name="Picture 4" descr="D:\Paper\2012-05-15 Toolchain SIMPAR 2012\svn\fig\matlab mil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20579" r="3620" b="5218"/>
          <a:stretch/>
        </p:blipFill>
        <p:spPr bwMode="auto">
          <a:xfrm>
            <a:off x="3824739" y="4485488"/>
            <a:ext cx="2943505" cy="20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3167844" y="0"/>
            <a:ext cx="4464496" cy="11366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3848" y="1232756"/>
            <a:ext cx="5689327" cy="5291869"/>
          </a:xfrm>
        </p:spPr>
        <p:txBody>
          <a:bodyPr/>
          <a:lstStyle/>
          <a:p>
            <a:pPr marL="179388" lvl="1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mil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4" name="Picture 2" descr="D:\Paper\2012-05-15 Toolchain SIMPAR 2012\svn\fig\matla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11719" r="4394" b="7856"/>
          <a:stretch/>
        </p:blipFill>
        <p:spPr bwMode="auto">
          <a:xfrm>
            <a:off x="1" y="3407819"/>
            <a:ext cx="2123728" cy="69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2" name="Picture 2" descr="D:\Paper\2012-05-15 Toolchain SIMPAR 2012\svn\fig\MATLAB_library_cut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" y="4101406"/>
            <a:ext cx="1691070" cy="237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 descr="D:\Paper\2012-05-15 Toolchain SIMPAR 2012\svn\fig\matlab moni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37" y="2136392"/>
            <a:ext cx="2189683" cy="29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Vorträge\2012-11-08 SIMPAR\img\odometry.wm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5799" b="12314"/>
          <a:stretch/>
        </p:blipFill>
        <p:spPr bwMode="auto">
          <a:xfrm>
            <a:off x="4013200" y="2362947"/>
            <a:ext cx="2365792" cy="19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15"/>
          <p:cNvCxnSpPr>
            <a:stCxn id="20" idx="3"/>
            <a:endCxn id="66563" idx="1"/>
          </p:cNvCxnSpPr>
          <p:nvPr/>
        </p:nvCxnSpPr>
        <p:spPr>
          <a:xfrm>
            <a:off x="6378992" y="3330195"/>
            <a:ext cx="463045" cy="262591"/>
          </a:xfrm>
          <a:prstGeom prst="curvedConnector3">
            <a:avLst>
              <a:gd name="adj1" fmla="val 2257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5"/>
          <p:cNvCxnSpPr/>
          <p:nvPr/>
        </p:nvCxnSpPr>
        <p:spPr>
          <a:xfrm rot="5400000">
            <a:off x="5407213" y="4282822"/>
            <a:ext cx="1023904" cy="690048"/>
          </a:xfrm>
          <a:prstGeom prst="curvedConnector3">
            <a:avLst>
              <a:gd name="adj1" fmla="val 996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5"/>
          <p:cNvCxnSpPr/>
          <p:nvPr/>
        </p:nvCxnSpPr>
        <p:spPr>
          <a:xfrm rot="5400000">
            <a:off x="5239977" y="4450059"/>
            <a:ext cx="1358378" cy="690050"/>
          </a:xfrm>
          <a:prstGeom prst="curvedConnector3">
            <a:avLst>
              <a:gd name="adj1" fmla="val 9955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15"/>
          <p:cNvCxnSpPr/>
          <p:nvPr/>
        </p:nvCxnSpPr>
        <p:spPr>
          <a:xfrm rot="5400000">
            <a:off x="5043098" y="4646936"/>
            <a:ext cx="1752134" cy="690052"/>
          </a:xfrm>
          <a:prstGeom prst="curvedConnector3">
            <a:avLst>
              <a:gd name="adj1" fmla="val 9928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5"/>
          <p:cNvCxnSpPr/>
          <p:nvPr/>
        </p:nvCxnSpPr>
        <p:spPr>
          <a:xfrm rot="5400000" flipH="1" flipV="1">
            <a:off x="2584073" y="3329935"/>
            <a:ext cx="1593622" cy="1086091"/>
          </a:xfrm>
          <a:prstGeom prst="bentConnector3">
            <a:avLst>
              <a:gd name="adj1" fmla="val 10020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5"/>
          <p:cNvCxnSpPr/>
          <p:nvPr/>
        </p:nvCxnSpPr>
        <p:spPr>
          <a:xfrm rot="10800000">
            <a:off x="2807806" y="4408315"/>
            <a:ext cx="1086091" cy="9477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15"/>
          <p:cNvCxnSpPr/>
          <p:nvPr/>
        </p:nvCxnSpPr>
        <p:spPr>
          <a:xfrm rot="10800000">
            <a:off x="2837837" y="4669790"/>
            <a:ext cx="1086091" cy="947762"/>
          </a:xfrm>
          <a:prstGeom prst="curvedConnector3">
            <a:avLst>
              <a:gd name="adj1" fmla="val 581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1" name="Nach oben gekrümmter Pfeil 64520"/>
          <p:cNvSpPr/>
          <p:nvPr/>
        </p:nvSpPr>
        <p:spPr>
          <a:xfrm>
            <a:off x="4499325" y="4487039"/>
            <a:ext cx="608076" cy="2666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522" name="Nach unten gekrümmter Pfeil 64521"/>
          <p:cNvSpPr/>
          <p:nvPr/>
        </p:nvSpPr>
        <p:spPr>
          <a:xfrm flipH="1">
            <a:off x="4467980" y="4150568"/>
            <a:ext cx="608076" cy="2937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8" name="Picture 6" descr="D:\Paper\2012-05-15 Toolchain SIMPAR 2012\svn\fig\MilSimulation_v2.graffle\image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t="15754" r="63767" b="38091"/>
          <a:stretch/>
        </p:blipFill>
        <p:spPr bwMode="auto">
          <a:xfrm flipH="1">
            <a:off x="3923928" y="4948375"/>
            <a:ext cx="1650209" cy="125293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3167844" y="0"/>
            <a:ext cx="4464496" cy="11366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3848" y="1232756"/>
            <a:ext cx="5689327" cy="5291869"/>
          </a:xfrm>
        </p:spPr>
        <p:txBody>
          <a:bodyPr/>
          <a:lstStyle/>
          <a:p>
            <a:pPr marL="179388" lvl="1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rp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4" name="Picture 2" descr="D:\Paper\2012-05-15 Toolchain SIMPAR 2012\svn\fig\matla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11719" r="4394" b="7856"/>
          <a:stretch/>
        </p:blipFill>
        <p:spPr bwMode="auto">
          <a:xfrm>
            <a:off x="1" y="3407819"/>
            <a:ext cx="2123728" cy="69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2" name="Picture 2" descr="D:\Paper\2012-05-15 Toolchain SIMPAR 2012\svn\fig\MATLAB_library_cut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" y="4101406"/>
            <a:ext cx="1691070" cy="237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Vorträge\2012-11-08 SIMPAR\img\odometry.wm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6106" b="12007"/>
          <a:stretch/>
        </p:blipFill>
        <p:spPr bwMode="auto">
          <a:xfrm>
            <a:off x="4013200" y="2362946"/>
            <a:ext cx="2365792" cy="19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15"/>
          <p:cNvCxnSpPr/>
          <p:nvPr/>
        </p:nvCxnSpPr>
        <p:spPr>
          <a:xfrm>
            <a:off x="6378992" y="3407138"/>
            <a:ext cx="463045" cy="276264"/>
          </a:xfrm>
          <a:prstGeom prst="curvedConnector3">
            <a:avLst>
              <a:gd name="adj1" fmla="val 198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5"/>
          <p:cNvCxnSpPr/>
          <p:nvPr/>
        </p:nvCxnSpPr>
        <p:spPr>
          <a:xfrm rot="5400000">
            <a:off x="5407213" y="4282822"/>
            <a:ext cx="1023904" cy="690048"/>
          </a:xfrm>
          <a:prstGeom prst="curvedConnector3">
            <a:avLst>
              <a:gd name="adj1" fmla="val 996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5"/>
          <p:cNvCxnSpPr/>
          <p:nvPr/>
        </p:nvCxnSpPr>
        <p:spPr>
          <a:xfrm rot="5400000">
            <a:off x="5239977" y="4450059"/>
            <a:ext cx="1358378" cy="690050"/>
          </a:xfrm>
          <a:prstGeom prst="curvedConnector3">
            <a:avLst>
              <a:gd name="adj1" fmla="val 9955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15"/>
          <p:cNvCxnSpPr/>
          <p:nvPr/>
        </p:nvCxnSpPr>
        <p:spPr>
          <a:xfrm rot="5400000">
            <a:off x="5043098" y="4646936"/>
            <a:ext cx="1752134" cy="690052"/>
          </a:xfrm>
          <a:prstGeom prst="curvedConnector3">
            <a:avLst>
              <a:gd name="adj1" fmla="val 9928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5"/>
          <p:cNvCxnSpPr/>
          <p:nvPr/>
        </p:nvCxnSpPr>
        <p:spPr>
          <a:xfrm rot="5400000" flipH="1" flipV="1">
            <a:off x="2584073" y="3329935"/>
            <a:ext cx="1593622" cy="1086091"/>
          </a:xfrm>
          <a:prstGeom prst="bentConnector3">
            <a:avLst>
              <a:gd name="adj1" fmla="val 10020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5"/>
          <p:cNvCxnSpPr/>
          <p:nvPr/>
        </p:nvCxnSpPr>
        <p:spPr>
          <a:xfrm rot="10800000">
            <a:off x="2807806" y="4408315"/>
            <a:ext cx="1086091" cy="9477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15"/>
          <p:cNvCxnSpPr/>
          <p:nvPr/>
        </p:nvCxnSpPr>
        <p:spPr>
          <a:xfrm rot="10800000">
            <a:off x="2837837" y="4669790"/>
            <a:ext cx="1086091" cy="947762"/>
          </a:xfrm>
          <a:prstGeom prst="curvedConnector3">
            <a:avLst>
              <a:gd name="adj1" fmla="val 581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1" name="Nach oben gekrümmter Pfeil 64520"/>
          <p:cNvSpPr/>
          <p:nvPr/>
        </p:nvSpPr>
        <p:spPr>
          <a:xfrm>
            <a:off x="4499325" y="4487039"/>
            <a:ext cx="608076" cy="2666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522" name="Nach unten gekrümmter Pfeil 64521"/>
          <p:cNvSpPr/>
          <p:nvPr/>
        </p:nvSpPr>
        <p:spPr>
          <a:xfrm flipH="1">
            <a:off x="4467980" y="4150568"/>
            <a:ext cx="608076" cy="2937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8" name="Picture 6" descr="D:\Paper\2012-05-15 Toolchain SIMPAR 2012\svn\fig\MilSimulation_v2.graffle\image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t="15754" r="63767" b="38091"/>
          <a:stretch/>
        </p:blipFill>
        <p:spPr bwMode="auto">
          <a:xfrm flipH="1">
            <a:off x="3923928" y="4948375"/>
            <a:ext cx="1650209" cy="125293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aper\2012-05-15 Toolchain SIMPAR 2012\svn\fig\MilSimulation_v2.graffle\image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7" r="33487"/>
          <a:stretch/>
        </p:blipFill>
        <p:spPr bwMode="auto">
          <a:xfrm>
            <a:off x="6843909" y="2487577"/>
            <a:ext cx="2300091" cy="174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robotino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98" y="4473116"/>
            <a:ext cx="2010394" cy="180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Gerade Verbindung mit Pfeil 15"/>
          <p:cNvCxnSpPr>
            <a:stCxn id="20" idx="3"/>
            <a:endCxn id="26" idx="1"/>
          </p:cNvCxnSpPr>
          <p:nvPr/>
        </p:nvCxnSpPr>
        <p:spPr>
          <a:xfrm>
            <a:off x="6378992" y="3330195"/>
            <a:ext cx="758206" cy="2042983"/>
          </a:xfrm>
          <a:prstGeom prst="curvedConnector3">
            <a:avLst>
              <a:gd name="adj1" fmla="val 645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/>
          <p:cNvSpPr>
            <a:spLocks noGrp="1"/>
          </p:cNvSpPr>
          <p:nvPr>
            <p:ph type="title"/>
          </p:nvPr>
        </p:nvSpPr>
        <p:spPr>
          <a:xfrm>
            <a:off x="3167844" y="0"/>
            <a:ext cx="4464496" cy="11366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91980" y="1232756"/>
            <a:ext cx="4501195" cy="5291869"/>
          </a:xfrm>
        </p:spPr>
        <p:txBody>
          <a:bodyPr/>
          <a:lstStyle/>
          <a:p>
            <a:pPr lvl="1"/>
            <a:r>
              <a:rPr lang="en-US" dirty="0" smtClean="0"/>
              <a:t>Focus changes from model to implementation</a:t>
            </a:r>
          </a:p>
          <a:p>
            <a:pPr lvl="2"/>
            <a:r>
              <a:rPr lang="en-US" dirty="0" smtClean="0"/>
              <a:t>Individual function</a:t>
            </a:r>
          </a:p>
          <a:p>
            <a:pPr lvl="2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Discretization effects become visible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618102" y="27089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618102" y="4156949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618101" y="5589240"/>
            <a:ext cx="1008112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06436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185652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2618102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1312126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3122158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3122157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36747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689983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565471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3167844" y="0"/>
            <a:ext cx="4464496" cy="1136650"/>
          </a:xfrm>
        </p:spPr>
        <p:txBody>
          <a:bodyPr/>
          <a:lstStyle/>
          <a:p>
            <a:r>
              <a:rPr lang="en-US" dirty="0" smtClean="0"/>
              <a:t>Prototyping Stage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3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91980" y="1232756"/>
            <a:ext cx="4501195" cy="5291869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sil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07504" y="1239742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pic>
        <p:nvPicPr>
          <p:cNvPr id="14" name="Picture 3" descr="D:\Vorträge\2012-11-08 SIMPAR\img\odometry.wm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6106" b="12007"/>
          <a:stretch/>
        </p:blipFill>
        <p:spPr bwMode="auto">
          <a:xfrm>
            <a:off x="1417255" y="1430734"/>
            <a:ext cx="2365792" cy="19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5"/>
          <p:cNvCxnSpPr>
            <a:stCxn id="14" idx="3"/>
            <a:endCxn id="29" idx="1"/>
          </p:cNvCxnSpPr>
          <p:nvPr/>
        </p:nvCxnSpPr>
        <p:spPr>
          <a:xfrm>
            <a:off x="3783047" y="2397983"/>
            <a:ext cx="1959514" cy="7485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rot="5400000">
            <a:off x="2811268" y="3350610"/>
            <a:ext cx="1023904" cy="690048"/>
          </a:xfrm>
          <a:prstGeom prst="curvedConnector3">
            <a:avLst>
              <a:gd name="adj1" fmla="val 996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5"/>
          <p:cNvCxnSpPr/>
          <p:nvPr/>
        </p:nvCxnSpPr>
        <p:spPr>
          <a:xfrm rot="5400000">
            <a:off x="2644032" y="3517847"/>
            <a:ext cx="1358378" cy="690050"/>
          </a:xfrm>
          <a:prstGeom prst="curvedConnector3">
            <a:avLst>
              <a:gd name="adj1" fmla="val 9955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5"/>
          <p:cNvCxnSpPr/>
          <p:nvPr/>
        </p:nvCxnSpPr>
        <p:spPr>
          <a:xfrm rot="5400000">
            <a:off x="2447153" y="3714724"/>
            <a:ext cx="1752134" cy="690052"/>
          </a:xfrm>
          <a:prstGeom prst="curvedConnector3">
            <a:avLst>
              <a:gd name="adj1" fmla="val 9928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5"/>
          <p:cNvCxnSpPr/>
          <p:nvPr/>
        </p:nvCxnSpPr>
        <p:spPr>
          <a:xfrm rot="5400000" flipH="1" flipV="1">
            <a:off x="-11872" y="2397723"/>
            <a:ext cx="1593622" cy="1086091"/>
          </a:xfrm>
          <a:prstGeom prst="bentConnector3">
            <a:avLst>
              <a:gd name="adj1" fmla="val 10020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5"/>
          <p:cNvCxnSpPr/>
          <p:nvPr/>
        </p:nvCxnSpPr>
        <p:spPr>
          <a:xfrm rot="10800000">
            <a:off x="211861" y="3476103"/>
            <a:ext cx="1086091" cy="9477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15"/>
          <p:cNvCxnSpPr/>
          <p:nvPr/>
        </p:nvCxnSpPr>
        <p:spPr>
          <a:xfrm rot="10800000">
            <a:off x="241892" y="3737578"/>
            <a:ext cx="1086091" cy="947762"/>
          </a:xfrm>
          <a:prstGeom prst="curvedConnector3">
            <a:avLst>
              <a:gd name="adj1" fmla="val 581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Nach oben gekrümmter Pfeil 24"/>
          <p:cNvSpPr/>
          <p:nvPr/>
        </p:nvSpPr>
        <p:spPr>
          <a:xfrm>
            <a:off x="1903380" y="3554827"/>
            <a:ext cx="608076" cy="2666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Nach unten gekrümmter Pfeil 25"/>
          <p:cNvSpPr/>
          <p:nvPr/>
        </p:nvSpPr>
        <p:spPr>
          <a:xfrm flipH="1">
            <a:off x="1872035" y="3218356"/>
            <a:ext cx="608076" cy="2937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6" descr="D:\Paper\2012-05-15 Toolchain SIMPAR 2012\svn\fig\MilSimulation_v2.graffle\image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t="15754" r="63767" b="38091"/>
          <a:stretch/>
        </p:blipFill>
        <p:spPr bwMode="auto">
          <a:xfrm flipH="1">
            <a:off x="1327983" y="4016163"/>
            <a:ext cx="1650209" cy="125293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aper\2012-05-15 Toolchain SIMPAR 2012\svn\fig\MilSimulation_v2.graffle\image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7" r="33487"/>
          <a:stretch/>
        </p:blipFill>
        <p:spPr bwMode="auto">
          <a:xfrm>
            <a:off x="5742561" y="1856031"/>
            <a:ext cx="3401439" cy="25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:\Paper\2012-05-15 Toolchain SIMPAR 2012\svn\fig\matlab mil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20579" r="3620" b="5218"/>
          <a:stretch/>
        </p:blipFill>
        <p:spPr bwMode="auto">
          <a:xfrm>
            <a:off x="5742562" y="4495331"/>
            <a:ext cx="3337968" cy="23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Gerade Verbindung mit Pfeil 15"/>
          <p:cNvCxnSpPr>
            <a:stCxn id="14" idx="3"/>
            <a:endCxn id="32" idx="1"/>
          </p:cNvCxnSpPr>
          <p:nvPr/>
        </p:nvCxnSpPr>
        <p:spPr>
          <a:xfrm>
            <a:off x="3783047" y="2397983"/>
            <a:ext cx="1959515" cy="327437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0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D:\Paper\2012-05-15 Toolchain SIMPAR 2012\svn\fig\MiLvsSi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t="5411" b="2706"/>
          <a:stretch/>
        </p:blipFill>
        <p:spPr bwMode="auto">
          <a:xfrm>
            <a:off x="5580112" y="3729262"/>
            <a:ext cx="3579279" cy="247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918" y="5661968"/>
            <a:ext cx="4929142" cy="1043396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sil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07504" y="584684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pic>
        <p:nvPicPr>
          <p:cNvPr id="14" name="Picture 3" descr="D:\Vorträge\2012-11-08 SIMPAR\img\odometry.wm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6106" b="12007"/>
          <a:stretch/>
        </p:blipFill>
        <p:spPr bwMode="auto">
          <a:xfrm>
            <a:off x="1417255" y="775676"/>
            <a:ext cx="2365792" cy="19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5"/>
          <p:cNvCxnSpPr>
            <a:endCxn id="29" idx="1"/>
          </p:cNvCxnSpPr>
          <p:nvPr/>
        </p:nvCxnSpPr>
        <p:spPr>
          <a:xfrm flipV="1">
            <a:off x="4788024" y="2114150"/>
            <a:ext cx="954537" cy="449148"/>
          </a:xfrm>
          <a:prstGeom prst="curvedConnector3">
            <a:avLst>
              <a:gd name="adj1" fmla="val 609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rot="5400000">
            <a:off x="2811268" y="2695552"/>
            <a:ext cx="1023904" cy="690048"/>
          </a:xfrm>
          <a:prstGeom prst="curvedConnector3">
            <a:avLst>
              <a:gd name="adj1" fmla="val 996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5"/>
          <p:cNvCxnSpPr/>
          <p:nvPr/>
        </p:nvCxnSpPr>
        <p:spPr>
          <a:xfrm rot="5400000">
            <a:off x="2644032" y="2862789"/>
            <a:ext cx="1358378" cy="690050"/>
          </a:xfrm>
          <a:prstGeom prst="curvedConnector3">
            <a:avLst>
              <a:gd name="adj1" fmla="val 9955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5"/>
          <p:cNvCxnSpPr/>
          <p:nvPr/>
        </p:nvCxnSpPr>
        <p:spPr>
          <a:xfrm rot="5400000">
            <a:off x="2447153" y="3059666"/>
            <a:ext cx="1752134" cy="690052"/>
          </a:xfrm>
          <a:prstGeom prst="curvedConnector3">
            <a:avLst>
              <a:gd name="adj1" fmla="val 9928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5"/>
          <p:cNvCxnSpPr/>
          <p:nvPr/>
        </p:nvCxnSpPr>
        <p:spPr>
          <a:xfrm rot="5400000" flipH="1" flipV="1">
            <a:off x="-11872" y="1742665"/>
            <a:ext cx="1593622" cy="1086091"/>
          </a:xfrm>
          <a:prstGeom prst="bentConnector3">
            <a:avLst>
              <a:gd name="adj1" fmla="val 10020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5"/>
          <p:cNvCxnSpPr/>
          <p:nvPr/>
        </p:nvCxnSpPr>
        <p:spPr>
          <a:xfrm rot="10800000">
            <a:off x="211861" y="2821045"/>
            <a:ext cx="1086091" cy="9477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15"/>
          <p:cNvCxnSpPr/>
          <p:nvPr/>
        </p:nvCxnSpPr>
        <p:spPr>
          <a:xfrm rot="10800000">
            <a:off x="241892" y="3082520"/>
            <a:ext cx="1086091" cy="947762"/>
          </a:xfrm>
          <a:prstGeom prst="curvedConnector3">
            <a:avLst>
              <a:gd name="adj1" fmla="val 581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Nach oben gekrümmter Pfeil 24"/>
          <p:cNvSpPr/>
          <p:nvPr/>
        </p:nvSpPr>
        <p:spPr>
          <a:xfrm>
            <a:off x="1903380" y="2899769"/>
            <a:ext cx="608076" cy="2666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Nach unten gekrümmter Pfeil 25"/>
          <p:cNvSpPr/>
          <p:nvPr/>
        </p:nvSpPr>
        <p:spPr>
          <a:xfrm flipH="1">
            <a:off x="1872035" y="2563298"/>
            <a:ext cx="608076" cy="2937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6" descr="D:\Paper\2012-05-15 Toolchain SIMPAR 2012\svn\fig\MilSimulation_v2.graffle\image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t="15754" r="63767" b="38091"/>
          <a:stretch/>
        </p:blipFill>
        <p:spPr bwMode="auto">
          <a:xfrm flipH="1">
            <a:off x="1327983" y="3361105"/>
            <a:ext cx="1650209" cy="125293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aper\2012-05-15 Toolchain SIMPAR 2012\svn\fig\MilSimulation_v2.graffle\image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7" r="33487"/>
          <a:stretch/>
        </p:blipFill>
        <p:spPr bwMode="auto">
          <a:xfrm>
            <a:off x="5742561" y="823609"/>
            <a:ext cx="3401439" cy="25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Gerade Verbindung mit Pfeil 15"/>
          <p:cNvCxnSpPr/>
          <p:nvPr/>
        </p:nvCxnSpPr>
        <p:spPr>
          <a:xfrm>
            <a:off x="3783047" y="3219738"/>
            <a:ext cx="464917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God\AppData\Local\Microsoft\Windows\Temporary Internet Files\Content.IE5\LQLIMGXZ\MC90043261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2377898"/>
            <a:ext cx="855895" cy="77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4175956" y="3061974"/>
            <a:ext cx="1154146" cy="508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Code </a:t>
            </a:r>
          </a:p>
          <a:p>
            <a:pPr algn="ctr"/>
            <a:r>
              <a:rPr lang="en-US" i="1" dirty="0" smtClean="0"/>
              <a:t>Generation</a:t>
            </a:r>
            <a:endParaRPr lang="en-US" i="1" dirty="0"/>
          </a:p>
        </p:txBody>
      </p:sp>
      <p:cxnSp>
        <p:nvCxnSpPr>
          <p:cNvPr id="35" name="Gerade Verbindung mit Pfeil 15"/>
          <p:cNvCxnSpPr/>
          <p:nvPr/>
        </p:nvCxnSpPr>
        <p:spPr>
          <a:xfrm rot="16200000" flipH="1">
            <a:off x="4724825" y="4110814"/>
            <a:ext cx="1079098" cy="631476"/>
          </a:xfrm>
          <a:prstGeom prst="curvedConnector3">
            <a:avLst>
              <a:gd name="adj1" fmla="val 1006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el 1"/>
          <p:cNvSpPr>
            <a:spLocks noGrp="1"/>
          </p:cNvSpPr>
          <p:nvPr>
            <p:ph type="title"/>
          </p:nvPr>
        </p:nvSpPr>
        <p:spPr>
          <a:xfrm>
            <a:off x="1691915" y="0"/>
            <a:ext cx="5940425" cy="11366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D:\Paper\2012-05-15 Toolchain SIMPAR 2012\svn\fig\MiLvsSi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t="5411" b="2706"/>
          <a:stretch/>
        </p:blipFill>
        <p:spPr bwMode="auto">
          <a:xfrm>
            <a:off x="5580112" y="3736248"/>
            <a:ext cx="3579279" cy="247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hil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07504" y="59167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HiL</a:t>
            </a:r>
            <a:endParaRPr lang="en-US" dirty="0"/>
          </a:p>
        </p:txBody>
      </p:sp>
      <p:pic>
        <p:nvPicPr>
          <p:cNvPr id="14" name="Picture 3" descr="D:\Vorträge\2012-11-08 SIMPAR\img\odometry.wm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6106" b="12007"/>
          <a:stretch/>
        </p:blipFill>
        <p:spPr bwMode="auto">
          <a:xfrm>
            <a:off x="1417255" y="782662"/>
            <a:ext cx="2365792" cy="19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5"/>
          <p:cNvCxnSpPr/>
          <p:nvPr/>
        </p:nvCxnSpPr>
        <p:spPr>
          <a:xfrm flipV="1">
            <a:off x="4788024" y="2121136"/>
            <a:ext cx="954537" cy="449148"/>
          </a:xfrm>
          <a:prstGeom prst="curvedConnector3">
            <a:avLst>
              <a:gd name="adj1" fmla="val 609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rot="5400000">
            <a:off x="2811268" y="2702538"/>
            <a:ext cx="1023904" cy="690048"/>
          </a:xfrm>
          <a:prstGeom prst="curvedConnector3">
            <a:avLst>
              <a:gd name="adj1" fmla="val 996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5"/>
          <p:cNvCxnSpPr/>
          <p:nvPr/>
        </p:nvCxnSpPr>
        <p:spPr>
          <a:xfrm rot="5400000">
            <a:off x="2644032" y="2869775"/>
            <a:ext cx="1358378" cy="690050"/>
          </a:xfrm>
          <a:prstGeom prst="curvedConnector3">
            <a:avLst>
              <a:gd name="adj1" fmla="val 9955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5"/>
          <p:cNvCxnSpPr/>
          <p:nvPr/>
        </p:nvCxnSpPr>
        <p:spPr>
          <a:xfrm rot="5400000">
            <a:off x="2447153" y="3066652"/>
            <a:ext cx="1752134" cy="690052"/>
          </a:xfrm>
          <a:prstGeom prst="curvedConnector3">
            <a:avLst>
              <a:gd name="adj1" fmla="val 9928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5"/>
          <p:cNvCxnSpPr/>
          <p:nvPr/>
        </p:nvCxnSpPr>
        <p:spPr>
          <a:xfrm rot="5400000" flipH="1" flipV="1">
            <a:off x="-11872" y="1749651"/>
            <a:ext cx="1593622" cy="1086091"/>
          </a:xfrm>
          <a:prstGeom prst="bentConnector3">
            <a:avLst>
              <a:gd name="adj1" fmla="val 10020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5"/>
          <p:cNvCxnSpPr/>
          <p:nvPr/>
        </p:nvCxnSpPr>
        <p:spPr>
          <a:xfrm rot="10800000">
            <a:off x="211861" y="2828031"/>
            <a:ext cx="1086091" cy="9477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15"/>
          <p:cNvCxnSpPr/>
          <p:nvPr/>
        </p:nvCxnSpPr>
        <p:spPr>
          <a:xfrm rot="10800000">
            <a:off x="241892" y="3089506"/>
            <a:ext cx="1086091" cy="947762"/>
          </a:xfrm>
          <a:prstGeom prst="curvedConnector3">
            <a:avLst>
              <a:gd name="adj1" fmla="val 581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Nach oben gekrümmter Pfeil 24"/>
          <p:cNvSpPr/>
          <p:nvPr/>
        </p:nvSpPr>
        <p:spPr>
          <a:xfrm>
            <a:off x="1903380" y="2906755"/>
            <a:ext cx="608076" cy="2666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Nach unten gekrümmter Pfeil 25"/>
          <p:cNvSpPr/>
          <p:nvPr/>
        </p:nvSpPr>
        <p:spPr>
          <a:xfrm flipH="1">
            <a:off x="1872035" y="2570284"/>
            <a:ext cx="608076" cy="2937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6" descr="D:\Paper\2012-05-15 Toolchain SIMPAR 2012\svn\fig\MilSimulation_v2.graffle\image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t="15754" r="63767" b="38091"/>
          <a:stretch/>
        </p:blipFill>
        <p:spPr bwMode="auto">
          <a:xfrm flipH="1">
            <a:off x="1327983" y="3368091"/>
            <a:ext cx="1650209" cy="125293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Gerade Verbindung mit Pfeil 15"/>
          <p:cNvCxnSpPr/>
          <p:nvPr/>
        </p:nvCxnSpPr>
        <p:spPr>
          <a:xfrm>
            <a:off x="3783047" y="3226724"/>
            <a:ext cx="464917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God\AppData\Local\Microsoft\Windows\Temporary Internet Files\Content.IE5\LQLIMGXZ\MC900432614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2384884"/>
            <a:ext cx="855895" cy="77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4175956" y="3068960"/>
            <a:ext cx="1154146" cy="508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Code </a:t>
            </a:r>
          </a:p>
          <a:p>
            <a:pPr algn="ctr"/>
            <a:r>
              <a:rPr lang="en-US" i="1" dirty="0" smtClean="0"/>
              <a:t>Generation</a:t>
            </a:r>
            <a:endParaRPr lang="en-US" i="1" dirty="0"/>
          </a:p>
        </p:txBody>
      </p:sp>
      <p:cxnSp>
        <p:nvCxnSpPr>
          <p:cNvPr id="35" name="Gerade Verbindung mit Pfeil 15"/>
          <p:cNvCxnSpPr/>
          <p:nvPr/>
        </p:nvCxnSpPr>
        <p:spPr>
          <a:xfrm rot="16200000" flipH="1">
            <a:off x="4724825" y="4117800"/>
            <a:ext cx="1079098" cy="631476"/>
          </a:xfrm>
          <a:prstGeom prst="curvedConnector3">
            <a:avLst>
              <a:gd name="adj1" fmla="val 1006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el 1"/>
          <p:cNvSpPr>
            <a:spLocks noGrp="1"/>
          </p:cNvSpPr>
          <p:nvPr>
            <p:ph type="title"/>
          </p:nvPr>
        </p:nvSpPr>
        <p:spPr>
          <a:xfrm>
            <a:off x="1691915" y="0"/>
            <a:ext cx="5940425" cy="11366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4" name="Picture 2" descr="D:\Forschung\Multimedia\Bilder\Labor\P100045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21"/>
          <a:stretch/>
        </p:blipFill>
        <p:spPr bwMode="auto">
          <a:xfrm>
            <a:off x="5780810" y="584684"/>
            <a:ext cx="3363190" cy="157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760132" y="2141955"/>
            <a:ext cx="3383868" cy="1232106"/>
            <a:chOff x="0" y="1844823"/>
            <a:chExt cx="9144000" cy="3329438"/>
          </a:xfrm>
        </p:grpSpPr>
        <p:pic>
          <p:nvPicPr>
            <p:cNvPr id="30" name="Grafik 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16495" r="4600" b="12516"/>
            <a:stretch/>
          </p:blipFill>
          <p:spPr>
            <a:xfrm>
              <a:off x="0" y="1844824"/>
              <a:ext cx="3080552" cy="3309372"/>
            </a:xfrm>
            <a:prstGeom prst="rect">
              <a:avLst/>
            </a:prstGeom>
          </p:spPr>
        </p:pic>
        <p:pic>
          <p:nvPicPr>
            <p:cNvPr id="32" name="Grafik 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8" t="13998" r="13076" b="16376"/>
            <a:stretch/>
          </p:blipFill>
          <p:spPr>
            <a:xfrm>
              <a:off x="6300192" y="1845732"/>
              <a:ext cx="2843808" cy="3328529"/>
            </a:xfrm>
            <a:prstGeom prst="rect">
              <a:avLst/>
            </a:prstGeom>
          </p:spPr>
        </p:pic>
        <p:pic>
          <p:nvPicPr>
            <p:cNvPr id="36" name="Grafik 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7" t="21951" r="4966" b="10211"/>
            <a:stretch/>
          </p:blipFill>
          <p:spPr>
            <a:xfrm>
              <a:off x="3059833" y="1844823"/>
              <a:ext cx="3235118" cy="3321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67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07504" y="1239742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pic>
        <p:nvPicPr>
          <p:cNvPr id="68610" name="Picture 2" descr="D:\Vorträge\2012-11-08 SIMPAR\img\driveodometrysw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376772"/>
            <a:ext cx="7920373" cy="144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nhaltsplatzhalter 5"/>
          <p:cNvSpPr>
            <a:spLocks noGrp="1"/>
          </p:cNvSpPr>
          <p:nvPr>
            <p:ph idx="1"/>
          </p:nvPr>
        </p:nvSpPr>
        <p:spPr>
          <a:xfrm>
            <a:off x="107504" y="4907315"/>
            <a:ext cx="8244916" cy="1617310"/>
          </a:xfrm>
        </p:spPr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37" name="Titel 1"/>
          <p:cNvSpPr>
            <a:spLocks noGrp="1"/>
          </p:cNvSpPr>
          <p:nvPr>
            <p:ph type="title"/>
          </p:nvPr>
        </p:nvSpPr>
        <p:spPr>
          <a:xfrm>
            <a:off x="1691915" y="0"/>
            <a:ext cx="5940425" cy="1136650"/>
          </a:xfrm>
        </p:spPr>
        <p:txBody>
          <a:bodyPr/>
          <a:lstStyle/>
          <a:p>
            <a:r>
              <a:rPr lang="en-US" dirty="0" smtClean="0"/>
              <a:t>Prototyping Stage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4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07504" y="1239742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pic>
        <p:nvPicPr>
          <p:cNvPr id="9" name="Picture 175" descr="D:\Vorträge\2012-11-08 SIMPAR\img\mappingsw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43439"/>
            <a:ext cx="8068672" cy="29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5"/>
          <p:cNvSpPr>
            <a:spLocks noGrp="1"/>
          </p:cNvSpPr>
          <p:nvPr>
            <p:ph idx="1"/>
          </p:nvPr>
        </p:nvSpPr>
        <p:spPr>
          <a:xfrm>
            <a:off x="107504" y="4907315"/>
            <a:ext cx="8244916" cy="1617310"/>
          </a:xfrm>
        </p:spPr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691915" y="0"/>
            <a:ext cx="5940425" cy="1136650"/>
          </a:xfrm>
        </p:spPr>
        <p:txBody>
          <a:bodyPr/>
          <a:lstStyle/>
          <a:p>
            <a:r>
              <a:rPr lang="en-US" dirty="0" smtClean="0"/>
              <a:t>Prototyping Stage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1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03728" y="9087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07504" y="4907315"/>
            <a:ext cx="3997417" cy="1617310"/>
          </a:xfrm>
        </p:spPr>
        <p:txBody>
          <a:bodyPr/>
          <a:lstStyle/>
          <a:p>
            <a:pPr lvl="1"/>
            <a:endParaRPr lang="en-US" dirty="0"/>
          </a:p>
        </p:txBody>
      </p:sp>
      <p:pic>
        <p:nvPicPr>
          <p:cNvPr id="9" name="Picture 175" descr="D:\Vorträge\2012-11-08 SIMPAR\img\mappingsw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52" y="913160"/>
            <a:ext cx="7276584" cy="26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ach rechts gekrümmter Pfeil 10"/>
          <p:cNvSpPr/>
          <p:nvPr/>
        </p:nvSpPr>
        <p:spPr>
          <a:xfrm>
            <a:off x="2660012" y="2030047"/>
            <a:ext cx="1224136" cy="2546246"/>
          </a:xfrm>
          <a:prstGeom prst="curvedRightArrow">
            <a:avLst>
              <a:gd name="adj1" fmla="val 14458"/>
              <a:gd name="adj2" fmla="val 2594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174" descr="D:\Vorträge\2012-11-08 SIMPAR\img\composition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20" y="3516027"/>
            <a:ext cx="5039080" cy="33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691915" y="0"/>
            <a:ext cx="5940425" cy="1136650"/>
          </a:xfrm>
        </p:spPr>
        <p:txBody>
          <a:bodyPr/>
          <a:lstStyle/>
          <a:p>
            <a:r>
              <a:rPr lang="en-US" dirty="0" smtClean="0"/>
              <a:t>Prototyping Stage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52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22157" y="0"/>
            <a:ext cx="4510183" cy="1136650"/>
          </a:xfrm>
        </p:spPr>
        <p:txBody>
          <a:bodyPr/>
          <a:lstStyle/>
          <a:p>
            <a:r>
              <a:rPr lang="en-US" dirty="0" smtClean="0"/>
              <a:t>Real-Time Consideration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91980" y="1232756"/>
            <a:ext cx="4501195" cy="5291869"/>
          </a:xfrm>
        </p:spPr>
        <p:txBody>
          <a:bodyPr/>
          <a:lstStyle/>
          <a:p>
            <a:pPr lvl="1"/>
            <a:r>
              <a:rPr lang="en-US" dirty="0" smtClean="0"/>
              <a:t>Consider real-time constraints</a:t>
            </a:r>
          </a:p>
          <a:p>
            <a:pPr lvl="2"/>
            <a:r>
              <a:rPr lang="en-US" dirty="0" smtClean="0"/>
              <a:t>E.g. to guarantee safety constraints </a:t>
            </a:r>
          </a:p>
          <a:p>
            <a:pPr lvl="1"/>
            <a:r>
              <a:rPr lang="en-US" dirty="0" smtClean="0"/>
              <a:t>Combination of hard and soft real-time at functional as well as architectural level</a:t>
            </a:r>
          </a:p>
          <a:p>
            <a:pPr lvl="1"/>
            <a:r>
              <a:rPr lang="en-US" dirty="0" smtClean="0"/>
              <a:t>difference to the automotive domain is stronger coupling in robotics</a:t>
            </a:r>
            <a:endParaRPr lang="en-US" dirty="0"/>
          </a:p>
          <a:p>
            <a:pPr lvl="1"/>
            <a:r>
              <a:rPr lang="en-US" dirty="0" smtClean="0"/>
              <a:t>Our Approach:</a:t>
            </a:r>
          </a:p>
          <a:p>
            <a:pPr lvl="2"/>
            <a:r>
              <a:rPr lang="en-US" dirty="0" smtClean="0"/>
              <a:t>Preserves hard real-time constraints for basic functions</a:t>
            </a:r>
          </a:p>
          <a:p>
            <a:pPr lvl="2"/>
            <a:r>
              <a:rPr lang="en-US" dirty="0" smtClean="0"/>
              <a:t>Communication between hard and soft real-time ensures consistent data exchange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618102" y="27089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618102" y="4156949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618101" y="558924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06436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185652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2618102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1312126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3122158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3122157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36747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689983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565471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3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74" descr="D:\Vorträge\2012-11-08 SIMPAR\img\composition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87124"/>
            <a:ext cx="3060340" cy="20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618102" y="27089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618102" y="4156949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618101" y="558924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06436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185652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2618102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1312126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3122158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3122157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36747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689983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565471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3122157" y="0"/>
            <a:ext cx="4510183" cy="1136650"/>
          </a:xfrm>
        </p:spPr>
        <p:txBody>
          <a:bodyPr/>
          <a:lstStyle/>
          <a:p>
            <a:r>
              <a:rPr lang="en-US" dirty="0" smtClean="0"/>
              <a:t>Real-Time Consideration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6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74" descr="D:\Vorträge\2012-11-08 SIMPAR\img\composition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87124"/>
            <a:ext cx="3060340" cy="20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618102" y="27089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618102" y="4156949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618101" y="558924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06436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185652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2618102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1312126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3122158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3122157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36747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689983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565471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93263" y="4733013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649247" y="4841025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4716016" y="3851756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Task description:</a:t>
            </a:r>
            <a:endParaRPr lang="en-US" b="1" dirty="0"/>
          </a:p>
        </p:txBody>
      </p:sp>
      <p:sp>
        <p:nvSpPr>
          <p:cNvPr id="29" name="Rechteck 28"/>
          <p:cNvSpPr/>
          <p:nvPr/>
        </p:nvSpPr>
        <p:spPr>
          <a:xfrm>
            <a:off x="4791148" y="5158509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793263" y="6057292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071567" y="5582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2" name="Rechteck 31"/>
          <p:cNvSpPr/>
          <p:nvPr/>
        </p:nvSpPr>
        <p:spPr>
          <a:xfrm>
            <a:off x="7666229" y="4733013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7522213" y="4841025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664114" y="5158509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7666229" y="6057292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  <a:r>
              <a:rPr lang="en-US" dirty="0"/>
              <a:t>n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944533" y="5582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600029" y="42518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hard real-time</a:t>
            </a:r>
            <a:endParaRPr lang="en-US" i="1" dirty="0"/>
          </a:p>
        </p:txBody>
      </p:sp>
      <p:sp>
        <p:nvSpPr>
          <p:cNvPr id="40" name="Textfeld 39"/>
          <p:cNvSpPr txBox="1"/>
          <p:nvPr/>
        </p:nvSpPr>
        <p:spPr>
          <a:xfrm>
            <a:off x="7385804" y="42618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dirty="0" smtClean="0"/>
              <a:t>oft real-time</a:t>
            </a:r>
            <a:endParaRPr lang="en-US" i="1" dirty="0"/>
          </a:p>
        </p:txBody>
      </p:sp>
      <p:cxnSp>
        <p:nvCxnSpPr>
          <p:cNvPr id="41" name="Gerade Verbindung mit Pfeil 15"/>
          <p:cNvCxnSpPr>
            <a:endCxn id="29" idx="1"/>
          </p:cNvCxnSpPr>
          <p:nvPr/>
        </p:nvCxnSpPr>
        <p:spPr>
          <a:xfrm rot="5400000">
            <a:off x="3710518" y="3789551"/>
            <a:ext cx="2651545" cy="490284"/>
          </a:xfrm>
          <a:prstGeom prst="curvedConnector4">
            <a:avLst>
              <a:gd name="adj1" fmla="val 24159"/>
              <a:gd name="adj2" fmla="val 18548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15"/>
          <p:cNvCxnSpPr>
            <a:endCxn id="36" idx="1"/>
          </p:cNvCxnSpPr>
          <p:nvPr/>
        </p:nvCxnSpPr>
        <p:spPr>
          <a:xfrm rot="5400000">
            <a:off x="6280024" y="3974260"/>
            <a:ext cx="2770297" cy="2115"/>
          </a:xfrm>
          <a:prstGeom prst="curvedConnector4">
            <a:avLst>
              <a:gd name="adj1" fmla="val 45439"/>
              <a:gd name="adj2" fmla="val 241189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5"/>
          <p:cNvCxnSpPr>
            <a:endCxn id="30" idx="3"/>
          </p:cNvCxnSpPr>
          <p:nvPr/>
        </p:nvCxnSpPr>
        <p:spPr>
          <a:xfrm rot="5400000">
            <a:off x="4607765" y="3661019"/>
            <a:ext cx="3760065" cy="143639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15"/>
          <p:cNvCxnSpPr/>
          <p:nvPr/>
        </p:nvCxnSpPr>
        <p:spPr>
          <a:xfrm rot="16200000" flipH="1">
            <a:off x="6628574" y="2565430"/>
            <a:ext cx="3617383" cy="933805"/>
          </a:xfrm>
          <a:prstGeom prst="curvedConnector3">
            <a:avLst>
              <a:gd name="adj1" fmla="val 2086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el 1"/>
          <p:cNvSpPr>
            <a:spLocks noGrp="1"/>
          </p:cNvSpPr>
          <p:nvPr>
            <p:ph type="title"/>
          </p:nvPr>
        </p:nvSpPr>
        <p:spPr>
          <a:xfrm>
            <a:off x="3122157" y="0"/>
            <a:ext cx="4510183" cy="1136650"/>
          </a:xfrm>
        </p:spPr>
        <p:txBody>
          <a:bodyPr/>
          <a:lstStyle/>
          <a:p>
            <a:r>
              <a:rPr lang="en-US" dirty="0" smtClean="0"/>
              <a:t>Real-Time Consideration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74" descr="D:\Vorträge\2012-11-08 SIMPAR\img\composition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87124"/>
            <a:ext cx="3060340" cy="20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618102" y="27089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618102" y="4156949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618101" y="558924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06436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185652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2618102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1312126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3122158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3122157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36747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689983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565471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319972" y="4733013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75956" y="4841025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4716016" y="3851756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Task description:</a:t>
            </a:r>
            <a:endParaRPr lang="en-US" b="1" dirty="0"/>
          </a:p>
        </p:txBody>
      </p:sp>
      <p:sp>
        <p:nvSpPr>
          <p:cNvPr id="29" name="Rechteck 28"/>
          <p:cNvSpPr/>
          <p:nvPr/>
        </p:nvSpPr>
        <p:spPr>
          <a:xfrm>
            <a:off x="4317857" y="5158509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319972" y="6057292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4598276" y="5582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2" name="Rechteck 31"/>
          <p:cNvSpPr/>
          <p:nvPr/>
        </p:nvSpPr>
        <p:spPr>
          <a:xfrm>
            <a:off x="7666229" y="4733013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7522213" y="4841025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664114" y="5158509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7666229" y="6057292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  <a:r>
              <a:rPr lang="en-US" dirty="0"/>
              <a:t>n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944533" y="5582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600029" y="42518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hard real-time</a:t>
            </a:r>
            <a:endParaRPr lang="en-US" i="1" dirty="0"/>
          </a:p>
        </p:txBody>
      </p:sp>
      <p:sp>
        <p:nvSpPr>
          <p:cNvPr id="40" name="Textfeld 39"/>
          <p:cNvSpPr txBox="1"/>
          <p:nvPr/>
        </p:nvSpPr>
        <p:spPr>
          <a:xfrm>
            <a:off x="7385804" y="42618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dirty="0" smtClean="0"/>
              <a:t>oft real-time</a:t>
            </a:r>
            <a:endParaRPr lang="en-US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601520" y="491082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priority</a:t>
            </a:r>
            <a:endParaRPr lang="en-US" sz="1400" dirty="0"/>
          </a:p>
        </p:txBody>
      </p:sp>
      <p:sp>
        <p:nvSpPr>
          <p:cNvPr id="50" name="Textfeld 49"/>
          <p:cNvSpPr txBox="1"/>
          <p:nvPr/>
        </p:nvSpPr>
        <p:spPr>
          <a:xfrm>
            <a:off x="6475016" y="591723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priority</a:t>
            </a:r>
            <a:endParaRPr lang="en-US" sz="1400" dirty="0"/>
          </a:p>
        </p:txBody>
      </p:sp>
      <p:sp>
        <p:nvSpPr>
          <p:cNvPr id="51" name="Inhaltsplatzhalter 2"/>
          <p:cNvSpPr>
            <a:spLocks noGrp="1"/>
          </p:cNvSpPr>
          <p:nvPr>
            <p:ph idx="1"/>
          </p:nvPr>
        </p:nvSpPr>
        <p:spPr>
          <a:xfrm>
            <a:off x="4391980" y="2918501"/>
            <a:ext cx="4501195" cy="687002"/>
          </a:xfrm>
        </p:spPr>
        <p:txBody>
          <a:bodyPr/>
          <a:lstStyle/>
          <a:p>
            <a:pPr lvl="1"/>
            <a:r>
              <a:rPr lang="en-US" dirty="0" smtClean="0"/>
              <a:t>Preserves hard real-time constraints for basic functions</a:t>
            </a:r>
          </a:p>
        </p:txBody>
      </p:sp>
      <p:sp>
        <p:nvSpPr>
          <p:cNvPr id="41" name="Titel 1"/>
          <p:cNvSpPr>
            <a:spLocks noGrp="1"/>
          </p:cNvSpPr>
          <p:nvPr>
            <p:ph type="title"/>
          </p:nvPr>
        </p:nvSpPr>
        <p:spPr>
          <a:xfrm>
            <a:off x="3122157" y="0"/>
            <a:ext cx="4510183" cy="1136650"/>
          </a:xfrm>
        </p:spPr>
        <p:txBody>
          <a:bodyPr/>
          <a:lstStyle/>
          <a:p>
            <a:r>
              <a:rPr lang="en-US" dirty="0" smtClean="0"/>
              <a:t>Real-Time Consideration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3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74" descr="D:\Vorträge\2012-11-08 SIMPAR\img\composition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87124"/>
            <a:ext cx="3060340" cy="20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618102" y="27089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618102" y="4156949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618101" y="558924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06436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185652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2618102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1312126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3122158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3122157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36747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689983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565471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319972" y="4733013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75956" y="4841025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4716016" y="3851756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Task description:</a:t>
            </a:r>
            <a:endParaRPr lang="en-US" b="1" dirty="0"/>
          </a:p>
        </p:txBody>
      </p:sp>
      <p:sp>
        <p:nvSpPr>
          <p:cNvPr id="29" name="Rechteck 28"/>
          <p:cNvSpPr/>
          <p:nvPr/>
        </p:nvSpPr>
        <p:spPr>
          <a:xfrm>
            <a:off x="4317857" y="5158509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319972" y="6057292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4598276" y="5582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2" name="Rechteck 31"/>
          <p:cNvSpPr/>
          <p:nvPr/>
        </p:nvSpPr>
        <p:spPr>
          <a:xfrm>
            <a:off x="7666229" y="4733013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7522213" y="4841025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664114" y="5158509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7666229" y="6057292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  <a:r>
              <a:rPr lang="en-US" dirty="0"/>
              <a:t>n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944533" y="5582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600029" y="42518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hard real-time</a:t>
            </a:r>
            <a:endParaRPr lang="en-US" i="1" dirty="0"/>
          </a:p>
        </p:txBody>
      </p:sp>
      <p:sp>
        <p:nvSpPr>
          <p:cNvPr id="40" name="Textfeld 39"/>
          <p:cNvSpPr txBox="1"/>
          <p:nvPr/>
        </p:nvSpPr>
        <p:spPr>
          <a:xfrm>
            <a:off x="7385804" y="42618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dirty="0" smtClean="0"/>
              <a:t>oft real-time</a:t>
            </a:r>
            <a:endParaRPr lang="en-US" i="1" dirty="0"/>
          </a:p>
        </p:txBody>
      </p:sp>
      <p:cxnSp>
        <p:nvCxnSpPr>
          <p:cNvPr id="43" name="Gerade Verbindung mit Pfeil 15"/>
          <p:cNvCxnSpPr/>
          <p:nvPr/>
        </p:nvCxnSpPr>
        <p:spPr>
          <a:xfrm>
            <a:off x="5580112" y="5360465"/>
            <a:ext cx="194210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5940152" y="4829468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trigger via </a:t>
            </a:r>
          </a:p>
          <a:p>
            <a:r>
              <a:rPr lang="en-US" sz="1400" dirty="0" smtClean="0"/>
              <a:t>data event</a:t>
            </a:r>
            <a:endParaRPr lang="en-US" sz="1400" dirty="0"/>
          </a:p>
        </p:txBody>
      </p:sp>
      <p:cxnSp>
        <p:nvCxnSpPr>
          <p:cNvPr id="45" name="Gerade Verbindung mit Pfeil 15"/>
          <p:cNvCxnSpPr/>
          <p:nvPr/>
        </p:nvCxnSpPr>
        <p:spPr>
          <a:xfrm flipH="1">
            <a:off x="5580112" y="6057292"/>
            <a:ext cx="1929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6041246" y="5505088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report</a:t>
            </a:r>
          </a:p>
          <a:p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41" name="Inhaltsplatzhalter 2"/>
          <p:cNvSpPr>
            <a:spLocks noGrp="1"/>
          </p:cNvSpPr>
          <p:nvPr>
            <p:ph idx="1"/>
          </p:nvPr>
        </p:nvSpPr>
        <p:spPr>
          <a:xfrm>
            <a:off x="4391980" y="2918501"/>
            <a:ext cx="4501195" cy="877622"/>
          </a:xfrm>
        </p:spPr>
        <p:txBody>
          <a:bodyPr/>
          <a:lstStyle/>
          <a:p>
            <a:pPr lvl="1"/>
            <a:r>
              <a:rPr lang="en-US" dirty="0" smtClean="0"/>
              <a:t>Communication between hard and soft real-time ensures consistent data exchange</a:t>
            </a:r>
            <a:endParaRPr lang="en-US" dirty="0"/>
          </a:p>
        </p:txBody>
      </p:sp>
      <p:sp>
        <p:nvSpPr>
          <p:cNvPr id="42" name="Titel 1"/>
          <p:cNvSpPr>
            <a:spLocks noGrp="1"/>
          </p:cNvSpPr>
          <p:nvPr>
            <p:ph type="title"/>
          </p:nvPr>
        </p:nvSpPr>
        <p:spPr>
          <a:xfrm>
            <a:off x="3122157" y="0"/>
            <a:ext cx="4510183" cy="1136650"/>
          </a:xfrm>
        </p:spPr>
        <p:txBody>
          <a:bodyPr/>
          <a:lstStyle/>
          <a:p>
            <a:r>
              <a:rPr lang="en-US" dirty="0" smtClean="0"/>
              <a:t>Real-Time Consideration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2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74" descr="D:\Vorträge\2012-11-08 SIMPAR\img\composition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87124"/>
            <a:ext cx="3060340" cy="20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map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793263" y="4733013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649247" y="4841025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4716016" y="3851756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Task description:</a:t>
            </a:r>
            <a:endParaRPr lang="en-US" b="1" dirty="0"/>
          </a:p>
        </p:txBody>
      </p:sp>
      <p:sp>
        <p:nvSpPr>
          <p:cNvPr id="29" name="Rechteck 28"/>
          <p:cNvSpPr/>
          <p:nvPr/>
        </p:nvSpPr>
        <p:spPr>
          <a:xfrm>
            <a:off x="4791148" y="5158509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793263" y="6057292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071567" y="5582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2" name="Rechteck 31"/>
          <p:cNvSpPr/>
          <p:nvPr/>
        </p:nvSpPr>
        <p:spPr>
          <a:xfrm>
            <a:off x="7666229" y="4733013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7522213" y="4841025"/>
            <a:ext cx="1260140" cy="17281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664114" y="5158509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7666229" y="6057292"/>
            <a:ext cx="976337" cy="4039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  <a:r>
              <a:rPr lang="en-US" dirty="0"/>
              <a:t>n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944533" y="5582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600029" y="42518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hard real-time</a:t>
            </a:r>
            <a:endParaRPr lang="en-US" i="1" dirty="0"/>
          </a:p>
        </p:txBody>
      </p:sp>
      <p:sp>
        <p:nvSpPr>
          <p:cNvPr id="40" name="Textfeld 39"/>
          <p:cNvSpPr txBox="1"/>
          <p:nvPr/>
        </p:nvSpPr>
        <p:spPr>
          <a:xfrm>
            <a:off x="7385804" y="42618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dirty="0" smtClean="0"/>
              <a:t>oft real-time</a:t>
            </a:r>
            <a:endParaRPr lang="en-US" i="1" dirty="0"/>
          </a:p>
        </p:txBody>
      </p:sp>
      <p:cxnSp>
        <p:nvCxnSpPr>
          <p:cNvPr id="41" name="Gerade Verbindung mit Pfeil 15"/>
          <p:cNvCxnSpPr>
            <a:endCxn id="29" idx="1"/>
          </p:cNvCxnSpPr>
          <p:nvPr/>
        </p:nvCxnSpPr>
        <p:spPr>
          <a:xfrm rot="5400000">
            <a:off x="3710518" y="3789551"/>
            <a:ext cx="2651545" cy="490284"/>
          </a:xfrm>
          <a:prstGeom prst="curvedConnector4">
            <a:avLst>
              <a:gd name="adj1" fmla="val 24159"/>
              <a:gd name="adj2" fmla="val 18548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15"/>
          <p:cNvCxnSpPr>
            <a:endCxn id="36" idx="1"/>
          </p:cNvCxnSpPr>
          <p:nvPr/>
        </p:nvCxnSpPr>
        <p:spPr>
          <a:xfrm rot="5400000">
            <a:off x="6280024" y="3974260"/>
            <a:ext cx="2770297" cy="2115"/>
          </a:xfrm>
          <a:prstGeom prst="curvedConnector4">
            <a:avLst>
              <a:gd name="adj1" fmla="val 45439"/>
              <a:gd name="adj2" fmla="val 241189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5"/>
          <p:cNvCxnSpPr>
            <a:endCxn id="30" idx="3"/>
          </p:cNvCxnSpPr>
          <p:nvPr/>
        </p:nvCxnSpPr>
        <p:spPr>
          <a:xfrm rot="5400000">
            <a:off x="4607765" y="3661019"/>
            <a:ext cx="3760065" cy="143639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15"/>
          <p:cNvCxnSpPr/>
          <p:nvPr/>
        </p:nvCxnSpPr>
        <p:spPr>
          <a:xfrm rot="16200000" flipH="1">
            <a:off x="6628574" y="2565430"/>
            <a:ext cx="3617383" cy="933805"/>
          </a:xfrm>
          <a:prstGeom prst="curvedConnector3">
            <a:avLst>
              <a:gd name="adj1" fmla="val 2086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el 1"/>
          <p:cNvSpPr>
            <a:spLocks noGrp="1"/>
          </p:cNvSpPr>
          <p:nvPr>
            <p:ph type="title"/>
          </p:nvPr>
        </p:nvSpPr>
        <p:spPr>
          <a:xfrm>
            <a:off x="3122157" y="0"/>
            <a:ext cx="4510183" cy="113665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48164" y="4829468"/>
            <a:ext cx="1474049" cy="1227824"/>
            <a:chOff x="5580112" y="4829468"/>
            <a:chExt cx="1942101" cy="1227824"/>
          </a:xfrm>
        </p:grpSpPr>
        <p:cxnSp>
          <p:nvCxnSpPr>
            <p:cNvPr id="44" name="Gerade Verbindung mit Pfeil 15"/>
            <p:cNvCxnSpPr/>
            <p:nvPr/>
          </p:nvCxnSpPr>
          <p:spPr>
            <a:xfrm>
              <a:off x="5580112" y="5360465"/>
              <a:ext cx="19421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3"/>
            <p:cNvSpPr txBox="1"/>
            <p:nvPr/>
          </p:nvSpPr>
          <p:spPr>
            <a:xfrm>
              <a:off x="5940152" y="4829468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trigger via </a:t>
              </a:r>
            </a:p>
            <a:p>
              <a:r>
                <a:rPr lang="en-US" sz="1400" dirty="0" smtClean="0"/>
                <a:t>data event</a:t>
              </a:r>
              <a:endParaRPr lang="en-US" sz="1400" dirty="0"/>
            </a:p>
          </p:txBody>
        </p:sp>
        <p:cxnSp>
          <p:nvCxnSpPr>
            <p:cNvPr id="46" name="Gerade Verbindung mit Pfeil 15"/>
            <p:cNvCxnSpPr/>
            <p:nvPr/>
          </p:nvCxnSpPr>
          <p:spPr>
            <a:xfrm flipH="1">
              <a:off x="5580112" y="6057292"/>
              <a:ext cx="19297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6041246" y="5505088"/>
              <a:ext cx="721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report</a:t>
              </a:r>
            </a:p>
            <a:p>
              <a:r>
                <a:rPr lang="en-US" sz="1400" dirty="0" smtClean="0"/>
                <a:t>results</a:t>
              </a:r>
              <a:endParaRPr lang="en-US" sz="1400" dirty="0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4644008" y="656165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priority</a:t>
            </a:r>
            <a:endParaRPr lang="en-US" sz="1400" dirty="0"/>
          </a:p>
        </p:txBody>
      </p:sp>
      <p:sp>
        <p:nvSpPr>
          <p:cNvPr id="50" name="Textfeld 49"/>
          <p:cNvSpPr txBox="1"/>
          <p:nvPr/>
        </p:nvSpPr>
        <p:spPr>
          <a:xfrm>
            <a:off x="7560332" y="653913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priority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38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95836" y="0"/>
            <a:ext cx="4536504" cy="113665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evaluation_scenario_1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4515" name="Picture 3" descr="D:\Vorträge\2012-11-08 SIMPAR\img\production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44724"/>
            <a:ext cx="8280920" cy="57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326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9758" y="0"/>
            <a:ext cx="4492582" cy="1136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91980" y="1232756"/>
            <a:ext cx="4501195" cy="5291869"/>
          </a:xfrm>
        </p:spPr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618102" y="2708920"/>
            <a:ext cx="1008112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618102" y="4156949"/>
            <a:ext cx="1008112" cy="684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618101" y="558924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06436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185652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2618102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1312126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3122158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3122157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36747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689983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565471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pic>
        <p:nvPicPr>
          <p:cNvPr id="25" name="Picture 5" descr="robotin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89177"/>
            <a:ext cx="2010394" cy="180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53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64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9758" y="0"/>
            <a:ext cx="4492582" cy="1136650"/>
          </a:xfrm>
        </p:spPr>
        <p:txBody>
          <a:bodyPr/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91980" y="1232756"/>
            <a:ext cx="4501195" cy="5291869"/>
          </a:xfrm>
        </p:spPr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618102" y="27089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618102" y="4156949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618101" y="558924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06436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185652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2618102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1312126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3122158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3122157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36747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689983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565471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pic>
        <p:nvPicPr>
          <p:cNvPr id="25" name="Picture 5" descr="robotin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27" y="5063999"/>
            <a:ext cx="2010394" cy="180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komplexita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31" y="4030516"/>
            <a:ext cx="3515511" cy="228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feil nach rechts 13"/>
          <p:cNvSpPr/>
          <p:nvPr/>
        </p:nvSpPr>
        <p:spPr>
          <a:xfrm>
            <a:off x="6084168" y="5805264"/>
            <a:ext cx="1035559" cy="46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2" descr="D:\Forschung\Multimedia\Bilder\Labor\P10004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708"/>
            <a:ext cx="9144000" cy="568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095836" y="0"/>
            <a:ext cx="4536504" cy="58468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evaluation_scenario_2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16495" r="4600" b="12516"/>
          <a:stretch/>
        </p:blipFill>
        <p:spPr>
          <a:xfrm>
            <a:off x="0" y="1844824"/>
            <a:ext cx="3080552" cy="33093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13998" r="13076" b="16376"/>
          <a:stretch/>
        </p:blipFill>
        <p:spPr>
          <a:xfrm>
            <a:off x="6300192" y="1845732"/>
            <a:ext cx="2843808" cy="33285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21951" r="4966" b="10211"/>
          <a:stretch/>
        </p:blipFill>
        <p:spPr>
          <a:xfrm>
            <a:off x="3059833" y="1844823"/>
            <a:ext cx="3235118" cy="332119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095836" y="0"/>
            <a:ext cx="4536504" cy="83671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evaluation_scenario_3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8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940425" cy="1136650"/>
          </a:xfrm>
        </p:spPr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42135" y="5049180"/>
            <a:ext cx="2351040" cy="15301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dirty="0" smtClean="0"/>
              <a:t> MT = model test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MiL</a:t>
            </a:r>
            <a:r>
              <a:rPr lang="en-US" sz="1200" dirty="0" smtClean="0"/>
              <a:t> = model-in-the-loop</a:t>
            </a:r>
          </a:p>
          <a:p>
            <a:r>
              <a:rPr lang="en-US" sz="1200" dirty="0" smtClean="0"/>
              <a:t> RP = rapid prototyping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SiL</a:t>
            </a:r>
            <a:r>
              <a:rPr lang="en-US" sz="1200" dirty="0" smtClean="0"/>
              <a:t> = software-in-the-loop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HiL</a:t>
            </a:r>
            <a:r>
              <a:rPr lang="en-US" sz="1200" dirty="0" smtClean="0"/>
              <a:t> = hardware-in-the-loop</a:t>
            </a:r>
          </a:p>
          <a:p>
            <a:r>
              <a:rPr lang="en-US" sz="1200" dirty="0" smtClean="0"/>
              <a:t> ST = system test</a:t>
            </a:r>
            <a:endParaRPr lang="en-US" sz="1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436362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608270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922358" y="270892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922358" y="4156949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iL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922357" y="5589240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2767160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4310692" y="2420888"/>
            <a:ext cx="2231443" cy="2750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4489908" y="5301209"/>
            <a:ext cx="1908212" cy="12663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3112326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0"/>
          </p:cNvCxnSpPr>
          <p:nvPr/>
        </p:nvCxnSpPr>
        <p:spPr>
          <a:xfrm>
            <a:off x="4922358" y="1384736"/>
            <a:ext cx="504056" cy="1324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3616382" y="2762926"/>
            <a:ext cx="130597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9" idx="0"/>
          </p:cNvCxnSpPr>
          <p:nvPr/>
        </p:nvCxnSpPr>
        <p:spPr>
          <a:xfrm>
            <a:off x="5426414" y="3392996"/>
            <a:ext cx="0" cy="763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2"/>
            <a:endCxn id="10" idx="0"/>
          </p:cNvCxnSpPr>
          <p:nvPr/>
        </p:nvCxnSpPr>
        <p:spPr>
          <a:xfrm flipH="1">
            <a:off x="5426413" y="4841025"/>
            <a:ext cx="1" cy="748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541003" y="171661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2994239" y="360550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2869727" y="56245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Pre-production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46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7844" y="0"/>
            <a:ext cx="4464496" cy="1136650"/>
          </a:xfrm>
        </p:spPr>
        <p:txBody>
          <a:bodyPr/>
          <a:lstStyle/>
          <a:p>
            <a:r>
              <a:rPr lang="en-US" dirty="0" smtClean="0"/>
              <a:t>Simulation Stage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91980" y="1232756"/>
            <a:ext cx="4501195" cy="5291869"/>
          </a:xfrm>
        </p:spPr>
        <p:txBody>
          <a:bodyPr/>
          <a:lstStyle/>
          <a:p>
            <a:pPr lvl="1"/>
            <a:r>
              <a:rPr lang="en-US" dirty="0" smtClean="0"/>
              <a:t>Focus model development</a:t>
            </a:r>
          </a:p>
          <a:p>
            <a:pPr lvl="2"/>
            <a:r>
              <a:rPr lang="en-US" dirty="0" smtClean="0"/>
              <a:t>Functional development</a:t>
            </a:r>
          </a:p>
          <a:p>
            <a:pPr lvl="2"/>
            <a:r>
              <a:rPr lang="en-US" dirty="0" smtClean="0"/>
              <a:t>Overall proof of the control laws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Ignore or simplify</a:t>
            </a:r>
          </a:p>
          <a:p>
            <a:pPr lvl="2"/>
            <a:r>
              <a:rPr lang="en-US" dirty="0" smtClean="0"/>
              <a:t>Real sensor values</a:t>
            </a:r>
          </a:p>
          <a:p>
            <a:pPr lvl="2"/>
            <a:r>
              <a:rPr lang="en-US" dirty="0" smtClean="0"/>
              <a:t>Specific communication interaction and messages</a:t>
            </a:r>
          </a:p>
          <a:p>
            <a:pPr lvl="2"/>
            <a:r>
              <a:rPr lang="en-US" dirty="0" smtClean="0"/>
              <a:t>Sensor noise</a:t>
            </a:r>
          </a:p>
          <a:p>
            <a:pPr lvl="2"/>
            <a:r>
              <a:rPr lang="en-US" dirty="0" smtClean="0"/>
              <a:t>Timing/ memory/ computation constraints</a:t>
            </a:r>
          </a:p>
          <a:p>
            <a:pPr lvl="2"/>
            <a:r>
              <a:rPr lang="en-US" dirty="0" smtClean="0"/>
              <a:t>Scheduling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106" y="700660"/>
            <a:ext cx="180020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MT/</a:t>
            </a:r>
            <a:r>
              <a:rPr lang="en-US" dirty="0" err="1" smtClean="0"/>
              <a:t>MiL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04014" y="2420888"/>
            <a:ext cx="10081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 rot="2431195">
            <a:off x="462904" y="-239701"/>
            <a:ext cx="2231443" cy="391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endCxn id="7" idx="0"/>
          </p:cNvCxnSpPr>
          <p:nvPr/>
        </p:nvCxnSpPr>
        <p:spPr>
          <a:xfrm flipH="1">
            <a:off x="808070" y="1384736"/>
            <a:ext cx="621498" cy="103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4" name="Picture 2" descr="D:\Paper\2012-05-15 Toolchain SIMPAR 2012\svn\fig\matla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11719" r="4394" b="7856"/>
          <a:stretch/>
        </p:blipFill>
        <p:spPr bwMode="auto">
          <a:xfrm>
            <a:off x="0" y="4283804"/>
            <a:ext cx="3697819" cy="12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79612" y="543593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0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_grau 1">
      <a:dk1>
        <a:srgbClr val="000000"/>
      </a:dk1>
      <a:lt1>
        <a:srgbClr val="FFFFFF"/>
      </a:lt1>
      <a:dk2>
        <a:srgbClr val="5A6065"/>
      </a:dk2>
      <a:lt2>
        <a:srgbClr val="868D91"/>
      </a:lt2>
      <a:accent1>
        <a:srgbClr val="B1063A"/>
      </a:accent1>
      <a:accent2>
        <a:srgbClr val="F6A800"/>
      </a:accent2>
      <a:accent3>
        <a:srgbClr val="FFFFFF"/>
      </a:accent3>
      <a:accent4>
        <a:srgbClr val="000000"/>
      </a:accent4>
      <a:accent5>
        <a:srgbClr val="D5AAAE"/>
      </a:accent5>
      <a:accent6>
        <a:srgbClr val="DF9800"/>
      </a:accent6>
      <a:hlink>
        <a:srgbClr val="007A9E"/>
      </a:hlink>
      <a:folHlink>
        <a:srgbClr val="C0C4C8"/>
      </a:folHlink>
    </a:clrScheme>
    <a:fontScheme name="hpi_gra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pi_grau 1">
        <a:dk1>
          <a:srgbClr val="000000"/>
        </a:dk1>
        <a:lt1>
          <a:srgbClr val="FFFFFF"/>
        </a:lt1>
        <a:dk2>
          <a:srgbClr val="5A6065"/>
        </a:dk2>
        <a:lt2>
          <a:srgbClr val="868D91"/>
        </a:lt2>
        <a:accent1>
          <a:srgbClr val="B1063A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5AAAE"/>
        </a:accent5>
        <a:accent6>
          <a:srgbClr val="DF9800"/>
        </a:accent6>
        <a:hlink>
          <a:srgbClr val="007A9E"/>
        </a:hlink>
        <a:folHlink>
          <a:srgbClr val="C0C4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_orange 1">
      <a:dk1>
        <a:srgbClr val="000000"/>
      </a:dk1>
      <a:lt1>
        <a:srgbClr val="FFFFFF"/>
      </a:lt1>
      <a:dk2>
        <a:srgbClr val="5A6065"/>
      </a:dk2>
      <a:lt2>
        <a:srgbClr val="868D91"/>
      </a:lt2>
      <a:accent1>
        <a:srgbClr val="B1063A"/>
      </a:accent1>
      <a:accent2>
        <a:srgbClr val="F6A800"/>
      </a:accent2>
      <a:accent3>
        <a:srgbClr val="FFFFFF"/>
      </a:accent3>
      <a:accent4>
        <a:srgbClr val="000000"/>
      </a:accent4>
      <a:accent5>
        <a:srgbClr val="D5AAAE"/>
      </a:accent5>
      <a:accent6>
        <a:srgbClr val="DF9800"/>
      </a:accent6>
      <a:hlink>
        <a:srgbClr val="007A9E"/>
      </a:hlink>
      <a:folHlink>
        <a:srgbClr val="C0C4C8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pi_orange 1">
        <a:dk1>
          <a:srgbClr val="000000"/>
        </a:dk1>
        <a:lt1>
          <a:srgbClr val="FFFFFF"/>
        </a:lt1>
        <a:dk2>
          <a:srgbClr val="5A6065"/>
        </a:dk2>
        <a:lt2>
          <a:srgbClr val="868D91"/>
        </a:lt2>
        <a:accent1>
          <a:srgbClr val="B1063A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5AAAE"/>
        </a:accent5>
        <a:accent6>
          <a:srgbClr val="DF9800"/>
        </a:accent6>
        <a:hlink>
          <a:srgbClr val="007A9E"/>
        </a:hlink>
        <a:folHlink>
          <a:srgbClr val="C0C4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66D71"/>
    </a:dk2>
    <a:lt2>
      <a:srgbClr val="868D91"/>
    </a:lt2>
    <a:accent1>
      <a:srgbClr val="B1063A"/>
    </a:accent1>
    <a:accent2>
      <a:srgbClr val="F6A800"/>
    </a:accent2>
    <a:accent3>
      <a:srgbClr val="FFFFFF"/>
    </a:accent3>
    <a:accent4>
      <a:srgbClr val="000000"/>
    </a:accent4>
    <a:accent5>
      <a:srgbClr val="D5AAAE"/>
    </a:accent5>
    <a:accent6>
      <a:srgbClr val="DF9800"/>
    </a:accent6>
    <a:hlink>
      <a:srgbClr val="007A9E"/>
    </a:hlink>
    <a:folHlink>
      <a:srgbClr val="C0C4C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678</Words>
  <Application>Microsoft Macintosh PowerPoint</Application>
  <PresentationFormat>On-screen Show (4:3)</PresentationFormat>
  <Paragraphs>382</Paragraphs>
  <Slides>33</Slides>
  <Notes>24</Notes>
  <HiddenSlides>14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Verdana</vt:lpstr>
      <vt:lpstr>hpi_grau</vt:lpstr>
      <vt:lpstr>hpi_orange</vt:lpstr>
      <vt:lpstr>Image</vt:lpstr>
      <vt:lpstr>HPI CPS Lab Figures</vt:lpstr>
      <vt:lpstr>PowerPoint Presentation</vt:lpstr>
      <vt:lpstr> evaluation_scenario_1 </vt:lpstr>
      <vt:lpstr> evaluation_scenario_2</vt:lpstr>
      <vt:lpstr> evaluation_scenario_3 </vt:lpstr>
      <vt:lpstr>PowerPoint Presentation</vt:lpstr>
      <vt:lpstr>methodology </vt:lpstr>
      <vt:lpstr>PowerPoint Presentation</vt:lpstr>
      <vt:lpstr>Simulation Stage </vt:lpstr>
      <vt:lpstr>Simulation Stage </vt:lpstr>
      <vt:lpstr>Simulation Stage </vt:lpstr>
      <vt:lpstr>PowerPoint Presentation</vt:lpstr>
      <vt:lpstr>PowerPoint Presentation</vt:lpstr>
      <vt:lpstr>PowerPoint Presentation</vt:lpstr>
      <vt:lpstr>PowerPoint Presentation</vt:lpstr>
      <vt:lpstr>Prototyping Stage </vt:lpstr>
      <vt:lpstr>PowerPoint Presentation</vt:lpstr>
      <vt:lpstr>PowerPoint Presentation</vt:lpstr>
      <vt:lpstr>PowerPoint Presentation</vt:lpstr>
      <vt:lpstr>Prototyping Stage </vt:lpstr>
      <vt:lpstr>Prototyping Stage </vt:lpstr>
      <vt:lpstr>Prototyping Stage </vt:lpstr>
      <vt:lpstr>PowerPoint Presentation</vt:lpstr>
      <vt:lpstr>Real-Time Consideration </vt:lpstr>
      <vt:lpstr>Real-Time Consideration </vt:lpstr>
      <vt:lpstr>Real-Time Consideration </vt:lpstr>
      <vt:lpstr>Real-Time Consideration </vt:lpstr>
      <vt:lpstr>Real-Time Consideration 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Company>2-IT GmbH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Bruno Bakalovic</dc:creator>
  <cp:lastModifiedBy>Holger Giese</cp:lastModifiedBy>
  <cp:revision>1308</cp:revision>
  <cp:lastPrinted>2017-01-06T09:29:16Z</cp:lastPrinted>
  <dcterms:created xsi:type="dcterms:W3CDTF">2006-04-26T15:25:31Z</dcterms:created>
  <dcterms:modified xsi:type="dcterms:W3CDTF">2017-01-06T17:51:48Z</dcterms:modified>
</cp:coreProperties>
</file>