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50" d="100"/>
          <a:sy n="50" d="100"/>
        </p:scale>
        <p:origin x="7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92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4128D-4C48-44F5-8CA9-3DEEC19BC03E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33747-E797-4D46-BCF7-FA3DBEEC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1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4036E-91EB-48CA-86A8-B47966B72D3C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F6BF1-A5AF-4C59-82BB-F453774C5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2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877" y="4525789"/>
            <a:ext cx="7004092" cy="4847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013" y="1452880"/>
            <a:ext cx="6791289" cy="2207105"/>
          </a:xfrm>
          <a:effectLst/>
        </p:spPr>
        <p:txBody>
          <a:bodyPr anchor="b">
            <a:normAutofit/>
          </a:bodyPr>
          <a:lstStyle>
            <a:lvl1pPr>
              <a:defRPr sz="306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013" y="3659985"/>
            <a:ext cx="6791289" cy="865804"/>
          </a:xfrm>
        </p:spPr>
        <p:txBody>
          <a:bodyPr anchor="t">
            <a:normAutofit/>
          </a:bodyPr>
          <a:lstStyle>
            <a:lvl1pPr marL="0" indent="0" algn="l">
              <a:buNone/>
              <a:defRPr sz="1360" cap="all">
                <a:solidFill>
                  <a:schemeClr val="accent2"/>
                </a:solidFill>
              </a:defRPr>
            </a:lvl1pPr>
            <a:lvl2pPr marL="38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5D3D48-5C63-4CD0-B9D2-B4D2F496D790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8FAEA7-0C3C-4CCF-BA6B-669D79158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35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80879" y="879597"/>
            <a:ext cx="7002901" cy="1846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3D48-5C63-4CD0-B9D2-B4D2F496D790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AEA7-0C3C-4CCF-BA6B-669D79158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8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634991" y="879597"/>
            <a:ext cx="1748789" cy="85315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991064"/>
            <a:ext cx="1277655" cy="76018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013" y="991064"/>
            <a:ext cx="5033878" cy="76018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3467" y="8735667"/>
            <a:ext cx="805521" cy="535517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5D3D48-5C63-4CD0-B9D2-B4D2F496D790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4013" y="8729322"/>
            <a:ext cx="5033878" cy="53551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8FAEA7-0C3C-4CCF-BA6B-669D79158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41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lyer 8.5 x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19002" y="535236"/>
            <a:ext cx="5242220" cy="1806628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200" b="1" cap="all" baseline="0">
                <a:solidFill>
                  <a:schemeClr val="accent3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3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039565" y="2689705"/>
            <a:ext cx="2521657" cy="322599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1600" b="1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Heading text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039564" y="3020733"/>
            <a:ext cx="2521657" cy="3235606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1pPr>
            <a:lvl2pPr marL="402336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2pPr>
            <a:lvl3pPr marL="402336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3pPr>
            <a:lvl4pPr marL="402336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4pPr>
            <a:lvl5pPr marL="402336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5pPr>
            <a:lvl6pPr marL="402336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6pPr>
            <a:lvl7pPr marL="402336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7pPr>
            <a:lvl8pPr marL="402336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8pPr>
            <a:lvl9pPr marL="402336" indent="-182880">
              <a:lnSpc>
                <a:spcPct val="120000"/>
              </a:lnSpc>
              <a:spcBef>
                <a:spcPts val="1100"/>
              </a:spcBef>
              <a:defRPr sz="11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319002" y="2743200"/>
            <a:ext cx="2340864" cy="3513138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319002" y="6385715"/>
            <a:ext cx="2340864" cy="182354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800" b="1" i="1" cap="none" baseline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319002" y="7024685"/>
            <a:ext cx="5242220" cy="32259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2600" cap="none" baseline="0">
                <a:solidFill>
                  <a:schemeClr val="accent3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Event date and time</a:t>
            </a:r>
            <a:endParaRPr lang="en-US" dirty="0"/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319002" y="7378973"/>
            <a:ext cx="5242220" cy="32259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Event Address, City, ST  ZIP Code</a:t>
            </a:r>
            <a:endParaRPr lang="en-US" dirty="0"/>
          </a:p>
        </p:txBody>
      </p:sp>
      <p:sp>
        <p:nvSpPr>
          <p:cNvPr id="3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356147" y="8907958"/>
            <a:ext cx="2452124" cy="12250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1000" b="1" cap="all" baseline="0">
                <a:solidFill>
                  <a:schemeClr val="accent3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356147" y="9038256"/>
            <a:ext cx="2452124" cy="32259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5000"/>
              </a:lnSpc>
              <a:spcBef>
                <a:spcPts val="0"/>
              </a:spcBef>
              <a:buNone/>
              <a:defRPr sz="850" cap="none" baseline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Address, City, ST  ZIP CODE</a:t>
            </a:r>
          </a:p>
          <a:p>
            <a:pPr lvl="0"/>
            <a:r>
              <a:rPr lang="en-US" dirty="0" smtClean="0"/>
              <a:t>Telephone | Email Address | Web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8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80879" y="879597"/>
            <a:ext cx="7002901" cy="1846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013" y="3267738"/>
            <a:ext cx="6791289" cy="53251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3D48-5C63-4CD0-B9D2-B4D2F496D790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AEA7-0C3C-4CCF-BA6B-669D79158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88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84750" y="7541561"/>
            <a:ext cx="7002901" cy="1846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15" y="4453640"/>
            <a:ext cx="6791288" cy="2207105"/>
          </a:xfrm>
        </p:spPr>
        <p:txBody>
          <a:bodyPr anchor="b">
            <a:normAutofit/>
          </a:bodyPr>
          <a:lstStyle>
            <a:lvl1pPr algn="l">
              <a:defRPr sz="306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015" y="6660745"/>
            <a:ext cx="6791288" cy="880815"/>
          </a:xfrm>
        </p:spPr>
        <p:txBody>
          <a:bodyPr anchor="t">
            <a:normAutofit/>
          </a:bodyPr>
          <a:lstStyle>
            <a:lvl1pPr marL="0" indent="0" algn="l">
              <a:buNone/>
              <a:defRPr sz="1530" cap="all">
                <a:solidFill>
                  <a:schemeClr val="accent2"/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5D3D48-5C63-4CD0-B9D2-B4D2F496D790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8FAEA7-0C3C-4CCF-BA6B-669D79158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17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80879" y="879597"/>
            <a:ext cx="7002901" cy="1846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014" y="3267737"/>
            <a:ext cx="3314598" cy="532846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3790" y="3267738"/>
            <a:ext cx="3321513" cy="532846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3D48-5C63-4CD0-B9D2-B4D2F496D790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AEA7-0C3C-4CCF-BA6B-669D79158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9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380879" y="879597"/>
            <a:ext cx="7002901" cy="1846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136" y="3267738"/>
            <a:ext cx="3054475" cy="845184"/>
          </a:xfrm>
        </p:spPr>
        <p:txBody>
          <a:bodyPr anchor="b">
            <a:noAutofit/>
          </a:bodyPr>
          <a:lstStyle>
            <a:lvl1pPr marL="0" indent="0">
              <a:buNone/>
              <a:defRPr sz="1870" b="0">
                <a:solidFill>
                  <a:schemeClr val="accent2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014" y="4291542"/>
            <a:ext cx="3314598" cy="430466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23912" y="3267738"/>
            <a:ext cx="3061390" cy="845184"/>
          </a:xfrm>
        </p:spPr>
        <p:txBody>
          <a:bodyPr anchor="b">
            <a:noAutofit/>
          </a:bodyPr>
          <a:lstStyle>
            <a:lvl1pPr marL="0" indent="0">
              <a:buNone/>
              <a:defRPr sz="1870" b="0">
                <a:solidFill>
                  <a:schemeClr val="accent2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63790" y="4291542"/>
            <a:ext cx="3321513" cy="430466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3D48-5C63-4CD0-B9D2-B4D2F496D790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AEA7-0C3C-4CCF-BA6B-669D79158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38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380879" y="879597"/>
            <a:ext cx="7002901" cy="1846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3D48-5C63-4CD0-B9D2-B4D2F496D790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AEA7-0C3C-4CCF-BA6B-669D79158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40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3D48-5C63-4CD0-B9D2-B4D2F496D790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AEA7-0C3C-4CCF-BA6B-669D79158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84750" y="7541560"/>
            <a:ext cx="7002901" cy="18695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50" y="7718034"/>
            <a:ext cx="3006131" cy="1011287"/>
          </a:xfrm>
        </p:spPr>
        <p:txBody>
          <a:bodyPr anchor="ctr"/>
          <a:lstStyle>
            <a:lvl1pPr algn="l">
              <a:defRPr sz="17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39" y="881760"/>
            <a:ext cx="7004340" cy="6167040"/>
          </a:xfrm>
        </p:spPr>
        <p:txBody>
          <a:bodyPr anchor="ctr">
            <a:normAutofit/>
          </a:bodyPr>
          <a:lstStyle>
            <a:lvl1pPr>
              <a:defRPr sz="1700">
                <a:solidFill>
                  <a:schemeClr val="tx2"/>
                </a:solidFill>
              </a:defRPr>
            </a:lvl1pPr>
            <a:lvl2pPr>
              <a:defRPr sz="1530">
                <a:solidFill>
                  <a:schemeClr val="tx2"/>
                </a:solidFill>
              </a:defRPr>
            </a:lvl2pPr>
            <a:lvl3pPr>
              <a:defRPr sz="1360">
                <a:solidFill>
                  <a:schemeClr val="tx2"/>
                </a:solidFill>
              </a:defRPr>
            </a:lvl3pPr>
            <a:lvl4pPr>
              <a:defRPr sz="1190">
                <a:solidFill>
                  <a:schemeClr val="tx2"/>
                </a:solidFill>
              </a:defRPr>
            </a:lvl4pPr>
            <a:lvl5pPr>
              <a:defRPr sz="1190">
                <a:solidFill>
                  <a:schemeClr val="tx2"/>
                </a:solidFill>
              </a:defRPr>
            </a:lvl5pPr>
            <a:lvl6pPr>
              <a:defRPr sz="1190">
                <a:solidFill>
                  <a:schemeClr val="tx2"/>
                </a:solidFill>
              </a:defRPr>
            </a:lvl6pPr>
            <a:lvl7pPr>
              <a:defRPr sz="1190">
                <a:solidFill>
                  <a:schemeClr val="tx2"/>
                </a:solidFill>
              </a:defRPr>
            </a:lvl7pPr>
            <a:lvl8pPr>
              <a:defRPr sz="1190">
                <a:solidFill>
                  <a:schemeClr val="tx2"/>
                </a:solidFill>
              </a:defRPr>
            </a:lvl8pPr>
            <a:lvl9pPr>
              <a:defRPr sz="119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9775" y="7718033"/>
            <a:ext cx="3625528" cy="1011289"/>
          </a:xfrm>
        </p:spPr>
        <p:txBody>
          <a:bodyPr anchor="ctr">
            <a:normAutofit/>
          </a:bodyPr>
          <a:lstStyle>
            <a:lvl1pPr marL="0" indent="0" algn="r">
              <a:buNone/>
              <a:defRPr sz="935">
                <a:solidFill>
                  <a:schemeClr val="bg1"/>
                </a:solidFill>
              </a:defRPr>
            </a:lvl1pPr>
            <a:lvl2pPr marL="388620" indent="0">
              <a:buNone/>
              <a:defRPr sz="935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5D3D48-5C63-4CD0-B9D2-B4D2F496D790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8FAEA7-0C3C-4CCF-BA6B-669D79158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6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13" y="6883637"/>
            <a:ext cx="6791289" cy="831216"/>
          </a:xfrm>
        </p:spPr>
        <p:txBody>
          <a:bodyPr anchor="b">
            <a:normAutofit/>
          </a:bodyPr>
          <a:lstStyle>
            <a:lvl1pPr algn="l">
              <a:defRPr sz="204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879" y="879597"/>
            <a:ext cx="7002900" cy="5217303"/>
          </a:xfrm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4013" y="7714852"/>
            <a:ext cx="6791289" cy="878051"/>
          </a:xfrm>
        </p:spPr>
        <p:txBody>
          <a:bodyPr>
            <a:normAutofit/>
          </a:bodyPr>
          <a:lstStyle>
            <a:lvl1pPr marL="0" indent="0">
              <a:buNone/>
              <a:defRPr sz="102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3D48-5C63-4CD0-B9D2-B4D2F496D790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AEA7-0C3C-4CCF-BA6B-669D79158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83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013" y="1008296"/>
            <a:ext cx="6791289" cy="1588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013" y="3267738"/>
            <a:ext cx="6791289" cy="532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25428" y="873566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accent2"/>
                </a:solidFill>
              </a:defRPr>
            </a:lvl1pPr>
          </a:lstStyle>
          <a:p>
            <a:fld id="{B15D3D48-5C63-4CD0-B9D2-B4D2F496D790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4014" y="8729322"/>
            <a:ext cx="4139997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0405" y="8735667"/>
            <a:ext cx="654898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accent2"/>
                </a:solidFill>
              </a:defRPr>
            </a:lvl1pPr>
          </a:lstStyle>
          <a:p>
            <a:fld id="{308FAEA7-0C3C-4CCF-BA6B-669D79158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78" y="647277"/>
            <a:ext cx="2311923" cy="158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079601" y="647277"/>
            <a:ext cx="2304180" cy="1584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2734111" y="647277"/>
            <a:ext cx="2304180" cy="158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145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txStyles>
    <p:titleStyle>
      <a:lvl1pPr algn="l" defTabSz="388620" rtl="0" eaLnBrk="1" latinLnBrk="0" hangingPunct="1">
        <a:spcBef>
          <a:spcPct val="0"/>
        </a:spcBef>
        <a:buNone/>
        <a:defRPr sz="238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60100" indent="-260100" algn="l" defTabSz="388620" rtl="0" eaLnBrk="1" latinLnBrk="0" hangingPunct="1">
        <a:spcBef>
          <a:spcPct val="20000"/>
        </a:spcBef>
        <a:spcAft>
          <a:spcPts val="51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530" kern="1200">
          <a:solidFill>
            <a:schemeClr val="tx2"/>
          </a:solidFill>
          <a:latin typeface="+mn-lt"/>
          <a:ea typeface="+mn-ea"/>
          <a:cs typeface="+mn-cs"/>
        </a:defRPr>
      </a:lvl1pPr>
      <a:lvl2pPr marL="535500" indent="-260100" algn="l" defTabSz="388620" rtl="0" eaLnBrk="1" latinLnBrk="0" hangingPunct="1">
        <a:spcBef>
          <a:spcPct val="20000"/>
        </a:spcBef>
        <a:spcAft>
          <a:spcPts val="51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60" kern="1200">
          <a:solidFill>
            <a:schemeClr val="tx2"/>
          </a:solidFill>
          <a:latin typeface="+mn-lt"/>
          <a:ea typeface="+mn-ea"/>
          <a:cs typeface="+mn-cs"/>
        </a:defRPr>
      </a:lvl2pPr>
      <a:lvl3pPr marL="765000" indent="-229500" algn="l" defTabSz="388620" rtl="0" eaLnBrk="1" latinLnBrk="0" hangingPunct="1">
        <a:spcBef>
          <a:spcPct val="20000"/>
        </a:spcBef>
        <a:spcAft>
          <a:spcPts val="51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190" kern="1200">
          <a:solidFill>
            <a:schemeClr val="tx2"/>
          </a:solidFill>
          <a:latin typeface="+mn-lt"/>
          <a:ea typeface="+mn-ea"/>
          <a:cs typeface="+mn-cs"/>
        </a:defRPr>
      </a:lvl3pPr>
      <a:lvl4pPr marL="1055700" indent="-198900" algn="l" defTabSz="388620" rtl="0" eaLnBrk="1" latinLnBrk="0" hangingPunct="1">
        <a:spcBef>
          <a:spcPct val="20000"/>
        </a:spcBef>
        <a:spcAft>
          <a:spcPts val="51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20" kern="1200">
          <a:solidFill>
            <a:schemeClr val="tx2"/>
          </a:solidFill>
          <a:latin typeface="+mn-lt"/>
          <a:ea typeface="+mn-ea"/>
          <a:cs typeface="+mn-cs"/>
        </a:defRPr>
      </a:lvl4pPr>
      <a:lvl5pPr marL="1361700" indent="-198900" algn="l" defTabSz="388620" rtl="0" eaLnBrk="1" latinLnBrk="0" hangingPunct="1">
        <a:spcBef>
          <a:spcPct val="20000"/>
        </a:spcBef>
        <a:spcAft>
          <a:spcPts val="51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20" kern="1200">
          <a:solidFill>
            <a:schemeClr val="tx2"/>
          </a:solidFill>
          <a:latin typeface="+mn-lt"/>
          <a:ea typeface="+mn-ea"/>
          <a:cs typeface="+mn-cs"/>
        </a:defRPr>
      </a:lvl5pPr>
      <a:lvl6pPr marL="1615000" indent="-194310" algn="l" defTabSz="388620" rtl="0" eaLnBrk="1" latinLnBrk="0" hangingPunct="1">
        <a:spcBef>
          <a:spcPct val="20000"/>
        </a:spcBef>
        <a:spcAft>
          <a:spcPts val="51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20" kern="1200">
          <a:solidFill>
            <a:schemeClr val="tx2"/>
          </a:solidFill>
          <a:latin typeface="+mn-lt"/>
          <a:ea typeface="+mn-ea"/>
          <a:cs typeface="+mn-cs"/>
        </a:defRPr>
      </a:lvl6pPr>
      <a:lvl7pPr marL="1870000" indent="-194310" algn="l" defTabSz="388620" rtl="0" eaLnBrk="1" latinLnBrk="0" hangingPunct="1">
        <a:spcBef>
          <a:spcPct val="20000"/>
        </a:spcBef>
        <a:spcAft>
          <a:spcPts val="51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20" kern="1200">
          <a:solidFill>
            <a:schemeClr val="tx2"/>
          </a:solidFill>
          <a:latin typeface="+mn-lt"/>
          <a:ea typeface="+mn-ea"/>
          <a:cs typeface="+mn-cs"/>
        </a:defRPr>
      </a:lvl7pPr>
      <a:lvl8pPr marL="2125000" indent="-194310" algn="l" defTabSz="388620" rtl="0" eaLnBrk="1" latinLnBrk="0" hangingPunct="1">
        <a:spcBef>
          <a:spcPct val="20000"/>
        </a:spcBef>
        <a:spcAft>
          <a:spcPts val="51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20" kern="1200">
          <a:solidFill>
            <a:schemeClr val="tx2"/>
          </a:solidFill>
          <a:latin typeface="+mn-lt"/>
          <a:ea typeface="+mn-ea"/>
          <a:cs typeface="+mn-cs"/>
        </a:defRPr>
      </a:lvl8pPr>
      <a:lvl9pPr marL="2380000" indent="-194310" algn="l" defTabSz="388620" rtl="0" eaLnBrk="1" latinLnBrk="0" hangingPunct="1">
        <a:spcBef>
          <a:spcPct val="20000"/>
        </a:spcBef>
        <a:spcAft>
          <a:spcPts val="51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2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83154" y="4529068"/>
            <a:ext cx="7561656" cy="22244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Uncertainty</a:t>
            </a:r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83153" y="6807556"/>
            <a:ext cx="7561657" cy="17640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Adaptaion</a:t>
            </a:r>
            <a:r>
              <a:rPr lang="en-US" sz="1400" smtClean="0"/>
              <a:t> Decision </a:t>
            </a:r>
            <a:r>
              <a:rPr lang="en-US" sz="1400" dirty="0" smtClean="0"/>
              <a:t>Making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4282532" y="4896603"/>
            <a:ext cx="3017520" cy="2926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6. Uncertainty Type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4282534" y="5804800"/>
            <a:ext cx="3017520" cy="2926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8. Uncertainty Assumptions</a:t>
            </a:r>
            <a:endParaRPr lang="en-US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370372" y="5846985"/>
            <a:ext cx="3017520" cy="2926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7. Uncertainty Model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4282534" y="7245645"/>
            <a:ext cx="3017520" cy="2926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 Decision Making Mechanism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370370" y="4896603"/>
            <a:ext cx="3017520" cy="2926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5. Uncertainty Level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370372" y="7245645"/>
            <a:ext cx="3017520" cy="2926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9. Decision Making Level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90432" y="5203650"/>
            <a:ext cx="299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Which levels we have?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Which is better? Single – composed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302595" y="6118958"/>
            <a:ext cx="2997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Requirement of assumption? (prior)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7916" y="7557853"/>
            <a:ext cx="299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Mode switch (local vars)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</a:t>
            </a:r>
            <a:r>
              <a:rPr lang="en-US" sz="1200" dirty="0" smtClean="0"/>
              <a:t>radeoff (meta- vars)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302596" y="7555974"/>
            <a:ext cx="2997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Context/situation conflict?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Meta- vars: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Correlation between parameters: 1zone, 3zones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Simulation/real-life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290076" y="5209756"/>
            <a:ext cx="2999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Kind of problems?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916" y="6153756"/>
            <a:ext cx="2999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Wanted output? (conf. , credibility)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3153" y="854736"/>
            <a:ext cx="7561657" cy="36202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Requirements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4282534" y="1248096"/>
            <a:ext cx="3017520" cy="2926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2. Context </a:t>
            </a:r>
            <a:r>
              <a:rPr lang="en-US" sz="1200" dirty="0"/>
              <a:t>Assumptions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70372" y="1248096"/>
            <a:ext cx="3021413" cy="2935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 Situation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302596" y="1552987"/>
            <a:ext cx="2997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No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….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88548" y="1533030"/>
            <a:ext cx="2999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Reach 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Move an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…..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70372" y="2248622"/>
            <a:ext cx="3021412" cy="2935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3. Variables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77915" y="2555330"/>
            <a:ext cx="3009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Number?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Kind of data</a:t>
            </a:r>
            <a:r>
              <a:rPr lang="en-US" sz="1200" dirty="0" smtClean="0"/>
              <a:t>? (continuous or discrete)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Standalone or Combined data</a:t>
            </a:r>
            <a:r>
              <a:rPr lang="en-US" sz="1200" smtClean="0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mtClean="0"/>
              <a:t>Correlated</a:t>
            </a:r>
            <a:r>
              <a:rPr lang="en-US" sz="1200" dirty="0" smtClean="0"/>
              <a:t>? Seasonal? Trend? Multivariate? Independent? </a:t>
            </a:r>
            <a:r>
              <a:rPr lang="en-US" sz="1200" i="1" dirty="0" smtClean="0"/>
              <a:t>Parametric?</a:t>
            </a:r>
            <a:endParaRPr lang="en-US" sz="12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Formula?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Historical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Prediction/forecast?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Learning?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282534" y="2249559"/>
            <a:ext cx="3017520" cy="2926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4. Model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291962" y="2538285"/>
            <a:ext cx="300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System model?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Surrogate model?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154588" y="114776"/>
            <a:ext cx="141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57005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3558"/>
          <a:stretch/>
        </p:blipFill>
        <p:spPr>
          <a:xfrm>
            <a:off x="1149228" y="0"/>
            <a:ext cx="5631399" cy="31456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48" y="6782231"/>
            <a:ext cx="5608357" cy="32761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133" y="3232109"/>
            <a:ext cx="5781494" cy="34636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07833" y="3232109"/>
            <a:ext cx="1448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Minimize the  error between the reference and predicted value of car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647441" y="5301563"/>
            <a:ext cx="1448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Minimize the change in the steering wheel angle from one time step to another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2051863" y="6285361"/>
            <a:ext cx="418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Both stay in prescribed limits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7076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2707" y="1041010"/>
            <a:ext cx="6756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Predicted sensor data … Error between predicted data and reference</a:t>
            </a:r>
          </a:p>
          <a:p>
            <a:r>
              <a:rPr lang="en-US" sz="1200" dirty="0" smtClean="0"/>
              <a:t>=&gt;</a:t>
            </a:r>
            <a:endParaRPr lang="en-US" sz="1200" dirty="0"/>
          </a:p>
          <a:p>
            <a:r>
              <a:rPr lang="en-US" sz="1200" dirty="0" smtClean="0"/>
              <a:t>Predict the pedal angle (for the error) … Error between predicted pedal angle (range?) and the reference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03231" y="7565410"/>
            <a:ext cx="721907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Design Parameter: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Sample time (</a:t>
            </a:r>
            <a:r>
              <a:rPr lang="en-US" sz="1200" dirty="0" err="1" smtClean="0"/>
              <a:t>Ts</a:t>
            </a:r>
            <a:r>
              <a:rPr lang="en-US" sz="1200" dirty="0" smtClean="0"/>
              <a:t>): between 10 and 20 of the rise time </a:t>
            </a:r>
            <a:r>
              <a:rPr lang="en-US" sz="1200" dirty="0" err="1" smtClean="0"/>
              <a:t>Tr</a:t>
            </a:r>
            <a:r>
              <a:rPr lang="en-US" sz="1200" dirty="0" smtClean="0"/>
              <a:t>/20 &lt;= </a:t>
            </a:r>
            <a:r>
              <a:rPr lang="en-US" sz="1200" dirty="0" err="1" smtClean="0"/>
              <a:t>Ts</a:t>
            </a:r>
            <a:r>
              <a:rPr lang="en-US" sz="1200" dirty="0" smtClean="0"/>
              <a:t> &lt;= </a:t>
            </a:r>
            <a:r>
              <a:rPr lang="en-US" sz="1200" dirty="0" err="1" smtClean="0"/>
              <a:t>Tr</a:t>
            </a:r>
            <a:r>
              <a:rPr lang="en-US" sz="1200" dirty="0" smtClean="0"/>
              <a:t>/10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rise time (</a:t>
            </a:r>
            <a:r>
              <a:rPr lang="en-US" sz="1200" dirty="0" err="1" smtClean="0"/>
              <a:t>Tr</a:t>
            </a:r>
            <a:r>
              <a:rPr lang="en-US" sz="1200" dirty="0" smtClean="0"/>
              <a:t>): time it takes for the response to rise from 10% to 90% of the steady-state response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 Prediction horizon (p): 20-30 samples that cover the system response</a:t>
            </a:r>
          </a:p>
          <a:p>
            <a:pPr marL="742950" lvl="1" indent="-285750">
              <a:buFontTx/>
              <a:buChar char="-"/>
            </a:pPr>
            <a:r>
              <a:rPr lang="en-US" sz="1200" dirty="0" err="1" smtClean="0"/>
              <a:t>Tsettling</a:t>
            </a:r>
            <a:r>
              <a:rPr lang="en-US" sz="1200" dirty="0" smtClean="0"/>
              <a:t>: time it takes for the error |y(t)-</a:t>
            </a:r>
            <a:r>
              <a:rPr lang="en-US" sz="1200" dirty="0" err="1" smtClean="0"/>
              <a:t>yfinal</a:t>
            </a:r>
            <a:r>
              <a:rPr lang="en-US" sz="1200" dirty="0" smtClean="0"/>
              <a:t>| to fall to within 2% of </a:t>
            </a:r>
            <a:r>
              <a:rPr lang="en-US" sz="1200" dirty="0" err="1" smtClean="0"/>
              <a:t>yfinal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Control horizon (m): 2-4 samples (0.1p&lt;=m&lt;=0.2p)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Constraints: (what is input rate constraints?)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Input: usually hard (in our case the first input is the readings from sensors-&gt; dynamic set of sensors)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Output: usually soft (but in our use case could be hard=safety critical)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Weights: 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between safety(safety distance error) and performance(string stability error) 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Between different sensors (sensitivity of the pedal for each input )</a:t>
            </a:r>
          </a:p>
          <a:p>
            <a:pPr marL="742950" lvl="1" indent="-285750">
              <a:buFontTx/>
              <a:buChar char="-"/>
            </a:pP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009640" y="5843414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sensor </a:t>
            </a:r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42595" y="584882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pedal error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49876" b="62534"/>
          <a:stretch/>
        </p:blipFill>
        <p:spPr>
          <a:xfrm>
            <a:off x="243162" y="4622181"/>
            <a:ext cx="2897944" cy="1297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49876" b="62534"/>
          <a:stretch/>
        </p:blipFill>
        <p:spPr>
          <a:xfrm>
            <a:off x="3919122" y="4622181"/>
            <a:ext cx="2897944" cy="12976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247" y="4690761"/>
            <a:ext cx="403964" cy="33532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514475" y="3397801"/>
            <a:ext cx="752475" cy="4053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estimator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4697538" y="3397801"/>
            <a:ext cx="752475" cy="4053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Pedal error</a:t>
            </a:r>
            <a:endParaRPr lang="en-US" sz="10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>
            <a:off x="647700" y="3597734"/>
            <a:ext cx="866775" cy="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4" idx="1"/>
          </p:cNvCxnSpPr>
          <p:nvPr/>
        </p:nvCxnSpPr>
        <p:spPr>
          <a:xfrm>
            <a:off x="2266950" y="3600457"/>
            <a:ext cx="2430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</p:cNvCxnSpPr>
          <p:nvPr/>
        </p:nvCxnSpPr>
        <p:spPr>
          <a:xfrm flipV="1">
            <a:off x="5450013" y="3600456"/>
            <a:ext cx="9454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6576" y="322840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84340" y="326749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pedal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73863" y="326749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cxnSp>
        <p:nvCxnSpPr>
          <p:cNvPr id="25" name="Elbow Connector 24"/>
          <p:cNvCxnSpPr>
            <a:stCxn id="14" idx="3"/>
            <a:endCxn id="28" idx="3"/>
          </p:cNvCxnSpPr>
          <p:nvPr/>
        </p:nvCxnSpPr>
        <p:spPr>
          <a:xfrm flipH="1" flipV="1">
            <a:off x="3919122" y="2807958"/>
            <a:ext cx="1530891" cy="792499"/>
          </a:xfrm>
          <a:prstGeom prst="bentConnector3">
            <a:avLst>
              <a:gd name="adj1" fmla="val -14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166647" y="2605302"/>
            <a:ext cx="752475" cy="4053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Position error</a:t>
            </a:r>
            <a:endParaRPr lang="en-US" sz="1000" dirty="0"/>
          </a:p>
        </p:txBody>
      </p:sp>
      <p:cxnSp>
        <p:nvCxnSpPr>
          <p:cNvPr id="30" name="Elbow Connector 29"/>
          <p:cNvCxnSpPr>
            <a:stCxn id="28" idx="1"/>
            <a:endCxn id="13" idx="1"/>
          </p:cNvCxnSpPr>
          <p:nvPr/>
        </p:nvCxnSpPr>
        <p:spPr>
          <a:xfrm rot="10800000" flipV="1">
            <a:off x="1514475" y="2807957"/>
            <a:ext cx="1652172" cy="792499"/>
          </a:xfrm>
          <a:prstGeom prst="bentConnector3">
            <a:avLst>
              <a:gd name="adj1" fmla="val 1138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97289" y="3766374"/>
            <a:ext cx="1400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Model assumptions impacts the estimation =&gt; impact the predicted pedal angle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2378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24" y="140262"/>
            <a:ext cx="1946832" cy="1461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9861" t="40902" r="12323"/>
          <a:stretch/>
        </p:blipFill>
        <p:spPr>
          <a:xfrm>
            <a:off x="25735" y="125929"/>
            <a:ext cx="1778001" cy="13345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873" y="1755738"/>
            <a:ext cx="1764983" cy="1960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31215"/>
            <a:ext cx="1829473" cy="20093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2456" y="125929"/>
            <a:ext cx="1925629" cy="12230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1580" y="140262"/>
            <a:ext cx="1860445" cy="13795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2442" y="1731215"/>
            <a:ext cx="1797512" cy="20309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194" y="5869910"/>
            <a:ext cx="2306652" cy="11291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06965" y="5770945"/>
            <a:ext cx="2364626" cy="16469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0166" y="5869910"/>
            <a:ext cx="2401859" cy="12891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1580" y="1731215"/>
            <a:ext cx="1860445" cy="20309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194" y="7632700"/>
            <a:ext cx="2219806" cy="19161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82147" y="7787863"/>
            <a:ext cx="4146246" cy="18876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96584" y="9581326"/>
            <a:ext cx="617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Weights are applied between the goals or between the same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72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734471" y="1750494"/>
            <a:ext cx="2087039" cy="885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Evaluate and learn from the output of each shade</a:t>
            </a:r>
            <a:endParaRPr lang="en-US" sz="800" dirty="0"/>
          </a:p>
        </p:txBody>
      </p:sp>
      <p:sp>
        <p:nvSpPr>
          <p:cNvPr id="7" name="Rounded Rectangle 6"/>
          <p:cNvSpPr/>
          <p:nvPr/>
        </p:nvSpPr>
        <p:spPr>
          <a:xfrm>
            <a:off x="4899006" y="1943307"/>
            <a:ext cx="738722" cy="499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adapt</a:t>
            </a:r>
            <a:endParaRPr lang="en-US" sz="800" dirty="0"/>
          </a:p>
        </p:txBody>
      </p:sp>
      <p:sp>
        <p:nvSpPr>
          <p:cNvPr id="8" name="Rounded Rectangle 7"/>
          <p:cNvSpPr/>
          <p:nvPr/>
        </p:nvSpPr>
        <p:spPr>
          <a:xfrm>
            <a:off x="4224850" y="5849720"/>
            <a:ext cx="2087039" cy="749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Runtime selection of the suitable MAPE-K</a:t>
            </a:r>
          </a:p>
          <a:p>
            <a:pPr algn="ctr"/>
            <a:r>
              <a:rPr lang="en-US" sz="800" dirty="0" smtClean="0"/>
              <a:t>(refine the situations change – smooth change)</a:t>
            </a:r>
            <a:endParaRPr lang="en-US" sz="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338333" y="4006969"/>
            <a:ext cx="1675942" cy="3684828"/>
            <a:chOff x="347134" y="1626658"/>
            <a:chExt cx="2590799" cy="4714875"/>
          </a:xfrm>
        </p:grpSpPr>
        <p:sp>
          <p:nvSpPr>
            <p:cNvPr id="27" name="Rounded Rectangle 26"/>
            <p:cNvSpPr/>
            <p:nvPr/>
          </p:nvSpPr>
          <p:spPr>
            <a:xfrm>
              <a:off x="347134" y="1626658"/>
              <a:ext cx="2590799" cy="471487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1024462" y="2575983"/>
              <a:ext cx="1236133" cy="499533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Select set of sensors</a:t>
              </a:r>
              <a:endParaRPr lang="en-US" sz="800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024466" y="4855633"/>
              <a:ext cx="1236133" cy="499533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Relate to shard</a:t>
              </a:r>
              <a:endParaRPr lang="en-US" sz="8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024462" y="1717674"/>
              <a:ext cx="1236133" cy="499533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Select situation</a:t>
              </a:r>
              <a:endParaRPr lang="en-US" sz="8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99010" y="5729817"/>
              <a:ext cx="2087039" cy="499533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Define MAPE-K for shard</a:t>
              </a:r>
              <a:endParaRPr lang="en-US" sz="8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82592" y="3307291"/>
              <a:ext cx="2319869" cy="499533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Define uncertainty Types</a:t>
              </a:r>
              <a:endParaRPr lang="en-US" sz="8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82593" y="4056591"/>
              <a:ext cx="2319869" cy="499533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Select uncertainty model</a:t>
              </a:r>
              <a:endParaRPr lang="en-US" sz="800" dirty="0"/>
            </a:p>
          </p:txBody>
        </p:sp>
        <p:cxnSp>
          <p:nvCxnSpPr>
            <p:cNvPr id="12" name="Straight Arrow Connector 11"/>
            <p:cNvCxnSpPr>
              <a:stCxn id="4" idx="2"/>
              <a:endCxn id="2" idx="0"/>
            </p:cNvCxnSpPr>
            <p:nvPr/>
          </p:nvCxnSpPr>
          <p:spPr>
            <a:xfrm>
              <a:off x="1642529" y="2217207"/>
              <a:ext cx="0" cy="358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" idx="2"/>
              <a:endCxn id="9" idx="0"/>
            </p:cNvCxnSpPr>
            <p:nvPr/>
          </p:nvCxnSpPr>
          <p:spPr>
            <a:xfrm flipH="1">
              <a:off x="1642527" y="3075516"/>
              <a:ext cx="2" cy="2317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  <a:endCxn id="10" idx="0"/>
            </p:cNvCxnSpPr>
            <p:nvPr/>
          </p:nvCxnSpPr>
          <p:spPr>
            <a:xfrm>
              <a:off x="1642527" y="3806824"/>
              <a:ext cx="1" cy="2497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2"/>
              <a:endCxn id="3" idx="0"/>
            </p:cNvCxnSpPr>
            <p:nvPr/>
          </p:nvCxnSpPr>
          <p:spPr>
            <a:xfrm>
              <a:off x="1642528" y="4556124"/>
              <a:ext cx="5" cy="2995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3" idx="2"/>
              <a:endCxn id="5" idx="0"/>
            </p:cNvCxnSpPr>
            <p:nvPr/>
          </p:nvCxnSpPr>
          <p:spPr>
            <a:xfrm flipH="1">
              <a:off x="1642530" y="5355166"/>
              <a:ext cx="3" cy="3746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045879" y="4415136"/>
            <a:ext cx="1642000" cy="3775844"/>
            <a:chOff x="347134" y="1626658"/>
            <a:chExt cx="2590799" cy="4714875"/>
          </a:xfrm>
        </p:grpSpPr>
        <p:sp>
          <p:nvSpPr>
            <p:cNvPr id="30" name="Rounded Rectangle 29"/>
            <p:cNvSpPr/>
            <p:nvPr/>
          </p:nvSpPr>
          <p:spPr>
            <a:xfrm>
              <a:off x="347134" y="1626658"/>
              <a:ext cx="2590799" cy="471487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024462" y="2575983"/>
              <a:ext cx="1236133" cy="499533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Select set of sensors</a:t>
              </a:r>
              <a:endParaRPr lang="en-US" sz="8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024466" y="4855633"/>
              <a:ext cx="1236133" cy="499533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Relate to shard</a:t>
              </a:r>
              <a:endParaRPr lang="en-US" sz="8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024462" y="1717674"/>
              <a:ext cx="1236133" cy="499533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Select situation</a:t>
              </a:r>
              <a:endParaRPr lang="en-US" sz="8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99010" y="5729817"/>
              <a:ext cx="2087039" cy="499533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Define MAPE-K for shard</a:t>
              </a:r>
              <a:endParaRPr lang="en-US" sz="8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82592" y="3307291"/>
              <a:ext cx="2319869" cy="499533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Define uncertainty Types</a:t>
              </a:r>
              <a:endParaRPr lang="en-US" sz="8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2593" y="4056591"/>
              <a:ext cx="2319869" cy="499533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Select uncertainty model</a:t>
              </a:r>
              <a:endParaRPr lang="en-US" sz="800" dirty="0"/>
            </a:p>
          </p:txBody>
        </p:sp>
        <p:cxnSp>
          <p:nvCxnSpPr>
            <p:cNvPr id="37" name="Straight Arrow Connector 36"/>
            <p:cNvCxnSpPr>
              <a:stCxn id="33" idx="2"/>
              <a:endCxn id="31" idx="0"/>
            </p:cNvCxnSpPr>
            <p:nvPr/>
          </p:nvCxnSpPr>
          <p:spPr>
            <a:xfrm>
              <a:off x="1642529" y="2217207"/>
              <a:ext cx="0" cy="358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1" idx="2"/>
              <a:endCxn id="35" idx="0"/>
            </p:cNvCxnSpPr>
            <p:nvPr/>
          </p:nvCxnSpPr>
          <p:spPr>
            <a:xfrm flipH="1">
              <a:off x="1642527" y="3075516"/>
              <a:ext cx="2" cy="2317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5" idx="2"/>
              <a:endCxn id="36" idx="0"/>
            </p:cNvCxnSpPr>
            <p:nvPr/>
          </p:nvCxnSpPr>
          <p:spPr>
            <a:xfrm>
              <a:off x="1642527" y="3806824"/>
              <a:ext cx="1" cy="2497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6" idx="2"/>
              <a:endCxn id="32" idx="0"/>
            </p:cNvCxnSpPr>
            <p:nvPr/>
          </p:nvCxnSpPr>
          <p:spPr>
            <a:xfrm>
              <a:off x="1642528" y="4556124"/>
              <a:ext cx="5" cy="2995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2"/>
              <a:endCxn id="34" idx="0"/>
            </p:cNvCxnSpPr>
            <p:nvPr/>
          </p:nvCxnSpPr>
          <p:spPr>
            <a:xfrm flipH="1">
              <a:off x="1642530" y="5355166"/>
              <a:ext cx="3" cy="3746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02708" y="5245140"/>
            <a:ext cx="1787518" cy="3786946"/>
            <a:chOff x="347134" y="1626658"/>
            <a:chExt cx="2590799" cy="4714875"/>
          </a:xfrm>
        </p:grpSpPr>
        <p:sp>
          <p:nvSpPr>
            <p:cNvPr id="43" name="Rounded Rectangle 42"/>
            <p:cNvSpPr/>
            <p:nvPr/>
          </p:nvSpPr>
          <p:spPr>
            <a:xfrm>
              <a:off x="347134" y="1626658"/>
              <a:ext cx="2590799" cy="471487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024462" y="2575983"/>
              <a:ext cx="1236133" cy="499533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Select set of sensors</a:t>
              </a:r>
              <a:endParaRPr lang="en-US" sz="8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023525" y="3390796"/>
              <a:ext cx="1236133" cy="49953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Relate to shard</a:t>
              </a:r>
              <a:endParaRPr lang="en-US" sz="8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024462" y="1717674"/>
              <a:ext cx="1236133" cy="499533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Select situation</a:t>
              </a:r>
              <a:endParaRPr lang="en-US" sz="8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99010" y="5729817"/>
              <a:ext cx="2087039" cy="499533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Define corresponding MAPE-K for the shard</a:t>
              </a:r>
              <a:endParaRPr lang="en-US" sz="8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94288" y="4190862"/>
              <a:ext cx="2319869" cy="49953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Define uncertainty Types</a:t>
              </a:r>
              <a:endParaRPr lang="en-US" sz="800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94288" y="4982884"/>
              <a:ext cx="2319869" cy="49953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Select uncertainty models</a:t>
              </a:r>
              <a:endParaRPr lang="en-US" sz="800" dirty="0"/>
            </a:p>
          </p:txBody>
        </p:sp>
        <p:cxnSp>
          <p:nvCxnSpPr>
            <p:cNvPr id="50" name="Straight Arrow Connector 49"/>
            <p:cNvCxnSpPr>
              <a:stCxn id="46" idx="2"/>
              <a:endCxn id="44" idx="0"/>
            </p:cNvCxnSpPr>
            <p:nvPr/>
          </p:nvCxnSpPr>
          <p:spPr>
            <a:xfrm>
              <a:off x="1642529" y="2217207"/>
              <a:ext cx="0" cy="358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4" idx="2"/>
              <a:endCxn id="45" idx="0"/>
            </p:cNvCxnSpPr>
            <p:nvPr/>
          </p:nvCxnSpPr>
          <p:spPr>
            <a:xfrm flipH="1">
              <a:off x="1641591" y="3075515"/>
              <a:ext cx="936" cy="3152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8" idx="2"/>
              <a:endCxn id="49" idx="0"/>
            </p:cNvCxnSpPr>
            <p:nvPr/>
          </p:nvCxnSpPr>
          <p:spPr>
            <a:xfrm>
              <a:off x="1654223" y="4690394"/>
              <a:ext cx="0" cy="29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9" idx="2"/>
              <a:endCxn id="47" idx="0"/>
            </p:cNvCxnSpPr>
            <p:nvPr/>
          </p:nvCxnSpPr>
          <p:spPr>
            <a:xfrm flipH="1">
              <a:off x="1642529" y="5482416"/>
              <a:ext cx="11694" cy="2474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5" idx="2"/>
              <a:endCxn id="48" idx="0"/>
            </p:cNvCxnSpPr>
            <p:nvPr/>
          </p:nvCxnSpPr>
          <p:spPr>
            <a:xfrm>
              <a:off x="1641591" y="3890328"/>
              <a:ext cx="12631" cy="3005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6" name="Elbow Connector 55"/>
          <p:cNvCxnSpPr>
            <a:stCxn id="27" idx="0"/>
          </p:cNvCxnSpPr>
          <p:nvPr/>
        </p:nvCxnSpPr>
        <p:spPr>
          <a:xfrm rot="16200000" flipV="1">
            <a:off x="1490645" y="3321309"/>
            <a:ext cx="1371314" cy="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0" idx="0"/>
            <a:endCxn id="6" idx="2"/>
          </p:cNvCxnSpPr>
          <p:nvPr/>
        </p:nvCxnSpPr>
        <p:spPr>
          <a:xfrm rot="16200000" flipV="1">
            <a:off x="932695" y="3480952"/>
            <a:ext cx="1779481" cy="888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6" idx="3"/>
            <a:endCxn id="7" idx="1"/>
          </p:cNvCxnSpPr>
          <p:nvPr/>
        </p:nvCxnSpPr>
        <p:spPr>
          <a:xfrm flipV="1">
            <a:off x="2821510" y="2193074"/>
            <a:ext cx="207749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3" idx="3"/>
          </p:cNvCxnSpPr>
          <p:nvPr/>
        </p:nvCxnSpPr>
        <p:spPr>
          <a:xfrm flipV="1">
            <a:off x="2390226" y="6393068"/>
            <a:ext cx="1831449" cy="7455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7" idx="2"/>
            <a:endCxn id="8" idx="0"/>
          </p:cNvCxnSpPr>
          <p:nvPr/>
        </p:nvCxnSpPr>
        <p:spPr>
          <a:xfrm rot="16200000" flipH="1">
            <a:off x="3564928" y="4146278"/>
            <a:ext cx="3406880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30" idx="3"/>
            <a:endCxn id="8" idx="1"/>
          </p:cNvCxnSpPr>
          <p:nvPr/>
        </p:nvCxnSpPr>
        <p:spPr>
          <a:xfrm flipV="1">
            <a:off x="2687879" y="6224370"/>
            <a:ext cx="1536971" cy="786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7" idx="3"/>
          </p:cNvCxnSpPr>
          <p:nvPr/>
        </p:nvCxnSpPr>
        <p:spPr>
          <a:xfrm>
            <a:off x="3014275" y="5849383"/>
            <a:ext cx="1207400" cy="1456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43" idx="0"/>
          </p:cNvCxnSpPr>
          <p:nvPr/>
        </p:nvCxnSpPr>
        <p:spPr>
          <a:xfrm rot="16200000" flipV="1">
            <a:off x="205144" y="3953816"/>
            <a:ext cx="2581997" cy="6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Down Arrow 140"/>
          <p:cNvSpPr/>
          <p:nvPr/>
        </p:nvSpPr>
        <p:spPr>
          <a:xfrm>
            <a:off x="4985275" y="9273453"/>
            <a:ext cx="369361" cy="626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2" name="Down Arrow 141"/>
          <p:cNvSpPr/>
          <p:nvPr/>
        </p:nvSpPr>
        <p:spPr>
          <a:xfrm rot="10800000">
            <a:off x="1761644" y="9242897"/>
            <a:ext cx="349248" cy="5995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66" name="TextBox 165"/>
          <p:cNvSpPr txBox="1"/>
          <p:nvPr/>
        </p:nvSpPr>
        <p:spPr>
          <a:xfrm>
            <a:off x="1495817" y="1371600"/>
            <a:ext cx="9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3292608" y="6335011"/>
            <a:ext cx="513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output1</a:t>
            </a:r>
            <a:endParaRPr lang="en-US" sz="8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985275" y="137160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5531367" y="5416145"/>
            <a:ext cx="9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132021" y="3820113"/>
            <a:ext cx="1892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Monitor?</a:t>
            </a:r>
          </a:p>
          <a:p>
            <a:r>
              <a:rPr lang="en-US" dirty="0" smtClean="0"/>
              <a:t>Or analyze </a:t>
            </a:r>
          </a:p>
          <a:p>
            <a:r>
              <a:rPr lang="en-US" dirty="0" smtClean="0"/>
              <a:t>Check dom. paper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2133662" y="3507786"/>
            <a:ext cx="513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output3</a:t>
            </a:r>
            <a:endParaRPr lang="en-US" sz="800" dirty="0"/>
          </a:p>
        </p:txBody>
      </p:sp>
      <p:cxnSp>
        <p:nvCxnSpPr>
          <p:cNvPr id="195" name="Straight Arrow Connector 194"/>
          <p:cNvCxnSpPr>
            <a:stCxn id="8" idx="2"/>
          </p:cNvCxnSpPr>
          <p:nvPr/>
        </p:nvCxnSpPr>
        <p:spPr>
          <a:xfrm flipH="1">
            <a:off x="5268365" y="6599020"/>
            <a:ext cx="5" cy="132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3414546" y="6038482"/>
            <a:ext cx="513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output2</a:t>
            </a:r>
            <a:endParaRPr lang="en-US" sz="800" dirty="0"/>
          </a:p>
        </p:txBody>
      </p:sp>
      <p:sp>
        <p:nvSpPr>
          <p:cNvPr id="197" name="TextBox 196"/>
          <p:cNvSpPr txBox="1"/>
          <p:nvPr/>
        </p:nvSpPr>
        <p:spPr>
          <a:xfrm>
            <a:off x="3546045" y="5808440"/>
            <a:ext cx="513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output3</a:t>
            </a:r>
            <a:endParaRPr lang="en-US" sz="800" dirty="0"/>
          </a:p>
        </p:txBody>
      </p:sp>
      <p:sp>
        <p:nvSpPr>
          <p:cNvPr id="198" name="TextBox 197"/>
          <p:cNvSpPr txBox="1"/>
          <p:nvPr/>
        </p:nvSpPr>
        <p:spPr>
          <a:xfrm>
            <a:off x="5268365" y="6955578"/>
            <a:ext cx="8338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Selected output</a:t>
            </a:r>
            <a:endParaRPr lang="en-US" sz="800" dirty="0"/>
          </a:p>
        </p:txBody>
      </p:sp>
      <p:sp>
        <p:nvSpPr>
          <p:cNvPr id="199" name="TextBox 198"/>
          <p:cNvSpPr txBox="1"/>
          <p:nvPr/>
        </p:nvSpPr>
        <p:spPr>
          <a:xfrm>
            <a:off x="5220786" y="2988455"/>
            <a:ext cx="8402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Selected output</a:t>
            </a:r>
            <a:endParaRPr lang="en-US" sz="800" dirty="0"/>
          </a:p>
        </p:txBody>
      </p:sp>
      <p:sp>
        <p:nvSpPr>
          <p:cNvPr id="200" name="TextBox 199"/>
          <p:cNvSpPr txBox="1"/>
          <p:nvPr/>
        </p:nvSpPr>
        <p:spPr>
          <a:xfrm>
            <a:off x="2957938" y="1983843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evaluation</a:t>
            </a:r>
            <a:endParaRPr lang="en-US" sz="800" dirty="0"/>
          </a:p>
        </p:txBody>
      </p:sp>
      <p:sp>
        <p:nvSpPr>
          <p:cNvPr id="201" name="TextBox 200"/>
          <p:cNvSpPr txBox="1"/>
          <p:nvPr/>
        </p:nvSpPr>
        <p:spPr>
          <a:xfrm>
            <a:off x="1719115" y="3236995"/>
            <a:ext cx="513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output2</a:t>
            </a:r>
            <a:endParaRPr lang="en-US" sz="800" dirty="0"/>
          </a:p>
        </p:txBody>
      </p:sp>
      <p:sp>
        <p:nvSpPr>
          <p:cNvPr id="202" name="TextBox 201"/>
          <p:cNvSpPr txBox="1"/>
          <p:nvPr/>
        </p:nvSpPr>
        <p:spPr>
          <a:xfrm>
            <a:off x="1061058" y="3212495"/>
            <a:ext cx="513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output1</a:t>
            </a:r>
            <a:endParaRPr 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655477" y="954266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547497" y="935800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6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83154" y="4350517"/>
            <a:ext cx="7561656" cy="368493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Uncertainty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3153" y="8055055"/>
            <a:ext cx="7561657" cy="190818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Adaptation Decision Making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282534" y="4507562"/>
            <a:ext cx="3017520" cy="29260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5. Uncertainty Type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4282534" y="6556172"/>
            <a:ext cx="3017520" cy="29260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8. Uncertainty Assumptions</a:t>
            </a:r>
            <a:endParaRPr lang="en-US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370372" y="6141157"/>
            <a:ext cx="3017520" cy="29260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7. Uncertainty Model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4282534" y="8503778"/>
            <a:ext cx="3017520" cy="29260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 Decision Making Mechanism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388549" y="4508172"/>
            <a:ext cx="3017520" cy="29260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6. Uncertainty Level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370372" y="8503778"/>
            <a:ext cx="3017520" cy="29260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9. Decision Making Level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08612" y="4815219"/>
            <a:ext cx="2997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Choose the best combination of sensors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02596" y="6870330"/>
            <a:ext cx="2997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 of assumption?(prior)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Discrete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Symmetric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cluster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8549" y="8815986"/>
            <a:ext cx="299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Mode switch (local vars)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radeoff (meta- vars)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02596" y="8814107"/>
            <a:ext cx="2997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Context/situation conflict?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Meta- vars: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Correlation between parameters: 1zone, 3zones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R</a:t>
            </a:r>
            <a:r>
              <a:rPr lang="en-US" sz="1200" smtClean="0"/>
              <a:t>eal-life </a:t>
            </a:r>
            <a:r>
              <a:rPr lang="en-US" sz="1200" dirty="0" smtClean="0"/>
              <a:t>data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300711" y="4820715"/>
            <a:ext cx="29993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Composite (fusion): confidence degree (the minimum error)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PIR</a:t>
            </a:r>
            <a:r>
              <a:rPr lang="en-US" sz="1200" dirty="0" smtClean="0"/>
              <a:t>: Ambiguity (imprecise)-deactivation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Door</a:t>
            </a:r>
            <a:r>
              <a:rPr lang="en-US" sz="1200" dirty="0" smtClean="0"/>
              <a:t>: Incompleteness (missing data)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CO2</a:t>
            </a:r>
            <a:r>
              <a:rPr lang="en-US" sz="1200" dirty="0" smtClean="0"/>
              <a:t>:  Vagueness (ill-def.)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Acoustic</a:t>
            </a:r>
            <a:r>
              <a:rPr lang="en-US" sz="1200" dirty="0" smtClean="0"/>
              <a:t>: Ambiguity + Vagueness =&gt; Uncertainty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8549" y="6447928"/>
            <a:ext cx="2988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Composite </a:t>
            </a:r>
            <a:r>
              <a:rPr lang="en-US" sz="1200" dirty="0"/>
              <a:t>(fusion): </a:t>
            </a:r>
            <a:r>
              <a:rPr lang="en-US" sz="1200" dirty="0" smtClean="0"/>
              <a:t>probabilistic + learning combination =&gt; Bayesian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PIR</a:t>
            </a:r>
            <a:r>
              <a:rPr lang="en-US" sz="1200" dirty="0"/>
              <a:t>: </a:t>
            </a:r>
            <a:r>
              <a:rPr lang="en-US" sz="1200" dirty="0" smtClean="0"/>
              <a:t> DSET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Door</a:t>
            </a:r>
            <a:r>
              <a:rPr lang="en-US" sz="1200" dirty="0"/>
              <a:t>: </a:t>
            </a:r>
            <a:r>
              <a:rPr lang="en-US" sz="1200" dirty="0" smtClean="0"/>
              <a:t>Probability model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CO2</a:t>
            </a:r>
            <a:r>
              <a:rPr lang="en-US" sz="1200" dirty="0"/>
              <a:t>:  </a:t>
            </a:r>
            <a:r>
              <a:rPr lang="en-US" sz="1200" dirty="0" smtClean="0"/>
              <a:t>Fuzzy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Acoustic</a:t>
            </a:r>
            <a:r>
              <a:rPr lang="en-US" sz="1200" dirty="0"/>
              <a:t>: </a:t>
            </a:r>
            <a:r>
              <a:rPr lang="en-US" sz="1200" dirty="0" smtClean="0"/>
              <a:t> </a:t>
            </a:r>
            <a:r>
              <a:rPr lang="en-US" sz="1200" dirty="0"/>
              <a:t>Probability </a:t>
            </a:r>
            <a:r>
              <a:rPr lang="en-US" sz="1200" dirty="0" smtClean="0"/>
              <a:t>model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83153" y="893135"/>
            <a:ext cx="7561657" cy="343778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Requirements</a:t>
            </a:r>
          </a:p>
          <a:p>
            <a:pPr algn="ctr"/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282534" y="1152763"/>
            <a:ext cx="3017520" cy="29260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2. Context </a:t>
            </a:r>
            <a:r>
              <a:rPr lang="en-US" sz="1200" dirty="0"/>
              <a:t>Assumptions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70372" y="1152763"/>
            <a:ext cx="3021413" cy="29354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 Situations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302596" y="1457654"/>
            <a:ext cx="2997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Predicted Occupants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Separated sensors …..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7916" y="1437697"/>
            <a:ext cx="2999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Energy efficiency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70372" y="1919363"/>
            <a:ext cx="3021412" cy="29354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3. Variables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88549" y="2226071"/>
            <a:ext cx="2999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Occupants : 0/1. number,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4 types of sensors (</a:t>
            </a:r>
            <a:r>
              <a:rPr lang="en-US" sz="1200" dirty="0"/>
              <a:t>motion/presence sensors, Pressure sensors, environmental sensors and vision-based systems)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No formula for occupancy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Historical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Prediction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(forecast? – not in the example but it might be an option)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Discrete + </a:t>
            </a:r>
            <a:r>
              <a:rPr lang="en-US" sz="1200" dirty="0" smtClean="0"/>
              <a:t>Continuous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4282534" y="1920300"/>
            <a:ext cx="3017520" cy="29260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4. Model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302596" y="2209026"/>
            <a:ext cx="2997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Surrogate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predictive model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2936419" y="167382"/>
            <a:ext cx="185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INERTIA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2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53594" y="1303106"/>
            <a:ext cx="5158228" cy="2209003"/>
            <a:chOff x="153594" y="1303106"/>
            <a:chExt cx="8424270" cy="3659973"/>
          </a:xfrm>
        </p:grpSpPr>
        <p:sp>
          <p:nvSpPr>
            <p:cNvPr id="2" name="Rectangle 1"/>
            <p:cNvSpPr/>
            <p:nvPr/>
          </p:nvSpPr>
          <p:spPr>
            <a:xfrm>
              <a:off x="6082017" y="1946304"/>
              <a:ext cx="2304257" cy="1818644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9571"/>
            <a:stretch/>
          </p:blipFill>
          <p:spPr>
            <a:xfrm>
              <a:off x="755576" y="2305263"/>
              <a:ext cx="1800200" cy="120967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9571"/>
            <a:stretch/>
          </p:blipFill>
          <p:spPr>
            <a:xfrm>
              <a:off x="5652122" y="2305263"/>
              <a:ext cx="1800200" cy="120967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99690" y="4606122"/>
              <a:ext cx="1443029" cy="356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tx2"/>
                  </a:solidFill>
                </a:rPr>
                <a:t>Hard boundaries</a:t>
              </a:r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3594" y="4643366"/>
              <a:ext cx="182879" cy="182881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82407" y="3900312"/>
              <a:ext cx="927289" cy="356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tx2"/>
                  </a:solidFill>
                </a:rPr>
                <a:t>maxInacc</a:t>
              </a:r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52111" y="3896126"/>
              <a:ext cx="893255" cy="356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tx2"/>
                  </a:solidFill>
                </a:rPr>
                <a:t>minInacc</a:t>
              </a:r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9" name="Left Brace 8"/>
            <p:cNvSpPr/>
            <p:nvPr/>
          </p:nvSpPr>
          <p:spPr>
            <a:xfrm rot="16200000" flipV="1">
              <a:off x="7030472" y="3331972"/>
              <a:ext cx="104129" cy="1866052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47305" y="4290248"/>
              <a:ext cx="2830559" cy="56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2"/>
                  </a:solidFill>
                </a:rPr>
                <a:t>leader-Positioning Data: </a:t>
              </a:r>
              <a:r>
                <a:rPr lang="en-US" sz="800" dirty="0">
                  <a:solidFill>
                    <a:schemeClr val="tx2"/>
                  </a:solidFill>
                </a:rPr>
                <a:t>wireless </a:t>
              </a:r>
            </a:p>
            <a:p>
              <a:pPr algn="ctr"/>
              <a:r>
                <a:rPr lang="en-US" sz="800" dirty="0" smtClean="0">
                  <a:solidFill>
                    <a:schemeClr val="tx2"/>
                  </a:solidFill>
                </a:rPr>
                <a:t>(one observation for each time step)</a:t>
              </a:r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50979" y="1303106"/>
              <a:ext cx="1725772" cy="356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2"/>
                  </a:solidFill>
                </a:rPr>
                <a:t>Breaking Distance</a:t>
              </a:r>
              <a:endParaRPr lang="en-US" sz="800" dirty="0">
                <a:solidFill>
                  <a:schemeClr val="tx2"/>
                </a:solidFill>
              </a:endParaRPr>
            </a:p>
          </p:txBody>
        </p:sp>
        <p:cxnSp>
          <p:nvCxnSpPr>
            <p:cNvPr id="12" name="Elbow Connector 11"/>
            <p:cNvCxnSpPr>
              <a:stCxn id="3" idx="2"/>
              <a:endCxn id="10" idx="1"/>
            </p:cNvCxnSpPr>
            <p:nvPr/>
          </p:nvCxnSpPr>
          <p:spPr>
            <a:xfrm rot="16200000" flipH="1">
              <a:off x="3173602" y="1997012"/>
              <a:ext cx="1055777" cy="4091627"/>
            </a:xfrm>
            <a:prstGeom prst="bentConnector2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Left Brace 12"/>
            <p:cNvSpPr/>
            <p:nvPr/>
          </p:nvSpPr>
          <p:spPr>
            <a:xfrm rot="5400000">
              <a:off x="4145347" y="-15155"/>
              <a:ext cx="207092" cy="3666248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1694" y="3619109"/>
            <a:ext cx="4480560" cy="1613244"/>
            <a:chOff x="153594" y="1085459"/>
            <a:chExt cx="7298728" cy="2856439"/>
          </a:xfrm>
        </p:grpSpPr>
        <p:sp>
          <p:nvSpPr>
            <p:cNvPr id="15" name="Rectangle 14"/>
            <p:cNvSpPr/>
            <p:nvPr/>
          </p:nvSpPr>
          <p:spPr>
            <a:xfrm>
              <a:off x="5148861" y="2082008"/>
              <a:ext cx="1077171" cy="165618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16200000">
              <a:off x="3635897" y="1037893"/>
              <a:ext cx="576064" cy="3744416"/>
            </a:xfrm>
            <a:prstGeom prst="triangl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9571"/>
            <a:stretch/>
          </p:blipFill>
          <p:spPr>
            <a:xfrm>
              <a:off x="755576" y="2305263"/>
              <a:ext cx="1800200" cy="120967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9571"/>
            <a:stretch/>
          </p:blipFill>
          <p:spPr>
            <a:xfrm>
              <a:off x="5652122" y="2305263"/>
              <a:ext cx="1800200" cy="1209675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153594" y="3606899"/>
              <a:ext cx="182880" cy="18288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Brace 19"/>
            <p:cNvSpPr/>
            <p:nvPr/>
          </p:nvSpPr>
          <p:spPr>
            <a:xfrm rot="5400000">
              <a:off x="5573735" y="1495034"/>
              <a:ext cx="227421" cy="10771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77751" y="1085459"/>
              <a:ext cx="2953851" cy="599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2"/>
                  </a:solidFill>
                </a:rPr>
                <a:t>Distance</a:t>
              </a:r>
              <a:r>
                <a:rPr lang="en-US" sz="800" dirty="0" smtClean="0">
                  <a:solidFill>
                    <a:schemeClr val="tx2"/>
                  </a:solidFill>
                </a:rPr>
                <a:t> : Many Sensors</a:t>
              </a:r>
            </a:p>
            <a:p>
              <a:pPr algn="ctr"/>
              <a:r>
                <a:rPr lang="en-US" sz="800" dirty="0" smtClean="0">
                  <a:solidFill>
                    <a:schemeClr val="tx2"/>
                  </a:solidFill>
                </a:rPr>
                <a:t>(many observations for each time step)</a:t>
              </a:r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22" name="Left Brace 21"/>
            <p:cNvSpPr/>
            <p:nvPr/>
          </p:nvSpPr>
          <p:spPr>
            <a:xfrm rot="5400000">
              <a:off x="4016219" y="113973"/>
              <a:ext cx="179468" cy="3380368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5069" y="3560429"/>
              <a:ext cx="1470658" cy="381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tx2"/>
                  </a:solidFill>
                </a:rPr>
                <a:t>Sensors Readings</a:t>
              </a:r>
              <a:endParaRPr 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91694" y="5488708"/>
            <a:ext cx="4389120" cy="1917808"/>
            <a:chOff x="153594" y="1085459"/>
            <a:chExt cx="7298728" cy="3087003"/>
          </a:xfrm>
        </p:grpSpPr>
        <p:sp>
          <p:nvSpPr>
            <p:cNvPr id="25" name="Rectangle 24"/>
            <p:cNvSpPr/>
            <p:nvPr/>
          </p:nvSpPr>
          <p:spPr>
            <a:xfrm>
              <a:off x="5148861" y="2082008"/>
              <a:ext cx="1077171" cy="165618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88793" y="2082008"/>
              <a:ext cx="128468" cy="16561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16200000">
              <a:off x="3635897" y="1037893"/>
              <a:ext cx="576064" cy="3744416"/>
            </a:xfrm>
            <a:prstGeom prst="triangl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9571"/>
            <a:stretch/>
          </p:blipFill>
          <p:spPr>
            <a:xfrm>
              <a:off x="755576" y="2305263"/>
              <a:ext cx="1800200" cy="1209675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99690" y="3594478"/>
              <a:ext cx="1386676" cy="346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tx2"/>
                  </a:solidFill>
                </a:rPr>
                <a:t>Soft boundaries</a:t>
              </a:r>
              <a:endParaRPr lang="en-US" sz="800" dirty="0">
                <a:solidFill>
                  <a:schemeClr val="tx2"/>
                </a:solidFill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9571"/>
            <a:stretch/>
          </p:blipFill>
          <p:spPr>
            <a:xfrm>
              <a:off x="5652122" y="2305263"/>
              <a:ext cx="1800200" cy="1209675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153594" y="3872142"/>
              <a:ext cx="182881" cy="18288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 Brace 31"/>
            <p:cNvSpPr/>
            <p:nvPr/>
          </p:nvSpPr>
          <p:spPr>
            <a:xfrm rot="5400000">
              <a:off x="5573735" y="1495034"/>
              <a:ext cx="227421" cy="10771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46981" y="1085459"/>
              <a:ext cx="3015390" cy="54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2"/>
                  </a:solidFill>
                </a:rPr>
                <a:t>Distance</a:t>
              </a:r>
              <a:r>
                <a:rPr lang="en-US" sz="800" dirty="0" smtClean="0">
                  <a:solidFill>
                    <a:schemeClr val="tx2"/>
                  </a:solidFill>
                </a:rPr>
                <a:t> : Many Sensors</a:t>
              </a:r>
            </a:p>
            <a:p>
              <a:pPr algn="ctr"/>
              <a:r>
                <a:rPr lang="en-US" sz="800" dirty="0" smtClean="0">
                  <a:solidFill>
                    <a:schemeClr val="tx2"/>
                  </a:solidFill>
                </a:rPr>
                <a:t>(many observations for each time step)</a:t>
              </a:r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34" name="Left Brace 33"/>
            <p:cNvSpPr/>
            <p:nvPr/>
          </p:nvSpPr>
          <p:spPr>
            <a:xfrm rot="5400000">
              <a:off x="4016219" y="113973"/>
              <a:ext cx="179468" cy="3380368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3594" y="3636121"/>
              <a:ext cx="182881" cy="1828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5069" y="3825672"/>
              <a:ext cx="1501297" cy="346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tx2"/>
                  </a:solidFill>
                </a:rPr>
                <a:t>Sensors Readings</a:t>
              </a:r>
              <a:endParaRPr 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11854" y="7708883"/>
            <a:ext cx="5158228" cy="2346669"/>
            <a:chOff x="153594" y="1085459"/>
            <a:chExt cx="8424270" cy="4155057"/>
          </a:xfrm>
        </p:grpSpPr>
        <p:sp>
          <p:nvSpPr>
            <p:cNvPr id="38" name="Rectangle 37"/>
            <p:cNvSpPr/>
            <p:nvPr/>
          </p:nvSpPr>
          <p:spPr>
            <a:xfrm>
              <a:off x="5148861" y="2082008"/>
              <a:ext cx="1077171" cy="165618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88793" y="2082008"/>
              <a:ext cx="128468" cy="16561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82017" y="1946304"/>
              <a:ext cx="2304257" cy="1818644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6200000">
              <a:off x="3635897" y="1037893"/>
              <a:ext cx="576064" cy="3744416"/>
            </a:xfrm>
            <a:prstGeom prst="triangl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9571"/>
            <a:stretch/>
          </p:blipFill>
          <p:spPr>
            <a:xfrm>
              <a:off x="755576" y="2305263"/>
              <a:ext cx="1800200" cy="1209675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99690" y="4382539"/>
              <a:ext cx="1361874" cy="381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tx2"/>
                  </a:solidFill>
                </a:rPr>
                <a:t>Soft boundaries</a:t>
              </a:r>
              <a:endParaRPr lang="en-US" sz="800" dirty="0">
                <a:solidFill>
                  <a:schemeClr val="tx2"/>
                </a:solidFill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9571"/>
            <a:stretch/>
          </p:blipFill>
          <p:spPr>
            <a:xfrm>
              <a:off x="5652122" y="2305263"/>
              <a:ext cx="1800200" cy="120967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99690" y="4613370"/>
              <a:ext cx="1443029" cy="381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tx2"/>
                  </a:solidFill>
                </a:rPr>
                <a:t>Hard boundaries</a:t>
              </a:r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3594" y="4650615"/>
              <a:ext cx="182879" cy="182880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3594" y="4905516"/>
              <a:ext cx="182879" cy="18288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582407" y="3900313"/>
              <a:ext cx="927289" cy="381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tx2"/>
                  </a:solidFill>
                </a:rPr>
                <a:t>maxInacc</a:t>
              </a:r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52111" y="3896127"/>
              <a:ext cx="893255" cy="381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tx2"/>
                  </a:solidFill>
                </a:rPr>
                <a:t>minInacc</a:t>
              </a:r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50" name="Left Brace 49"/>
            <p:cNvSpPr/>
            <p:nvPr/>
          </p:nvSpPr>
          <p:spPr>
            <a:xfrm rot="5400000">
              <a:off x="5573735" y="1495034"/>
              <a:ext cx="227421" cy="10771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 Brace 50"/>
            <p:cNvSpPr/>
            <p:nvPr/>
          </p:nvSpPr>
          <p:spPr>
            <a:xfrm rot="16200000" flipV="1">
              <a:off x="7030472" y="3331972"/>
              <a:ext cx="104129" cy="1866052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47305" y="4290248"/>
              <a:ext cx="2830559" cy="599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2"/>
                  </a:solidFill>
                </a:rPr>
                <a:t>leader-Positioning Data: </a:t>
              </a:r>
              <a:r>
                <a:rPr lang="en-US" sz="800" dirty="0">
                  <a:solidFill>
                    <a:schemeClr val="tx2"/>
                  </a:solidFill>
                </a:rPr>
                <a:t>wireless </a:t>
              </a:r>
            </a:p>
            <a:p>
              <a:pPr algn="ctr"/>
              <a:r>
                <a:rPr lang="en-US" sz="800" dirty="0" smtClean="0">
                  <a:solidFill>
                    <a:schemeClr val="tx2"/>
                  </a:solidFill>
                </a:rPr>
                <a:t>(one observation for each time step)</a:t>
              </a:r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973947" y="1085459"/>
              <a:ext cx="2961458" cy="599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2"/>
                  </a:solidFill>
                </a:rPr>
                <a:t>Distance</a:t>
              </a:r>
              <a:r>
                <a:rPr lang="en-US" sz="800" dirty="0" smtClean="0">
                  <a:solidFill>
                    <a:schemeClr val="tx2"/>
                  </a:solidFill>
                </a:rPr>
                <a:t> : Many Sensors</a:t>
              </a:r>
            </a:p>
            <a:p>
              <a:pPr algn="ctr"/>
              <a:r>
                <a:rPr lang="en-US" sz="800" dirty="0" smtClean="0">
                  <a:solidFill>
                    <a:schemeClr val="tx2"/>
                  </a:solidFill>
                </a:rPr>
                <a:t>(many observations for each time step)</a:t>
              </a:r>
              <a:endParaRPr lang="en-US" sz="800" dirty="0">
                <a:solidFill>
                  <a:schemeClr val="tx2"/>
                </a:solidFill>
              </a:endParaRPr>
            </a:p>
          </p:txBody>
        </p:sp>
        <p:cxnSp>
          <p:nvCxnSpPr>
            <p:cNvPr id="54" name="Elbow Connector 53"/>
            <p:cNvCxnSpPr>
              <a:stCxn id="42" idx="2"/>
              <a:endCxn id="52" idx="1"/>
            </p:cNvCxnSpPr>
            <p:nvPr/>
          </p:nvCxnSpPr>
          <p:spPr>
            <a:xfrm rot="16200000" flipH="1">
              <a:off x="3163974" y="2006641"/>
              <a:ext cx="1075035" cy="4091627"/>
            </a:xfrm>
            <a:prstGeom prst="bentConnector2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5" name="Left Brace 54"/>
            <p:cNvSpPr/>
            <p:nvPr/>
          </p:nvSpPr>
          <p:spPr>
            <a:xfrm rot="5400000">
              <a:off x="4016219" y="113973"/>
              <a:ext cx="179468" cy="3380368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3594" y="4424184"/>
              <a:ext cx="182879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15070" y="4859047"/>
              <a:ext cx="1474445" cy="381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tx2"/>
                  </a:solidFill>
                </a:rPr>
                <a:t>Sensors Readings</a:t>
              </a:r>
              <a:endParaRPr 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0" y="3619109"/>
            <a:ext cx="7772400" cy="0"/>
          </a:xfrm>
          <a:prstGeom prst="line">
            <a:avLst/>
          </a:prstGeom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3256" y="5352659"/>
            <a:ext cx="7772400" cy="0"/>
          </a:xfrm>
          <a:prstGeom prst="line">
            <a:avLst/>
          </a:prstGeom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0" y="7610084"/>
            <a:ext cx="7772400" cy="0"/>
          </a:xfrm>
          <a:prstGeom prst="line">
            <a:avLst/>
          </a:prstGeom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2680" y="1181264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1712" y="3638183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8247" y="5445320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8247" y="7671589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73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V="1">
            <a:off x="904875" y="4343405"/>
            <a:ext cx="6134100" cy="421957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904875" y="8588376"/>
            <a:ext cx="6675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896408" y="3920061"/>
            <a:ext cx="0" cy="466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9571"/>
          <a:stretch/>
        </p:blipFill>
        <p:spPr>
          <a:xfrm rot="19580279">
            <a:off x="1449245" y="7478381"/>
            <a:ext cx="1105111" cy="6831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9571"/>
          <a:stretch/>
        </p:blipFill>
        <p:spPr>
          <a:xfrm rot="19564432">
            <a:off x="3509990" y="6068729"/>
            <a:ext cx="1105111" cy="6831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9571"/>
          <a:stretch/>
        </p:blipFill>
        <p:spPr>
          <a:xfrm rot="19561785">
            <a:off x="5481668" y="4751292"/>
            <a:ext cx="1105111" cy="68319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904619" y="7002165"/>
            <a:ext cx="6583680" cy="11168"/>
          </a:xfrm>
          <a:prstGeom prst="straightConnector1">
            <a:avLst/>
          </a:prstGeom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99309" y="8740834"/>
            <a:ext cx="267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Degree of Cooperation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851971" y="6027738"/>
            <a:ext cx="243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Degree of Autonomy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04619" y="4601865"/>
            <a:ext cx="6583680" cy="20923"/>
          </a:xfrm>
          <a:prstGeom prst="straightConnector1">
            <a:avLst/>
          </a:prstGeom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88725" y="7115034"/>
            <a:ext cx="119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Autonomous </a:t>
            </a:r>
          </a:p>
          <a:p>
            <a:pPr algn="ctr"/>
            <a:r>
              <a:rPr lang="en-US" sz="1200" dirty="0" smtClean="0"/>
              <a:t>Warning System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259510" y="5881883"/>
            <a:ext cx="1596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Adaptive</a:t>
            </a:r>
          </a:p>
          <a:p>
            <a:pPr algn="ctr"/>
            <a:r>
              <a:rPr lang="en-US" sz="1200" dirty="0" smtClean="0"/>
              <a:t>Cruise Control (ACC)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971925" y="4631772"/>
            <a:ext cx="1709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Cooperative Adaptive</a:t>
            </a:r>
          </a:p>
          <a:p>
            <a:pPr algn="ctr"/>
            <a:r>
              <a:rPr lang="en-US" sz="1200" dirty="0" smtClean="0"/>
              <a:t>Cruise Control (CACC)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544263" y="5417528"/>
            <a:ext cx="2135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Short Range Radar, Lidar,</a:t>
            </a:r>
          </a:p>
          <a:p>
            <a:pPr algn="ctr"/>
            <a:r>
              <a:rPr lang="en-US" sz="1200" dirty="0"/>
              <a:t>Camera, </a:t>
            </a:r>
            <a:r>
              <a:rPr lang="en-US" sz="1200" dirty="0" smtClean="0"/>
              <a:t>Long </a:t>
            </a:r>
            <a:r>
              <a:rPr lang="en-US" sz="1200" dirty="0"/>
              <a:t>Range </a:t>
            </a:r>
            <a:r>
              <a:rPr lang="en-US" sz="1200" dirty="0" smtClean="0"/>
              <a:t>Radar, and</a:t>
            </a:r>
            <a:endParaRPr lang="en-US" sz="1200" dirty="0"/>
          </a:p>
          <a:p>
            <a:pPr algn="ctr"/>
            <a:r>
              <a:rPr lang="en-US" sz="1200" dirty="0" smtClean="0"/>
              <a:t>Communication (V2V,V2I,V2X)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856037" y="6566000"/>
            <a:ext cx="213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Short Range Radar, </a:t>
            </a:r>
            <a:r>
              <a:rPr lang="en-US" sz="1200" dirty="0" smtClean="0"/>
              <a:t>Lidar,</a:t>
            </a:r>
            <a:endParaRPr lang="en-US" sz="1200" dirty="0"/>
          </a:p>
          <a:p>
            <a:pPr algn="ctr"/>
            <a:r>
              <a:rPr lang="en-US" sz="1200" dirty="0" smtClean="0"/>
              <a:t>Camera, and Long Range Radar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14779" y="8001686"/>
            <a:ext cx="1718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Short Range Radar, Lidar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434664" y="7513812"/>
            <a:ext cx="1540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Sensors </a:t>
            </a:r>
          </a:p>
          <a:p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combination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94322" y="501941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</a:t>
            </a:r>
            <a:r>
              <a:rPr 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unctions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-193591" y="7680265"/>
            <a:ext cx="1781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 / Warning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449604" y="5715183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Assist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394093" y="4247889"/>
            <a:ext cx="745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Control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62311" y="4601864"/>
            <a:ext cx="8643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n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Platooning</a:t>
            </a:r>
            <a:endParaRPr lang="en-US" sz="1050" b="1" dirty="0">
              <a:ln/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337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ounded Rectangle 210"/>
          <p:cNvSpPr/>
          <p:nvPr/>
        </p:nvSpPr>
        <p:spPr>
          <a:xfrm>
            <a:off x="2529887" y="1532869"/>
            <a:ext cx="880500" cy="264049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ounded Rectangle 185"/>
          <p:cNvSpPr/>
          <p:nvPr/>
        </p:nvSpPr>
        <p:spPr>
          <a:xfrm>
            <a:off x="727024" y="7550960"/>
            <a:ext cx="3549326" cy="212002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96" name="Rounded Rectangle 595"/>
          <p:cNvSpPr/>
          <p:nvPr/>
        </p:nvSpPr>
        <p:spPr>
          <a:xfrm>
            <a:off x="1604674" y="1526239"/>
            <a:ext cx="790675" cy="264049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394921" y="1542041"/>
            <a:ext cx="1057913" cy="264049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6433494" y="1533383"/>
            <a:ext cx="1042113" cy="265748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87143" y="2880412"/>
            <a:ext cx="639774" cy="5588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ACC</a:t>
            </a:r>
          </a:p>
          <a:p>
            <a:pPr algn="ctr"/>
            <a:r>
              <a:rPr lang="en-US" sz="1100" dirty="0" smtClean="0"/>
              <a:t>UM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946591" y="2154769"/>
            <a:ext cx="143934" cy="16086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86294" y="2556941"/>
            <a:ext cx="143934" cy="16086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92129" y="2963339"/>
            <a:ext cx="143934" cy="16086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10667" y="3369737"/>
            <a:ext cx="143934" cy="16086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783" y="2597516"/>
            <a:ext cx="1116013" cy="56579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49779" y="2065925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Wi-Fi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25116" y="2445099"/>
            <a:ext cx="86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Camera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00528" y="2865917"/>
            <a:ext cx="732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LiDAR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14052" y="3255263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Radar</a:t>
            </a:r>
            <a:endParaRPr lang="en-US" sz="1600" dirty="0"/>
          </a:p>
        </p:txBody>
      </p:sp>
      <p:cxnSp>
        <p:nvCxnSpPr>
          <p:cNvPr id="23" name="Elbow Connector 22"/>
          <p:cNvCxnSpPr/>
          <p:nvPr/>
        </p:nvCxnSpPr>
        <p:spPr>
          <a:xfrm flipV="1">
            <a:off x="1117075" y="2233590"/>
            <a:ext cx="605681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8" idx="6"/>
            <a:endCxn id="5" idx="1"/>
          </p:cNvCxnSpPr>
          <p:nvPr/>
        </p:nvCxnSpPr>
        <p:spPr>
          <a:xfrm>
            <a:off x="1230228" y="2637375"/>
            <a:ext cx="456915" cy="522437"/>
          </a:xfrm>
          <a:prstGeom prst="bentConnector3">
            <a:avLst>
              <a:gd name="adj1" fmla="val 759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9" idx="6"/>
            <a:endCxn id="5" idx="1"/>
          </p:cNvCxnSpPr>
          <p:nvPr/>
        </p:nvCxnSpPr>
        <p:spPr>
          <a:xfrm>
            <a:off x="1336063" y="3043773"/>
            <a:ext cx="351080" cy="116039"/>
          </a:xfrm>
          <a:prstGeom prst="bentConnector3">
            <a:avLst>
              <a:gd name="adj1" fmla="val 66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0" idx="6"/>
            <a:endCxn id="5" idx="1"/>
          </p:cNvCxnSpPr>
          <p:nvPr/>
        </p:nvCxnSpPr>
        <p:spPr>
          <a:xfrm flipV="1">
            <a:off x="1454601" y="3159812"/>
            <a:ext cx="232542" cy="2903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593" idx="3"/>
            <a:endCxn id="69" idx="1"/>
          </p:cNvCxnSpPr>
          <p:nvPr/>
        </p:nvCxnSpPr>
        <p:spPr>
          <a:xfrm>
            <a:off x="3346969" y="2220404"/>
            <a:ext cx="478936" cy="655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594" idx="3"/>
            <a:endCxn id="69" idx="1"/>
          </p:cNvCxnSpPr>
          <p:nvPr/>
        </p:nvCxnSpPr>
        <p:spPr>
          <a:xfrm flipV="1">
            <a:off x="3287822" y="2875816"/>
            <a:ext cx="538083" cy="282562"/>
          </a:xfrm>
          <a:prstGeom prst="bentConnector3">
            <a:avLst>
              <a:gd name="adj1" fmla="val 547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4876701" y="1528733"/>
            <a:ext cx="1260862" cy="264049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45669" y="429866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859653" y="884485"/>
            <a:ext cx="13852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</a:t>
            </a:r>
            <a:r>
              <a:rPr lang="en-US" sz="1100" dirty="0" smtClean="0"/>
              <a:t>istorical Creditable Intervals in time period [</a:t>
            </a:r>
            <a:r>
              <a:rPr lang="en-US" sz="1100" dirty="0" err="1" smtClean="0"/>
              <a:t>ti,tj</a:t>
            </a:r>
            <a:r>
              <a:rPr lang="en-US" sz="1100" dirty="0" smtClean="0"/>
              <a:t>]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2596731" y="4320720"/>
            <a:ext cx="96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Loop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030341" y="4330666"/>
            <a:ext cx="125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Historical Model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758603" y="891400"/>
            <a:ext cx="16141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Output of Uncertainty Models, PID controllers and Plant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372535" y="1102033"/>
            <a:ext cx="1355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Sensor Groups related to situations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3444255" y="752151"/>
            <a:ext cx="1385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Dependent variable - Creditable Interval for random variable</a:t>
            </a:r>
          </a:p>
          <a:p>
            <a:r>
              <a:rPr lang="en-US" sz="1100" dirty="0"/>
              <a:t>f</a:t>
            </a:r>
            <a:r>
              <a:rPr lang="en-US" sz="1100" dirty="0" smtClean="0"/>
              <a:t>or time t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3613713" y="4327519"/>
            <a:ext cx="106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Bayesian Model</a:t>
            </a:r>
            <a:endParaRPr lang="en-US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905" y="2648121"/>
            <a:ext cx="575414" cy="455389"/>
          </a:xfrm>
          <a:prstGeom prst="rect">
            <a:avLst/>
          </a:prstGeom>
        </p:spPr>
      </p:pic>
      <p:sp>
        <p:nvSpPr>
          <p:cNvPr id="65" name="Rounded Rectangle 64"/>
          <p:cNvSpPr/>
          <p:nvPr/>
        </p:nvSpPr>
        <p:spPr>
          <a:xfrm>
            <a:off x="3543230" y="1529178"/>
            <a:ext cx="1120662" cy="264049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Elbow Connector 78"/>
          <p:cNvCxnSpPr>
            <a:stCxn id="69" idx="3"/>
            <a:endCxn id="15" idx="1"/>
          </p:cNvCxnSpPr>
          <p:nvPr/>
        </p:nvCxnSpPr>
        <p:spPr>
          <a:xfrm>
            <a:off x="4401319" y="2875816"/>
            <a:ext cx="540464" cy="45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6517083" y="2486239"/>
            <a:ext cx="883136" cy="78485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Model Selection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6402033" y="4343171"/>
            <a:ext cx="1127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309930" y="910096"/>
            <a:ext cx="14064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Compare model parameters - </a:t>
            </a:r>
            <a:r>
              <a:rPr lang="en-US" sz="1100" dirty="0"/>
              <a:t>Probability of outliers 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4495827" y="8307207"/>
            <a:ext cx="1082335" cy="140103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951738" y="8776577"/>
            <a:ext cx="1066901" cy="45475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Plant</a:t>
            </a:r>
            <a:endParaRPr lang="en-US" sz="12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920370" y="7597937"/>
            <a:ext cx="1066901" cy="46413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Parameters</a:t>
            </a:r>
            <a:endParaRPr lang="en-US" sz="1200" dirty="0"/>
          </a:p>
        </p:txBody>
      </p:sp>
      <p:sp>
        <p:nvSpPr>
          <p:cNvPr id="131" name="Rounded Rectangle 130"/>
          <p:cNvSpPr/>
          <p:nvPr/>
        </p:nvSpPr>
        <p:spPr>
          <a:xfrm>
            <a:off x="4504294" y="7591783"/>
            <a:ext cx="1066901" cy="46494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Objective function</a:t>
            </a:r>
          </a:p>
        </p:txBody>
      </p:sp>
      <p:cxnSp>
        <p:nvCxnSpPr>
          <p:cNvPr id="134" name="Straight Arrow Connector 133"/>
          <p:cNvCxnSpPr>
            <a:stCxn id="128" idx="3"/>
            <a:endCxn id="129" idx="1"/>
          </p:cNvCxnSpPr>
          <p:nvPr/>
        </p:nvCxnSpPr>
        <p:spPr>
          <a:xfrm flipV="1">
            <a:off x="5578162" y="9003953"/>
            <a:ext cx="373576" cy="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9" idx="3"/>
          </p:cNvCxnSpPr>
          <p:nvPr/>
        </p:nvCxnSpPr>
        <p:spPr>
          <a:xfrm flipV="1">
            <a:off x="7018639" y="8999262"/>
            <a:ext cx="655151" cy="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61" idx="2"/>
            <a:endCxn id="130" idx="3"/>
          </p:cNvCxnSpPr>
          <p:nvPr/>
        </p:nvCxnSpPr>
        <p:spPr>
          <a:xfrm flipH="1" flipV="1">
            <a:off x="6987271" y="7830002"/>
            <a:ext cx="242570" cy="1169261"/>
          </a:xfrm>
          <a:prstGeom prst="bentConnector3">
            <a:avLst>
              <a:gd name="adj1" fmla="val 6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0" idx="1"/>
            <a:endCxn id="131" idx="3"/>
          </p:cNvCxnSpPr>
          <p:nvPr/>
        </p:nvCxnSpPr>
        <p:spPr>
          <a:xfrm flipH="1" flipV="1">
            <a:off x="5571195" y="7824256"/>
            <a:ext cx="349175" cy="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1" idx="2"/>
            <a:endCxn id="128" idx="0"/>
          </p:cNvCxnSpPr>
          <p:nvPr/>
        </p:nvCxnSpPr>
        <p:spPr>
          <a:xfrm flipH="1">
            <a:off x="5036995" y="8056729"/>
            <a:ext cx="750" cy="25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 flipH="1">
            <a:off x="4380161" y="85859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 flipH="1">
            <a:off x="7183734" y="8976403"/>
            <a:ext cx="4610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 flipH="1">
            <a:off x="4272512" y="9288258"/>
            <a:ext cx="4610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129520" y="7891584"/>
            <a:ext cx="658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sensors</a:t>
            </a:r>
            <a:endParaRPr 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7162498" y="8779128"/>
            <a:ext cx="534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location</a:t>
            </a:r>
            <a:endParaRPr lang="en-US" sz="800" dirty="0"/>
          </a:p>
        </p:txBody>
      </p:sp>
      <p:grpSp>
        <p:nvGrpSpPr>
          <p:cNvPr id="372" name="Group 371"/>
          <p:cNvGrpSpPr/>
          <p:nvPr/>
        </p:nvGrpSpPr>
        <p:grpSpPr>
          <a:xfrm>
            <a:off x="2120815" y="5440151"/>
            <a:ext cx="3459573" cy="1236017"/>
            <a:chOff x="2320297" y="6047952"/>
            <a:chExt cx="3459573" cy="1236017"/>
          </a:xfrm>
        </p:grpSpPr>
        <p:pic>
          <p:nvPicPr>
            <p:cNvPr id="216" name="Picture 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5722" y="6083095"/>
              <a:ext cx="2368695" cy="1200874"/>
            </a:xfrm>
            <a:prstGeom prst="rect">
              <a:avLst/>
            </a:prstGeom>
          </p:spPr>
        </p:pic>
        <p:cxnSp>
          <p:nvCxnSpPr>
            <p:cNvPr id="218" name="Straight Connector 217"/>
            <p:cNvCxnSpPr/>
            <p:nvPr/>
          </p:nvCxnSpPr>
          <p:spPr>
            <a:xfrm>
              <a:off x="2320297" y="6156499"/>
              <a:ext cx="288243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/>
            <p:cNvSpPr txBox="1"/>
            <p:nvPr/>
          </p:nvSpPr>
          <p:spPr>
            <a:xfrm>
              <a:off x="2388495" y="6263396"/>
              <a:ext cx="5004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outliers</a:t>
              </a:r>
              <a:endParaRPr lang="en-US" sz="800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4873920" y="6349394"/>
              <a:ext cx="8114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Control loop 1</a:t>
              </a:r>
              <a:endParaRPr lang="en-US" sz="8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4768111" y="6692056"/>
              <a:ext cx="8114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Control loop 2</a:t>
              </a:r>
              <a:endParaRPr lang="en-US" sz="8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168805" y="6047952"/>
              <a:ext cx="61106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Threshold</a:t>
              </a:r>
              <a:endParaRPr lang="en-US" sz="8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866589" y="6911971"/>
              <a:ext cx="8819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Credible interval</a:t>
              </a:r>
              <a:endParaRPr lang="en-US" sz="800" dirty="0"/>
            </a:p>
          </p:txBody>
        </p:sp>
      </p:grpSp>
      <p:sp>
        <p:nvSpPr>
          <p:cNvPr id="225" name="Rectangle 224"/>
          <p:cNvSpPr/>
          <p:nvPr/>
        </p:nvSpPr>
        <p:spPr>
          <a:xfrm>
            <a:off x="53481" y="5155218"/>
            <a:ext cx="70182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Model2 is bad …</a:t>
            </a:r>
          </a:p>
          <a:p>
            <a:r>
              <a:rPr lang="en-US" sz="800" dirty="0" smtClean="0"/>
              <a:t>*The figure is originally for real values and </a:t>
            </a:r>
            <a:r>
              <a:rPr lang="en-US" sz="800" dirty="0" err="1" smtClean="0"/>
              <a:t>bayes</a:t>
            </a:r>
            <a:r>
              <a:rPr lang="en-US" sz="800" dirty="0" smtClean="0"/>
              <a:t> model, but I used the different lines as different models to demonstrate the idea the creditable interval is the same.</a:t>
            </a:r>
            <a:endParaRPr lang="en-US" sz="800" dirty="0"/>
          </a:p>
        </p:txBody>
      </p:sp>
      <p:sp>
        <p:nvSpPr>
          <p:cNvPr id="237" name="Rectangle 236"/>
          <p:cNvSpPr/>
          <p:nvPr/>
        </p:nvSpPr>
        <p:spPr>
          <a:xfrm>
            <a:off x="6019197" y="7376339"/>
            <a:ext cx="8315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Bayesian </a:t>
            </a:r>
            <a:r>
              <a:rPr lang="en-US" sz="800" dirty="0" smtClean="0"/>
              <a:t>Model</a:t>
            </a:r>
            <a:endParaRPr lang="en-US" sz="800" dirty="0"/>
          </a:p>
        </p:txBody>
      </p:sp>
      <p:cxnSp>
        <p:nvCxnSpPr>
          <p:cNvPr id="240" name="Elbow Connector 239"/>
          <p:cNvCxnSpPr>
            <a:stCxn id="15" idx="3"/>
            <a:endCxn id="90" idx="1"/>
          </p:cNvCxnSpPr>
          <p:nvPr/>
        </p:nvCxnSpPr>
        <p:spPr>
          <a:xfrm flipV="1">
            <a:off x="6057796" y="2878668"/>
            <a:ext cx="459287" cy="1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07355" y="5077671"/>
            <a:ext cx="75793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smtClean="0"/>
              <a:t>Objective function</a:t>
            </a:r>
            <a:r>
              <a:rPr lang="en-US" sz="800" dirty="0" smtClean="0"/>
              <a:t>: </a:t>
            </a:r>
          </a:p>
          <a:p>
            <a:r>
              <a:rPr lang="en-US" sz="800" dirty="0" smtClean="0"/>
              <a:t>Uses the distribution of all locations which are not independent and its creditable interval. Historical creditable intervals can be used to measure the amount of noise in each model.  </a:t>
            </a:r>
            <a:endParaRPr lang="en-US" sz="800" dirty="0"/>
          </a:p>
          <a:p>
            <a:r>
              <a:rPr lang="en-US" sz="800" strike="sngStrike" dirty="0" smtClean="0"/>
              <a:t>In case of having many Bayesian models: It defines how the historical models can be compared. The metric to compare could involves:</a:t>
            </a:r>
          </a:p>
          <a:p>
            <a:pPr marL="171450" indent="-171450">
              <a:buFontTx/>
              <a:buChar char="-"/>
            </a:pPr>
            <a:r>
              <a:rPr lang="en-US" sz="800" strike="sngStrike" dirty="0" smtClean="0"/>
              <a:t>Mean - *Credible interval : something similar to ANOVA when comparing variance of distributions - Outliers</a:t>
            </a:r>
            <a:endParaRPr lang="en-US" sz="800" strike="sngStrike" dirty="0"/>
          </a:p>
        </p:txBody>
      </p:sp>
      <p:cxnSp>
        <p:nvCxnSpPr>
          <p:cNvPr id="259" name="Elbow Connector 258"/>
          <p:cNvCxnSpPr>
            <a:stCxn id="90" idx="3"/>
            <a:endCxn id="211" idx="2"/>
          </p:cNvCxnSpPr>
          <p:nvPr/>
        </p:nvCxnSpPr>
        <p:spPr>
          <a:xfrm flipH="1">
            <a:off x="2970137" y="2878668"/>
            <a:ext cx="4430082" cy="1294694"/>
          </a:xfrm>
          <a:prstGeom prst="bentConnector4">
            <a:avLst>
              <a:gd name="adj1" fmla="val -5160"/>
              <a:gd name="adj2" fmla="val 1111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angle 314"/>
          <p:cNvSpPr/>
          <p:nvPr/>
        </p:nvSpPr>
        <p:spPr>
          <a:xfrm>
            <a:off x="2085870" y="7987818"/>
            <a:ext cx="6158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inaccuracy</a:t>
            </a:r>
            <a:endParaRPr lang="en-US" sz="800" dirty="0"/>
          </a:p>
        </p:txBody>
      </p:sp>
      <p:cxnSp>
        <p:nvCxnSpPr>
          <p:cNvPr id="324" name="Elbow Connector 323"/>
          <p:cNvCxnSpPr>
            <a:stCxn id="316" idx="3"/>
            <a:endCxn id="156" idx="1"/>
          </p:cNvCxnSpPr>
          <p:nvPr/>
        </p:nvCxnSpPr>
        <p:spPr>
          <a:xfrm>
            <a:off x="3107582" y="9314447"/>
            <a:ext cx="178077" cy="4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angle 330"/>
          <p:cNvSpPr/>
          <p:nvPr/>
        </p:nvSpPr>
        <p:spPr>
          <a:xfrm>
            <a:off x="2111454" y="8725354"/>
            <a:ext cx="4042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noise</a:t>
            </a:r>
            <a:endParaRPr lang="en-US" sz="800" dirty="0"/>
          </a:p>
        </p:txBody>
      </p:sp>
      <p:cxnSp>
        <p:nvCxnSpPr>
          <p:cNvPr id="336" name="Elbow Connector 335"/>
          <p:cNvCxnSpPr>
            <a:endCxn id="566" idx="1"/>
          </p:cNvCxnSpPr>
          <p:nvPr/>
        </p:nvCxnSpPr>
        <p:spPr>
          <a:xfrm flipV="1">
            <a:off x="1851929" y="8619906"/>
            <a:ext cx="335326" cy="2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Elbow Connector 350"/>
          <p:cNvCxnSpPr>
            <a:endCxn id="136" idx="2"/>
          </p:cNvCxnSpPr>
          <p:nvPr/>
        </p:nvCxnSpPr>
        <p:spPr>
          <a:xfrm flipV="1">
            <a:off x="295725" y="9316870"/>
            <a:ext cx="601275" cy="68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/>
          <p:cNvSpPr/>
          <p:nvPr/>
        </p:nvSpPr>
        <p:spPr>
          <a:xfrm>
            <a:off x="9626600" y="3204471"/>
            <a:ext cx="10973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new Location values, which are dependent on each other since the sensors involved in the readings are shared</a:t>
            </a:r>
            <a:endParaRPr lang="en-US" sz="800" dirty="0"/>
          </a:p>
        </p:txBody>
      </p:sp>
      <p:sp>
        <p:nvSpPr>
          <p:cNvPr id="391" name="Rounded Rectangle 390"/>
          <p:cNvSpPr/>
          <p:nvPr/>
        </p:nvSpPr>
        <p:spPr>
          <a:xfrm>
            <a:off x="4542629" y="8432106"/>
            <a:ext cx="1006803" cy="38079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CACC controller</a:t>
            </a:r>
            <a:endParaRPr lang="en-US" sz="1200" dirty="0"/>
          </a:p>
        </p:txBody>
      </p:sp>
      <p:sp>
        <p:nvSpPr>
          <p:cNvPr id="392" name="Rounded Rectangle 391"/>
          <p:cNvSpPr/>
          <p:nvPr/>
        </p:nvSpPr>
        <p:spPr>
          <a:xfrm>
            <a:off x="4559530" y="9139144"/>
            <a:ext cx="965330" cy="34966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 controller</a:t>
            </a:r>
            <a:endParaRPr lang="en-US" sz="1200" dirty="0"/>
          </a:p>
        </p:txBody>
      </p:sp>
      <p:cxnSp>
        <p:nvCxnSpPr>
          <p:cNvPr id="432" name="Elbow Connector 431"/>
          <p:cNvCxnSpPr>
            <a:stCxn id="161" idx="2"/>
            <a:endCxn id="159" idx="5"/>
          </p:cNvCxnSpPr>
          <p:nvPr/>
        </p:nvCxnSpPr>
        <p:spPr>
          <a:xfrm flipH="1" flipV="1">
            <a:off x="4386856" y="8624986"/>
            <a:ext cx="2842985" cy="374277"/>
          </a:xfrm>
          <a:prstGeom prst="bentConnector4">
            <a:avLst>
              <a:gd name="adj1" fmla="val 596"/>
              <a:gd name="adj2" fmla="val -2215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Elbow Connector 445"/>
          <p:cNvCxnSpPr>
            <a:stCxn id="8" idx="0"/>
          </p:cNvCxnSpPr>
          <p:nvPr/>
        </p:nvCxnSpPr>
        <p:spPr>
          <a:xfrm rot="5400000" flipH="1" flipV="1">
            <a:off x="1278833" y="2113019"/>
            <a:ext cx="323351" cy="5644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Elbow Connector 450"/>
          <p:cNvCxnSpPr>
            <a:stCxn id="9" idx="0"/>
          </p:cNvCxnSpPr>
          <p:nvPr/>
        </p:nvCxnSpPr>
        <p:spPr>
          <a:xfrm rot="5400000" flipH="1" flipV="1">
            <a:off x="1128552" y="2369135"/>
            <a:ext cx="729749" cy="458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Elbow Connector 453"/>
          <p:cNvCxnSpPr>
            <a:stCxn id="10" idx="0"/>
          </p:cNvCxnSpPr>
          <p:nvPr/>
        </p:nvCxnSpPr>
        <p:spPr>
          <a:xfrm rot="5400000" flipH="1" flipV="1">
            <a:off x="984622" y="2631603"/>
            <a:ext cx="1136147" cy="3401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Elbow Connector 499"/>
          <p:cNvCxnSpPr>
            <a:endCxn id="230" idx="2"/>
          </p:cNvCxnSpPr>
          <p:nvPr/>
        </p:nvCxnSpPr>
        <p:spPr>
          <a:xfrm>
            <a:off x="239487" y="8621285"/>
            <a:ext cx="629988" cy="1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Snip Same Side Corner Rectangle 229"/>
          <p:cNvSpPr/>
          <p:nvPr/>
        </p:nvSpPr>
        <p:spPr>
          <a:xfrm>
            <a:off x="869475" y="8436072"/>
            <a:ext cx="982450" cy="373092"/>
          </a:xfrm>
          <a:prstGeom prst="snip2Same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exponential</a:t>
            </a:r>
            <a:endParaRPr lang="en-US" sz="1200" dirty="0"/>
          </a:p>
        </p:txBody>
      </p:sp>
      <p:grpSp>
        <p:nvGrpSpPr>
          <p:cNvPr id="551" name="Group 550"/>
          <p:cNvGrpSpPr/>
          <p:nvPr/>
        </p:nvGrpSpPr>
        <p:grpSpPr>
          <a:xfrm>
            <a:off x="2200900" y="9091928"/>
            <a:ext cx="941445" cy="410343"/>
            <a:chOff x="864229" y="8855152"/>
            <a:chExt cx="941445" cy="410343"/>
          </a:xfrm>
        </p:grpSpPr>
        <p:sp>
          <p:nvSpPr>
            <p:cNvPr id="316" name="Rounded Rectangle 315"/>
            <p:cNvSpPr/>
            <p:nvPr/>
          </p:nvSpPr>
          <p:spPr>
            <a:xfrm>
              <a:off x="864229" y="8889846"/>
              <a:ext cx="906682" cy="375649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Linear Regression</a:t>
              </a:r>
              <a:endParaRPr lang="en-US" sz="1200" dirty="0"/>
            </a:p>
          </p:txBody>
        </p:sp>
        <p:sp>
          <p:nvSpPr>
            <p:cNvPr id="546" name="Oval 545"/>
            <p:cNvSpPr/>
            <p:nvPr/>
          </p:nvSpPr>
          <p:spPr>
            <a:xfrm>
              <a:off x="1639411" y="8855152"/>
              <a:ext cx="166263" cy="166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H</a:t>
              </a:r>
              <a:endParaRPr lang="en-US" sz="800" dirty="0"/>
            </a:p>
          </p:txBody>
        </p:sp>
      </p:grpSp>
      <p:sp>
        <p:nvSpPr>
          <p:cNvPr id="547" name="Oval 546"/>
          <p:cNvSpPr/>
          <p:nvPr/>
        </p:nvSpPr>
        <p:spPr>
          <a:xfrm>
            <a:off x="5467218" y="7550960"/>
            <a:ext cx="166263" cy="16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</a:t>
            </a:r>
            <a:endParaRPr lang="en-US" sz="800" dirty="0"/>
          </a:p>
        </p:txBody>
      </p:sp>
      <p:grpSp>
        <p:nvGrpSpPr>
          <p:cNvPr id="563" name="Group 562"/>
          <p:cNvGrpSpPr/>
          <p:nvPr/>
        </p:nvGrpSpPr>
        <p:grpSpPr>
          <a:xfrm>
            <a:off x="2187255" y="8397387"/>
            <a:ext cx="979167" cy="410343"/>
            <a:chOff x="758771" y="8855152"/>
            <a:chExt cx="979167" cy="410343"/>
          </a:xfrm>
        </p:grpSpPr>
        <p:sp>
          <p:nvSpPr>
            <p:cNvPr id="566" name="Rounded Rectangle 565"/>
            <p:cNvSpPr/>
            <p:nvPr/>
          </p:nvSpPr>
          <p:spPr>
            <a:xfrm>
              <a:off x="758771" y="8889846"/>
              <a:ext cx="905346" cy="375649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Linear Regression</a:t>
              </a:r>
              <a:endParaRPr lang="en-US" sz="1200" dirty="0"/>
            </a:p>
          </p:txBody>
        </p:sp>
        <p:sp>
          <p:nvSpPr>
            <p:cNvPr id="565" name="Oval 564"/>
            <p:cNvSpPr/>
            <p:nvPr/>
          </p:nvSpPr>
          <p:spPr>
            <a:xfrm>
              <a:off x="1571675" y="8855152"/>
              <a:ext cx="166263" cy="166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H</a:t>
              </a:r>
              <a:endParaRPr lang="en-US" sz="800" dirty="0"/>
            </a:p>
          </p:txBody>
        </p:sp>
      </p:grpSp>
      <p:sp>
        <p:nvSpPr>
          <p:cNvPr id="569" name="Rectangle 568"/>
          <p:cNvSpPr/>
          <p:nvPr/>
        </p:nvSpPr>
        <p:spPr>
          <a:xfrm>
            <a:off x="809754" y="9451044"/>
            <a:ext cx="4042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noise</a:t>
            </a:r>
            <a:endParaRPr lang="en-US" sz="800" dirty="0"/>
          </a:p>
        </p:txBody>
      </p:sp>
      <p:cxnSp>
        <p:nvCxnSpPr>
          <p:cNvPr id="571" name="Elbow Connector 570"/>
          <p:cNvCxnSpPr>
            <a:stCxn id="566" idx="3"/>
            <a:endCxn id="107" idx="1"/>
          </p:cNvCxnSpPr>
          <p:nvPr/>
        </p:nvCxnSpPr>
        <p:spPr>
          <a:xfrm flipV="1">
            <a:off x="3092601" y="8619310"/>
            <a:ext cx="212174" cy="5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Elbow Connector 588"/>
          <p:cNvCxnSpPr>
            <a:stCxn id="161" idx="3"/>
            <a:endCxn id="168" idx="3"/>
          </p:cNvCxnSpPr>
          <p:nvPr/>
        </p:nvCxnSpPr>
        <p:spPr>
          <a:xfrm rot="5400000">
            <a:off x="5611551" y="7715743"/>
            <a:ext cx="311855" cy="2911222"/>
          </a:xfrm>
          <a:prstGeom prst="bentConnector3">
            <a:avLst>
              <a:gd name="adj1" fmla="val 2623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Rounded Rectangle 592"/>
          <p:cNvSpPr/>
          <p:nvPr/>
        </p:nvSpPr>
        <p:spPr>
          <a:xfrm>
            <a:off x="2653349" y="1941004"/>
            <a:ext cx="693620" cy="5588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CACC</a:t>
            </a:r>
          </a:p>
          <a:p>
            <a:pPr algn="ctr"/>
            <a:r>
              <a:rPr lang="en-US" sz="1100" dirty="0" smtClean="0"/>
              <a:t>PID-Plant</a:t>
            </a:r>
            <a:endParaRPr lang="en-US" sz="1100" dirty="0"/>
          </a:p>
        </p:txBody>
      </p:sp>
      <p:sp>
        <p:nvSpPr>
          <p:cNvPr id="594" name="Rounded Rectangle 593"/>
          <p:cNvSpPr/>
          <p:nvPr/>
        </p:nvSpPr>
        <p:spPr>
          <a:xfrm>
            <a:off x="2674737" y="2878978"/>
            <a:ext cx="613085" cy="5588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ACC</a:t>
            </a:r>
          </a:p>
          <a:p>
            <a:pPr algn="ctr"/>
            <a:r>
              <a:rPr lang="en-US" sz="1100" dirty="0" smtClean="0"/>
              <a:t>PID-Plant</a:t>
            </a:r>
            <a:endParaRPr lang="en-US" sz="1100" dirty="0"/>
          </a:p>
        </p:txBody>
      </p:sp>
      <p:cxnSp>
        <p:nvCxnSpPr>
          <p:cNvPr id="616" name="Elbow Connector 615"/>
          <p:cNvCxnSpPr>
            <a:stCxn id="187" idx="3"/>
            <a:endCxn id="593" idx="1"/>
          </p:cNvCxnSpPr>
          <p:nvPr/>
        </p:nvCxnSpPr>
        <p:spPr>
          <a:xfrm>
            <a:off x="2355895" y="2220215"/>
            <a:ext cx="297454" cy="1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Elbow Connector 620"/>
          <p:cNvCxnSpPr>
            <a:stCxn id="5" idx="3"/>
            <a:endCxn id="594" idx="1"/>
          </p:cNvCxnSpPr>
          <p:nvPr/>
        </p:nvCxnSpPr>
        <p:spPr>
          <a:xfrm flipV="1">
            <a:off x="2326917" y="3158378"/>
            <a:ext cx="347820" cy="14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TextBox 627"/>
          <p:cNvSpPr txBox="1"/>
          <p:nvPr/>
        </p:nvSpPr>
        <p:spPr>
          <a:xfrm>
            <a:off x="1407296" y="4312779"/>
            <a:ext cx="133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Uncertainty Models</a:t>
            </a:r>
            <a:endParaRPr lang="en-US" dirty="0"/>
          </a:p>
        </p:txBody>
      </p:sp>
      <p:sp>
        <p:nvSpPr>
          <p:cNvPr id="634" name="Rectangle 633"/>
          <p:cNvSpPr/>
          <p:nvPr/>
        </p:nvSpPr>
        <p:spPr>
          <a:xfrm>
            <a:off x="4426130" y="7292228"/>
            <a:ext cx="10230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Outliers history and</a:t>
            </a:r>
          </a:p>
          <a:p>
            <a:r>
              <a:rPr lang="en-US" sz="800" dirty="0" smtClean="0"/>
              <a:t>Model Selection</a:t>
            </a:r>
            <a:endParaRPr lang="en-US" sz="800" dirty="0"/>
          </a:p>
        </p:txBody>
      </p:sp>
      <p:sp>
        <p:nvSpPr>
          <p:cNvPr id="107" name="Rounded Rectangle 106"/>
          <p:cNvSpPr/>
          <p:nvPr/>
        </p:nvSpPr>
        <p:spPr>
          <a:xfrm>
            <a:off x="3304775" y="8431485"/>
            <a:ext cx="910606" cy="37564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Hypothesis Testing</a:t>
            </a:r>
            <a:endParaRPr lang="en-US" sz="1200" dirty="0"/>
          </a:p>
        </p:txBody>
      </p:sp>
      <p:cxnSp>
        <p:nvCxnSpPr>
          <p:cNvPr id="122" name="Elbow Connector 121"/>
          <p:cNvCxnSpPr>
            <a:stCxn id="107" idx="3"/>
            <a:endCxn id="391" idx="1"/>
          </p:cNvCxnSpPr>
          <p:nvPr/>
        </p:nvCxnSpPr>
        <p:spPr>
          <a:xfrm>
            <a:off x="4215381" y="8619310"/>
            <a:ext cx="327248" cy="31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71621" y="6397303"/>
            <a:ext cx="2033450" cy="707491"/>
            <a:chOff x="171621" y="6397303"/>
            <a:chExt cx="2033450" cy="707491"/>
          </a:xfrm>
        </p:grpSpPr>
        <p:sp>
          <p:nvSpPr>
            <p:cNvPr id="368" name="Rounded Rectangle 367"/>
            <p:cNvSpPr/>
            <p:nvPr/>
          </p:nvSpPr>
          <p:spPr>
            <a:xfrm>
              <a:off x="171621" y="6440102"/>
              <a:ext cx="208138" cy="15641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369" name="Rounded Rectangle 368"/>
            <p:cNvSpPr/>
            <p:nvPr/>
          </p:nvSpPr>
          <p:spPr>
            <a:xfrm>
              <a:off x="180088" y="6651771"/>
              <a:ext cx="208138" cy="1564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338854" y="6397303"/>
              <a:ext cx="172996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Handling uncertainty in input/sensors</a:t>
              </a:r>
              <a:endParaRPr lang="en-US" sz="800" dirty="0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338854" y="6627045"/>
              <a:ext cx="186621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Handling uncertainty in output/actuators</a:t>
              </a:r>
              <a:endParaRPr lang="en-US" sz="800" dirty="0"/>
            </a:p>
          </p:txBody>
        </p:sp>
        <p:sp>
          <p:nvSpPr>
            <p:cNvPr id="548" name="Oval 547"/>
            <p:cNvSpPr/>
            <p:nvPr/>
          </p:nvSpPr>
          <p:spPr>
            <a:xfrm>
              <a:off x="201025" y="6903487"/>
              <a:ext cx="166263" cy="166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H</a:t>
              </a:r>
              <a:endParaRPr lang="en-US" sz="800" dirty="0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365214" y="6889350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History</a:t>
              </a:r>
              <a:endParaRPr lang="en-US" sz="800" dirty="0"/>
            </a:p>
          </p:txBody>
        </p:sp>
        <p:sp>
          <p:nvSpPr>
            <p:cNvPr id="132" name="Snip Same Side Corner Rectangle 131"/>
            <p:cNvSpPr/>
            <p:nvPr/>
          </p:nvSpPr>
          <p:spPr>
            <a:xfrm>
              <a:off x="911111" y="6891717"/>
              <a:ext cx="221263" cy="190091"/>
            </a:xfrm>
            <a:prstGeom prst="snip2Same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135812" y="6879419"/>
              <a:ext cx="70083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Assumption</a:t>
              </a:r>
              <a:endParaRPr lang="en-US" sz="800" dirty="0"/>
            </a:p>
          </p:txBody>
        </p:sp>
      </p:grpSp>
      <p:sp>
        <p:nvSpPr>
          <p:cNvPr id="136" name="Snip Same Side Corner Rectangle 135"/>
          <p:cNvSpPr/>
          <p:nvPr/>
        </p:nvSpPr>
        <p:spPr>
          <a:xfrm>
            <a:off x="897000" y="9130324"/>
            <a:ext cx="982450" cy="373092"/>
          </a:xfrm>
          <a:prstGeom prst="snip2Same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normal distribution</a:t>
            </a:r>
            <a:endParaRPr lang="en-US" sz="1200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2159954" y="7642202"/>
            <a:ext cx="979167" cy="410343"/>
            <a:chOff x="758771" y="8855152"/>
            <a:chExt cx="979167" cy="410343"/>
          </a:xfrm>
        </p:grpSpPr>
        <p:sp>
          <p:nvSpPr>
            <p:cNvPr id="146" name="Rounded Rectangle 145"/>
            <p:cNvSpPr/>
            <p:nvPr/>
          </p:nvSpPr>
          <p:spPr>
            <a:xfrm>
              <a:off x="758771" y="8889846"/>
              <a:ext cx="905346" cy="375649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Belief Inaccuracy</a:t>
              </a:r>
              <a:endParaRPr lang="en-US" sz="1200" dirty="0"/>
            </a:p>
          </p:txBody>
        </p:sp>
        <p:sp>
          <p:nvSpPr>
            <p:cNvPr id="144" name="Oval 143"/>
            <p:cNvSpPr/>
            <p:nvPr/>
          </p:nvSpPr>
          <p:spPr>
            <a:xfrm>
              <a:off x="1571675" y="8855152"/>
              <a:ext cx="166263" cy="166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H</a:t>
              </a:r>
              <a:endParaRPr lang="en-US" sz="800" dirty="0"/>
            </a:p>
          </p:txBody>
        </p:sp>
      </p:grpSp>
      <p:cxnSp>
        <p:nvCxnSpPr>
          <p:cNvPr id="148" name="Elbow Connector 147"/>
          <p:cNvCxnSpPr>
            <a:stCxn id="230" idx="0"/>
            <a:endCxn id="146" idx="1"/>
          </p:cNvCxnSpPr>
          <p:nvPr/>
        </p:nvCxnSpPr>
        <p:spPr>
          <a:xfrm flipV="1">
            <a:off x="1851925" y="7864721"/>
            <a:ext cx="308029" cy="757897"/>
          </a:xfrm>
          <a:prstGeom prst="bentConnector3">
            <a:avLst>
              <a:gd name="adj1" fmla="val 390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46" idx="3"/>
            <a:endCxn id="391" idx="1"/>
          </p:cNvCxnSpPr>
          <p:nvPr/>
        </p:nvCxnSpPr>
        <p:spPr>
          <a:xfrm>
            <a:off x="3065300" y="7864721"/>
            <a:ext cx="1477329" cy="757781"/>
          </a:xfrm>
          <a:prstGeom prst="bentConnector3">
            <a:avLst>
              <a:gd name="adj1" fmla="val 83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136" idx="0"/>
            <a:endCxn id="316" idx="1"/>
          </p:cNvCxnSpPr>
          <p:nvPr/>
        </p:nvCxnSpPr>
        <p:spPr>
          <a:xfrm flipV="1">
            <a:off x="1879450" y="9314447"/>
            <a:ext cx="321450" cy="24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ounded Rectangle 155"/>
          <p:cNvSpPr/>
          <p:nvPr/>
        </p:nvSpPr>
        <p:spPr>
          <a:xfrm>
            <a:off x="3285659" y="9131074"/>
            <a:ext cx="910606" cy="37564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Hypothesis Testing</a:t>
            </a:r>
            <a:endParaRPr lang="en-US" sz="1200" dirty="0"/>
          </a:p>
        </p:txBody>
      </p:sp>
      <p:cxnSp>
        <p:nvCxnSpPr>
          <p:cNvPr id="158" name="Elbow Connector 157"/>
          <p:cNvCxnSpPr>
            <a:stCxn id="156" idx="3"/>
            <a:endCxn id="392" idx="1"/>
          </p:cNvCxnSpPr>
          <p:nvPr/>
        </p:nvCxnSpPr>
        <p:spPr>
          <a:xfrm flipV="1">
            <a:off x="4196265" y="9313976"/>
            <a:ext cx="363265" cy="49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308319" y="8424705"/>
            <a:ext cx="418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Wi-Fi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285325" y="9131970"/>
            <a:ext cx="511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Camera</a:t>
            </a:r>
          </a:p>
          <a:p>
            <a:r>
              <a:rPr lang="en-US" sz="800" dirty="0" smtClean="0"/>
              <a:t>Lidar</a:t>
            </a:r>
          </a:p>
          <a:p>
            <a:r>
              <a:rPr lang="en-US" sz="800" dirty="0" smtClean="0"/>
              <a:t>Radar</a:t>
            </a:r>
            <a:endParaRPr lang="en-US" sz="800" dirty="0"/>
          </a:p>
        </p:txBody>
      </p:sp>
      <p:sp>
        <p:nvSpPr>
          <p:cNvPr id="187" name="Rounded Rectangle 186"/>
          <p:cNvSpPr/>
          <p:nvPr/>
        </p:nvSpPr>
        <p:spPr>
          <a:xfrm>
            <a:off x="1695477" y="1954190"/>
            <a:ext cx="660418" cy="53204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CACC</a:t>
            </a:r>
          </a:p>
          <a:p>
            <a:pPr algn="ctr"/>
            <a:r>
              <a:rPr lang="en-US" sz="1100" dirty="0" smtClean="0"/>
              <a:t>UM</a:t>
            </a:r>
            <a:endParaRPr lang="en-US" sz="1100" dirty="0"/>
          </a:p>
        </p:txBody>
      </p:sp>
      <p:sp>
        <p:nvSpPr>
          <p:cNvPr id="204" name="Rectangle 203"/>
          <p:cNvSpPr/>
          <p:nvPr/>
        </p:nvSpPr>
        <p:spPr>
          <a:xfrm>
            <a:off x="803547" y="8744407"/>
            <a:ext cx="437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delays</a:t>
            </a:r>
            <a:endParaRPr lang="en-US" sz="800" dirty="0"/>
          </a:p>
        </p:txBody>
      </p:sp>
      <p:sp>
        <p:nvSpPr>
          <p:cNvPr id="205" name="Rectangle 204"/>
          <p:cNvSpPr/>
          <p:nvPr/>
        </p:nvSpPr>
        <p:spPr>
          <a:xfrm>
            <a:off x="2120815" y="9429243"/>
            <a:ext cx="4042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noise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5681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68968" y="9013649"/>
            <a:ext cx="806632" cy="32508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WiFi</a:t>
            </a:r>
            <a:endParaRPr lang="en-US" sz="1000" dirty="0"/>
          </a:p>
        </p:txBody>
      </p:sp>
      <p:sp>
        <p:nvSpPr>
          <p:cNvPr id="3" name="Rounded Rectangle 2"/>
          <p:cNvSpPr/>
          <p:nvPr/>
        </p:nvSpPr>
        <p:spPr>
          <a:xfrm>
            <a:off x="2840567" y="9013649"/>
            <a:ext cx="806632" cy="32508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Camera</a:t>
            </a:r>
            <a:endParaRPr lang="en-US" sz="1000" dirty="0"/>
          </a:p>
        </p:txBody>
      </p:sp>
      <p:sp>
        <p:nvSpPr>
          <p:cNvPr id="4" name="Rounded Rectangle 3"/>
          <p:cNvSpPr/>
          <p:nvPr/>
        </p:nvSpPr>
        <p:spPr>
          <a:xfrm>
            <a:off x="4212166" y="9013649"/>
            <a:ext cx="806632" cy="32508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LiDAR</a:t>
            </a:r>
            <a:endParaRPr lang="en-US" sz="1000" dirty="0"/>
          </a:p>
        </p:txBody>
      </p:sp>
      <p:sp>
        <p:nvSpPr>
          <p:cNvPr id="6" name="Rounded Rectangle 5"/>
          <p:cNvSpPr/>
          <p:nvPr/>
        </p:nvSpPr>
        <p:spPr>
          <a:xfrm>
            <a:off x="4601634" y="1826156"/>
            <a:ext cx="1045634" cy="39581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5" name="Rounded Rectangle 4"/>
          <p:cNvSpPr/>
          <p:nvPr/>
        </p:nvSpPr>
        <p:spPr>
          <a:xfrm>
            <a:off x="5583765" y="9013649"/>
            <a:ext cx="806632" cy="32508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Radar</a:t>
            </a:r>
            <a:endParaRPr lang="en-US" sz="1000" dirty="0"/>
          </a:p>
        </p:txBody>
      </p:sp>
      <p:sp>
        <p:nvSpPr>
          <p:cNvPr id="7" name="Rounded Rectangle 6"/>
          <p:cNvSpPr/>
          <p:nvPr/>
        </p:nvSpPr>
        <p:spPr>
          <a:xfrm>
            <a:off x="2201331" y="1857092"/>
            <a:ext cx="1068041" cy="40033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performance</a:t>
            </a:r>
            <a:endParaRPr lang="en-US" sz="1000" dirty="0"/>
          </a:p>
        </p:txBody>
      </p:sp>
      <p:sp>
        <p:nvSpPr>
          <p:cNvPr id="8" name="Rounded Rectangle 7"/>
          <p:cNvSpPr/>
          <p:nvPr/>
        </p:nvSpPr>
        <p:spPr>
          <a:xfrm>
            <a:off x="2362198" y="3312943"/>
            <a:ext cx="806632" cy="32508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CACC</a:t>
            </a:r>
            <a:endParaRPr lang="en-US" sz="1000" dirty="0"/>
          </a:p>
        </p:txBody>
      </p:sp>
      <p:sp>
        <p:nvSpPr>
          <p:cNvPr id="9" name="Rounded Rectangle 8"/>
          <p:cNvSpPr/>
          <p:nvPr/>
        </p:nvSpPr>
        <p:spPr>
          <a:xfrm>
            <a:off x="4737099" y="3312943"/>
            <a:ext cx="806632" cy="32508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ACC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2039795" y="5353749"/>
            <a:ext cx="967213" cy="368728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Inaccuracy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3449556" y="5322751"/>
            <a:ext cx="1112855" cy="40259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interpolation</a:t>
            </a:r>
            <a:endParaRPr lang="en-US" sz="1000" dirty="0"/>
          </a:p>
        </p:txBody>
      </p:sp>
      <p:sp>
        <p:nvSpPr>
          <p:cNvPr id="16" name="Rounded Rectangle 15"/>
          <p:cNvSpPr/>
          <p:nvPr/>
        </p:nvSpPr>
        <p:spPr>
          <a:xfrm>
            <a:off x="3488264" y="7378931"/>
            <a:ext cx="1015760" cy="38076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Missing information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909070" y="5346271"/>
            <a:ext cx="1131526" cy="43645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Linear regression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2106081" y="7411404"/>
            <a:ext cx="834642" cy="34088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delay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5046132" y="7416296"/>
            <a:ext cx="851447" cy="33599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Noise</a:t>
            </a:r>
            <a:endParaRPr lang="en-US" sz="1000" dirty="0"/>
          </a:p>
        </p:txBody>
      </p:sp>
      <p:cxnSp>
        <p:nvCxnSpPr>
          <p:cNvPr id="28" name="Straight Arrow Connector 27"/>
          <p:cNvCxnSpPr>
            <a:stCxn id="14" idx="2"/>
            <a:endCxn id="18" idx="0"/>
          </p:cNvCxnSpPr>
          <p:nvPr/>
        </p:nvCxnSpPr>
        <p:spPr>
          <a:xfrm>
            <a:off x="2523402" y="5722477"/>
            <a:ext cx="0" cy="168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" idx="0"/>
          </p:cNvCxnSpPr>
          <p:nvPr/>
        </p:nvCxnSpPr>
        <p:spPr>
          <a:xfrm flipH="1">
            <a:off x="1872284" y="7752290"/>
            <a:ext cx="706875" cy="126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14" idx="0"/>
          </p:cNvCxnSpPr>
          <p:nvPr/>
        </p:nvCxnSpPr>
        <p:spPr>
          <a:xfrm flipH="1">
            <a:off x="2523402" y="3638026"/>
            <a:ext cx="242112" cy="171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9400" y="8881533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Shards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34060" y="7095079"/>
            <a:ext cx="135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Uncertainty </a:t>
            </a:r>
          </a:p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34060" y="5059373"/>
            <a:ext cx="135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Uncertainty </a:t>
            </a:r>
          </a:p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83537" y="3258099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situations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5028" y="1456825"/>
            <a:ext cx="143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685890" y="8993123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498709" y="7372078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669751" y="5326087"/>
            <a:ext cx="87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60243" y="403043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55841" y="3258099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456285" y="4061392"/>
            <a:ext cx="1008293" cy="307408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prediction</a:t>
            </a:r>
            <a:endParaRPr lang="en-US" sz="1000" dirty="0"/>
          </a:p>
        </p:txBody>
      </p:sp>
      <p:cxnSp>
        <p:nvCxnSpPr>
          <p:cNvPr id="53" name="Straight Arrow Connector 52"/>
          <p:cNvCxnSpPr>
            <a:stCxn id="16" idx="2"/>
            <a:endCxn id="3" idx="0"/>
          </p:cNvCxnSpPr>
          <p:nvPr/>
        </p:nvCxnSpPr>
        <p:spPr>
          <a:xfrm flipH="1">
            <a:off x="3243883" y="7759699"/>
            <a:ext cx="752261" cy="125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9" idx="2"/>
            <a:endCxn id="3" idx="0"/>
          </p:cNvCxnSpPr>
          <p:nvPr/>
        </p:nvCxnSpPr>
        <p:spPr>
          <a:xfrm flipH="1">
            <a:off x="3243883" y="7752290"/>
            <a:ext cx="2227973" cy="126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9" idx="2"/>
            <a:endCxn id="5" idx="0"/>
          </p:cNvCxnSpPr>
          <p:nvPr/>
        </p:nvCxnSpPr>
        <p:spPr>
          <a:xfrm>
            <a:off x="5471856" y="7752290"/>
            <a:ext cx="515225" cy="126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6" idx="2"/>
            <a:endCxn id="5" idx="0"/>
          </p:cNvCxnSpPr>
          <p:nvPr/>
        </p:nvCxnSpPr>
        <p:spPr>
          <a:xfrm>
            <a:off x="3996144" y="7759699"/>
            <a:ext cx="1990937" cy="125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4" idx="0"/>
          </p:cNvCxnSpPr>
          <p:nvPr/>
        </p:nvCxnSpPr>
        <p:spPr>
          <a:xfrm>
            <a:off x="3996144" y="7759699"/>
            <a:ext cx="619338" cy="125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9" idx="2"/>
            <a:endCxn id="4" idx="0"/>
          </p:cNvCxnSpPr>
          <p:nvPr/>
        </p:nvCxnSpPr>
        <p:spPr>
          <a:xfrm flipH="1">
            <a:off x="4615482" y="7752290"/>
            <a:ext cx="856374" cy="126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5" idx="2"/>
            <a:endCxn id="16" idx="0"/>
          </p:cNvCxnSpPr>
          <p:nvPr/>
        </p:nvCxnSpPr>
        <p:spPr>
          <a:xfrm flipH="1">
            <a:off x="3996144" y="5725341"/>
            <a:ext cx="9840" cy="165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7" idx="2"/>
            <a:endCxn id="19" idx="0"/>
          </p:cNvCxnSpPr>
          <p:nvPr/>
        </p:nvCxnSpPr>
        <p:spPr>
          <a:xfrm flipH="1">
            <a:off x="5471856" y="5782725"/>
            <a:ext cx="2977" cy="163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8" idx="2"/>
            <a:endCxn id="44" idx="0"/>
          </p:cNvCxnSpPr>
          <p:nvPr/>
        </p:nvCxnSpPr>
        <p:spPr>
          <a:xfrm>
            <a:off x="2765514" y="3638026"/>
            <a:ext cx="1194918" cy="42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" idx="2"/>
            <a:endCxn id="44" idx="0"/>
          </p:cNvCxnSpPr>
          <p:nvPr/>
        </p:nvCxnSpPr>
        <p:spPr>
          <a:xfrm flipH="1">
            <a:off x="3960432" y="3638026"/>
            <a:ext cx="1179983" cy="42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4" idx="2"/>
            <a:endCxn id="15" idx="0"/>
          </p:cNvCxnSpPr>
          <p:nvPr/>
        </p:nvCxnSpPr>
        <p:spPr>
          <a:xfrm>
            <a:off x="3960432" y="4368800"/>
            <a:ext cx="45552" cy="95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4" idx="2"/>
            <a:endCxn id="14" idx="0"/>
          </p:cNvCxnSpPr>
          <p:nvPr/>
        </p:nvCxnSpPr>
        <p:spPr>
          <a:xfrm flipH="1">
            <a:off x="2523402" y="4368800"/>
            <a:ext cx="1437030" cy="98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4" idx="2"/>
            <a:endCxn id="17" idx="0"/>
          </p:cNvCxnSpPr>
          <p:nvPr/>
        </p:nvCxnSpPr>
        <p:spPr>
          <a:xfrm>
            <a:off x="3960432" y="4368800"/>
            <a:ext cx="1514401" cy="97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" idx="2"/>
            <a:endCxn id="9" idx="0"/>
          </p:cNvCxnSpPr>
          <p:nvPr/>
        </p:nvCxnSpPr>
        <p:spPr>
          <a:xfrm>
            <a:off x="5124451" y="2221975"/>
            <a:ext cx="15964" cy="109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" idx="2"/>
            <a:endCxn id="8" idx="0"/>
          </p:cNvCxnSpPr>
          <p:nvPr/>
        </p:nvCxnSpPr>
        <p:spPr>
          <a:xfrm>
            <a:off x="2735352" y="2257425"/>
            <a:ext cx="30162" cy="105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5886250" y="6118719"/>
            <a:ext cx="1008293" cy="307408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history</a:t>
            </a:r>
            <a:endParaRPr lang="en-US" sz="1000" dirty="0"/>
          </a:p>
        </p:txBody>
      </p:sp>
      <p:cxnSp>
        <p:nvCxnSpPr>
          <p:cNvPr id="110" name="Straight Arrow Connector 109"/>
          <p:cNvCxnSpPr>
            <a:stCxn id="17" idx="2"/>
            <a:endCxn id="109" idx="0"/>
          </p:cNvCxnSpPr>
          <p:nvPr/>
        </p:nvCxnSpPr>
        <p:spPr>
          <a:xfrm>
            <a:off x="5474833" y="5782725"/>
            <a:ext cx="915564" cy="33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2728035" y="6041015"/>
            <a:ext cx="1008293" cy="307408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Last value</a:t>
            </a:r>
            <a:endParaRPr lang="en-US" sz="1000" dirty="0"/>
          </a:p>
        </p:txBody>
      </p:sp>
      <p:cxnSp>
        <p:nvCxnSpPr>
          <p:cNvPr id="114" name="Straight Arrow Connector 113"/>
          <p:cNvCxnSpPr>
            <a:stCxn id="15" idx="2"/>
            <a:endCxn id="113" idx="0"/>
          </p:cNvCxnSpPr>
          <p:nvPr/>
        </p:nvCxnSpPr>
        <p:spPr>
          <a:xfrm flipH="1">
            <a:off x="3232182" y="5725341"/>
            <a:ext cx="773802" cy="31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4" idx="2"/>
            <a:endCxn id="113" idx="0"/>
          </p:cNvCxnSpPr>
          <p:nvPr/>
        </p:nvCxnSpPr>
        <p:spPr>
          <a:xfrm>
            <a:off x="2523402" y="5722477"/>
            <a:ext cx="708780" cy="31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65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394921" y="1542041"/>
            <a:ext cx="1057913" cy="264049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6086354" y="1533383"/>
            <a:ext cx="1042113" cy="265748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750861" y="1542041"/>
            <a:ext cx="1167396" cy="264049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875272" y="1667932"/>
            <a:ext cx="914400" cy="5588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UM1-PID1-Plant</a:t>
            </a:r>
            <a:endParaRPr lang="en-US" sz="1100" dirty="0"/>
          </a:p>
        </p:txBody>
      </p:sp>
      <p:sp>
        <p:nvSpPr>
          <p:cNvPr id="5" name="Rounded Rectangle 4"/>
          <p:cNvSpPr/>
          <p:nvPr/>
        </p:nvSpPr>
        <p:spPr>
          <a:xfrm>
            <a:off x="1875272" y="2599268"/>
            <a:ext cx="914400" cy="5588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UM2-PID2-Plant</a:t>
            </a: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1875272" y="3530604"/>
            <a:ext cx="914400" cy="5588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UM3-PID3-Plant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946591" y="2154769"/>
            <a:ext cx="143934" cy="16086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86294" y="2556941"/>
            <a:ext cx="143934" cy="16086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92129" y="2963339"/>
            <a:ext cx="143934" cy="16086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10667" y="3369737"/>
            <a:ext cx="143934" cy="16086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643" y="2597516"/>
            <a:ext cx="1116013" cy="56579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49779" y="2065925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Wi-Fi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25116" y="2445099"/>
            <a:ext cx="86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Camera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00528" y="2865917"/>
            <a:ext cx="732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LiDAR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14052" y="3255263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Radar</a:t>
            </a:r>
            <a:endParaRPr lang="en-US" sz="1600" dirty="0"/>
          </a:p>
        </p:txBody>
      </p:sp>
      <p:cxnSp>
        <p:nvCxnSpPr>
          <p:cNvPr id="23" name="Elbow Connector 22"/>
          <p:cNvCxnSpPr>
            <a:stCxn id="7" idx="0"/>
            <a:endCxn id="2" idx="1"/>
          </p:cNvCxnSpPr>
          <p:nvPr/>
        </p:nvCxnSpPr>
        <p:spPr>
          <a:xfrm rot="5400000" flipH="1" flipV="1">
            <a:off x="1343197" y="1622694"/>
            <a:ext cx="207437" cy="856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8" idx="6"/>
            <a:endCxn id="5" idx="1"/>
          </p:cNvCxnSpPr>
          <p:nvPr/>
        </p:nvCxnSpPr>
        <p:spPr>
          <a:xfrm>
            <a:off x="1230228" y="2637375"/>
            <a:ext cx="645044" cy="241293"/>
          </a:xfrm>
          <a:prstGeom prst="bentConnector3">
            <a:avLst>
              <a:gd name="adj1" fmla="val 71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4"/>
            <a:endCxn id="6" idx="1"/>
          </p:cNvCxnSpPr>
          <p:nvPr/>
        </p:nvCxnSpPr>
        <p:spPr>
          <a:xfrm rot="16200000" flipH="1">
            <a:off x="1226785" y="3161517"/>
            <a:ext cx="685798" cy="611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4"/>
            <a:endCxn id="6" idx="1"/>
          </p:cNvCxnSpPr>
          <p:nvPr/>
        </p:nvCxnSpPr>
        <p:spPr>
          <a:xfrm rot="16200000" flipH="1">
            <a:off x="1489253" y="3423985"/>
            <a:ext cx="279400" cy="492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9" idx="6"/>
            <a:endCxn id="5" idx="1"/>
          </p:cNvCxnSpPr>
          <p:nvPr/>
        </p:nvCxnSpPr>
        <p:spPr>
          <a:xfrm flipV="1">
            <a:off x="1336063" y="2878668"/>
            <a:ext cx="539209" cy="165105"/>
          </a:xfrm>
          <a:prstGeom prst="bentConnector3">
            <a:avLst>
              <a:gd name="adj1" fmla="val 641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0" idx="6"/>
            <a:endCxn id="5" idx="1"/>
          </p:cNvCxnSpPr>
          <p:nvPr/>
        </p:nvCxnSpPr>
        <p:spPr>
          <a:xfrm flipV="1">
            <a:off x="1454601" y="2878668"/>
            <a:ext cx="420671" cy="571503"/>
          </a:xfrm>
          <a:prstGeom prst="bentConnector3">
            <a:avLst>
              <a:gd name="adj1" fmla="val 54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" idx="3"/>
            <a:endCxn id="69" idx="1"/>
          </p:cNvCxnSpPr>
          <p:nvPr/>
        </p:nvCxnSpPr>
        <p:spPr>
          <a:xfrm>
            <a:off x="2789672" y="1947332"/>
            <a:ext cx="689093" cy="928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5" idx="3"/>
            <a:endCxn id="69" idx="1"/>
          </p:cNvCxnSpPr>
          <p:nvPr/>
        </p:nvCxnSpPr>
        <p:spPr>
          <a:xfrm flipV="1">
            <a:off x="2789672" y="2875816"/>
            <a:ext cx="689093" cy="28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3"/>
            <a:endCxn id="69" idx="1"/>
          </p:cNvCxnSpPr>
          <p:nvPr/>
        </p:nvCxnSpPr>
        <p:spPr>
          <a:xfrm flipV="1">
            <a:off x="2789672" y="2875816"/>
            <a:ext cx="689093" cy="9341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4529561" y="1528733"/>
            <a:ext cx="1260862" cy="264049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45669" y="429866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530606" y="874504"/>
            <a:ext cx="13852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</a:t>
            </a:r>
            <a:r>
              <a:rPr lang="en-US" sz="1100" dirty="0" smtClean="0"/>
              <a:t>istorical Creditable Intervals in time period [</a:t>
            </a:r>
            <a:r>
              <a:rPr lang="en-US" sz="1100" dirty="0" err="1" smtClean="0"/>
              <a:t>ti,tj</a:t>
            </a:r>
            <a:r>
              <a:rPr lang="en-US" sz="1100" dirty="0" smtClean="0"/>
              <a:t>]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1888927" y="4330922"/>
            <a:ext cx="96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Loop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452118" y="4306459"/>
            <a:ext cx="125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Historical Model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693353" y="747317"/>
            <a:ext cx="13902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Output of Uncertainty Models, PID controllers and Plant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372535" y="1102033"/>
            <a:ext cx="1355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Sensor Groups related to situations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3049266" y="761359"/>
            <a:ext cx="1385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Dependent variable - Creditable Interval for random variable</a:t>
            </a:r>
          </a:p>
          <a:p>
            <a:r>
              <a:rPr lang="en-US" sz="1100" dirty="0"/>
              <a:t>f</a:t>
            </a:r>
            <a:r>
              <a:rPr lang="en-US" sz="1100" dirty="0" smtClean="0"/>
              <a:t>or time t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3241969" y="4292628"/>
            <a:ext cx="106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Bayesian Model</a:t>
            </a:r>
            <a:endParaRPr lang="en-US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765" y="2648121"/>
            <a:ext cx="575414" cy="455389"/>
          </a:xfrm>
          <a:prstGeom prst="rect">
            <a:avLst/>
          </a:prstGeom>
        </p:spPr>
      </p:pic>
      <p:sp>
        <p:nvSpPr>
          <p:cNvPr id="65" name="Rounded Rectangle 64"/>
          <p:cNvSpPr/>
          <p:nvPr/>
        </p:nvSpPr>
        <p:spPr>
          <a:xfrm>
            <a:off x="3196090" y="1529178"/>
            <a:ext cx="1120662" cy="264049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Elbow Connector 78"/>
          <p:cNvCxnSpPr>
            <a:stCxn id="69" idx="3"/>
            <a:endCxn id="15" idx="1"/>
          </p:cNvCxnSpPr>
          <p:nvPr/>
        </p:nvCxnSpPr>
        <p:spPr>
          <a:xfrm>
            <a:off x="4054179" y="2875816"/>
            <a:ext cx="540464" cy="45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6169943" y="2486239"/>
            <a:ext cx="883136" cy="78485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Model Selection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6043500" y="4298667"/>
            <a:ext cx="1127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028472" y="800518"/>
            <a:ext cx="14064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Compare model parameters - </a:t>
            </a:r>
            <a:r>
              <a:rPr lang="en-US" sz="1100" dirty="0"/>
              <a:t>Probability of outliers 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3691483" y="8374169"/>
            <a:ext cx="1194340" cy="118356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502998" y="8742715"/>
            <a:ext cx="1066901" cy="45475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Plant</a:t>
            </a:r>
            <a:endParaRPr lang="en-US" sz="12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243029" y="7597937"/>
            <a:ext cx="1066901" cy="46413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Headway Policy</a:t>
            </a:r>
            <a:endParaRPr lang="en-US" sz="1200" dirty="0"/>
          </a:p>
        </p:txBody>
      </p:sp>
      <p:sp>
        <p:nvSpPr>
          <p:cNvPr id="131" name="Rounded Rectangle 130"/>
          <p:cNvSpPr/>
          <p:nvPr/>
        </p:nvSpPr>
        <p:spPr>
          <a:xfrm>
            <a:off x="3750752" y="7592599"/>
            <a:ext cx="1066901" cy="46413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Objective function</a:t>
            </a:r>
          </a:p>
        </p:txBody>
      </p:sp>
      <p:cxnSp>
        <p:nvCxnSpPr>
          <p:cNvPr id="134" name="Straight Arrow Connector 133"/>
          <p:cNvCxnSpPr>
            <a:stCxn id="128" idx="3"/>
            <a:endCxn id="129" idx="1"/>
          </p:cNvCxnSpPr>
          <p:nvPr/>
        </p:nvCxnSpPr>
        <p:spPr>
          <a:xfrm>
            <a:off x="4885823" y="8965952"/>
            <a:ext cx="617175" cy="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9" idx="3"/>
          </p:cNvCxnSpPr>
          <p:nvPr/>
        </p:nvCxnSpPr>
        <p:spPr>
          <a:xfrm flipV="1">
            <a:off x="6569899" y="8964567"/>
            <a:ext cx="983588" cy="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61" idx="2"/>
            <a:endCxn id="130" idx="3"/>
          </p:cNvCxnSpPr>
          <p:nvPr/>
        </p:nvCxnSpPr>
        <p:spPr>
          <a:xfrm flipH="1" flipV="1">
            <a:off x="6309930" y="7830002"/>
            <a:ext cx="471171" cy="1135399"/>
          </a:xfrm>
          <a:prstGeom prst="bentConnector3">
            <a:avLst>
              <a:gd name="adj1" fmla="val -485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0" idx="1"/>
            <a:endCxn id="131" idx="3"/>
          </p:cNvCxnSpPr>
          <p:nvPr/>
        </p:nvCxnSpPr>
        <p:spPr>
          <a:xfrm flipH="1" flipV="1">
            <a:off x="4817653" y="7824664"/>
            <a:ext cx="425376" cy="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1" idx="2"/>
            <a:endCxn id="128" idx="0"/>
          </p:cNvCxnSpPr>
          <p:nvPr/>
        </p:nvCxnSpPr>
        <p:spPr>
          <a:xfrm>
            <a:off x="4284203" y="8056729"/>
            <a:ext cx="4450" cy="31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/>
          <p:nvPr/>
        </p:nvCxnSpPr>
        <p:spPr>
          <a:xfrm rot="5400000" flipH="1">
            <a:off x="9533123" y="3073146"/>
            <a:ext cx="442281" cy="6026753"/>
          </a:xfrm>
          <a:prstGeom prst="bentConnector4">
            <a:avLst>
              <a:gd name="adj1" fmla="val -204833"/>
              <a:gd name="adj2" fmla="val 1037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 flipH="1">
            <a:off x="1900895" y="90505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 flipH="1">
            <a:off x="6734994" y="8942541"/>
            <a:ext cx="4610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 flipH="1">
            <a:off x="1828454" y="9043113"/>
            <a:ext cx="4610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5305938" y="7630447"/>
            <a:ext cx="7832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Input: location</a:t>
            </a:r>
            <a:endParaRPr lang="en-US" sz="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4784637" y="7612428"/>
            <a:ext cx="663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Output</a:t>
            </a:r>
            <a:endParaRPr lang="en-US" sz="800" dirty="0"/>
          </a:p>
        </p:txBody>
      </p:sp>
      <p:sp>
        <p:nvSpPr>
          <p:cNvPr id="212" name="TextBox 211"/>
          <p:cNvSpPr txBox="1"/>
          <p:nvPr/>
        </p:nvSpPr>
        <p:spPr>
          <a:xfrm>
            <a:off x="27376" y="8652114"/>
            <a:ext cx="658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sensors</a:t>
            </a:r>
            <a:endParaRPr 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6965943" y="8793176"/>
            <a:ext cx="534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location</a:t>
            </a:r>
            <a:endParaRPr lang="en-US" sz="800" dirty="0"/>
          </a:p>
        </p:txBody>
      </p:sp>
      <p:grpSp>
        <p:nvGrpSpPr>
          <p:cNvPr id="372" name="Group 371"/>
          <p:cNvGrpSpPr/>
          <p:nvPr/>
        </p:nvGrpSpPr>
        <p:grpSpPr>
          <a:xfrm>
            <a:off x="2293020" y="5691585"/>
            <a:ext cx="3459573" cy="1236017"/>
            <a:chOff x="2320297" y="6047952"/>
            <a:chExt cx="3459573" cy="1236017"/>
          </a:xfrm>
        </p:grpSpPr>
        <p:pic>
          <p:nvPicPr>
            <p:cNvPr id="216" name="Picture 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5722" y="6083095"/>
              <a:ext cx="2368695" cy="1200874"/>
            </a:xfrm>
            <a:prstGeom prst="rect">
              <a:avLst/>
            </a:prstGeom>
          </p:spPr>
        </p:pic>
        <p:cxnSp>
          <p:nvCxnSpPr>
            <p:cNvPr id="218" name="Straight Connector 217"/>
            <p:cNvCxnSpPr/>
            <p:nvPr/>
          </p:nvCxnSpPr>
          <p:spPr>
            <a:xfrm>
              <a:off x="2320297" y="6156499"/>
              <a:ext cx="288243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/>
            <p:cNvSpPr txBox="1"/>
            <p:nvPr/>
          </p:nvSpPr>
          <p:spPr>
            <a:xfrm>
              <a:off x="2388495" y="6263396"/>
              <a:ext cx="5004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outliers</a:t>
              </a:r>
              <a:endParaRPr lang="en-US" sz="800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4873920" y="6349394"/>
              <a:ext cx="8114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Control loop 1</a:t>
              </a:r>
              <a:endParaRPr lang="en-US" sz="8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4768111" y="6692056"/>
              <a:ext cx="8114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Control loop 2</a:t>
              </a:r>
              <a:endParaRPr lang="en-US" sz="8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168805" y="6047952"/>
              <a:ext cx="61106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Threshold</a:t>
              </a:r>
              <a:endParaRPr lang="en-US" sz="8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866589" y="6911971"/>
              <a:ext cx="8819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Credible interval</a:t>
              </a:r>
              <a:endParaRPr lang="en-US" sz="800" dirty="0"/>
            </a:p>
          </p:txBody>
        </p:sp>
      </p:grpSp>
      <p:sp>
        <p:nvSpPr>
          <p:cNvPr id="225" name="Rectangle 224"/>
          <p:cNvSpPr/>
          <p:nvPr/>
        </p:nvSpPr>
        <p:spPr>
          <a:xfrm>
            <a:off x="107355" y="6746846"/>
            <a:ext cx="70182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Model2 is bad …</a:t>
            </a:r>
          </a:p>
          <a:p>
            <a:r>
              <a:rPr lang="en-US" sz="800" dirty="0" smtClean="0"/>
              <a:t>*The figure is originally for real values and </a:t>
            </a:r>
            <a:r>
              <a:rPr lang="en-US" sz="800" dirty="0" err="1" smtClean="0"/>
              <a:t>bayes</a:t>
            </a:r>
            <a:r>
              <a:rPr lang="en-US" sz="800" dirty="0" smtClean="0"/>
              <a:t> model, but I used the different lines as different models to demonstrate the idea the creditable interval is the same.</a:t>
            </a:r>
            <a:endParaRPr lang="en-US" sz="800" dirty="0"/>
          </a:p>
        </p:txBody>
      </p:sp>
      <p:sp>
        <p:nvSpPr>
          <p:cNvPr id="230" name="Rounded Rectangle 229"/>
          <p:cNvSpPr/>
          <p:nvPr/>
        </p:nvSpPr>
        <p:spPr>
          <a:xfrm>
            <a:off x="2206836" y="8407832"/>
            <a:ext cx="1057913" cy="28224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Inaccuracy</a:t>
            </a:r>
            <a:endParaRPr lang="en-US" sz="1200" dirty="0"/>
          </a:p>
        </p:txBody>
      </p:sp>
      <p:sp>
        <p:nvSpPr>
          <p:cNvPr id="237" name="Rectangle 236"/>
          <p:cNvSpPr/>
          <p:nvPr/>
        </p:nvSpPr>
        <p:spPr>
          <a:xfrm>
            <a:off x="4114601" y="7411157"/>
            <a:ext cx="19138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Bayesian </a:t>
            </a:r>
            <a:r>
              <a:rPr lang="en-US" sz="800" dirty="0" smtClean="0"/>
              <a:t>Model-Credible intervals history</a:t>
            </a:r>
            <a:endParaRPr lang="en-US" sz="800" dirty="0"/>
          </a:p>
        </p:txBody>
      </p:sp>
      <p:cxnSp>
        <p:nvCxnSpPr>
          <p:cNvPr id="240" name="Elbow Connector 239"/>
          <p:cNvCxnSpPr>
            <a:stCxn id="15" idx="3"/>
            <a:endCxn id="90" idx="1"/>
          </p:cNvCxnSpPr>
          <p:nvPr/>
        </p:nvCxnSpPr>
        <p:spPr>
          <a:xfrm flipV="1">
            <a:off x="5710656" y="2878668"/>
            <a:ext cx="459287" cy="1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07355" y="5077671"/>
            <a:ext cx="75793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smtClean="0"/>
              <a:t>Objective function</a:t>
            </a:r>
            <a:r>
              <a:rPr lang="en-US" sz="800" dirty="0" smtClean="0"/>
              <a:t>: </a:t>
            </a:r>
          </a:p>
          <a:p>
            <a:r>
              <a:rPr lang="en-US" sz="800" dirty="0" smtClean="0"/>
              <a:t>Uses the distribution of all locations which are not independent and its creditable interval. Historical creditable intervals can be used to measure the amount of noise in each model.  </a:t>
            </a:r>
            <a:endParaRPr lang="en-US" sz="800" dirty="0"/>
          </a:p>
          <a:p>
            <a:r>
              <a:rPr lang="en-US" sz="800" strike="sngStrike" dirty="0" smtClean="0"/>
              <a:t>In case of having many Bayesian models: It defines how the historical models can be compared. The metric to compare could involves:</a:t>
            </a:r>
          </a:p>
          <a:p>
            <a:pPr marL="171450" indent="-171450">
              <a:buFontTx/>
              <a:buChar char="-"/>
            </a:pPr>
            <a:r>
              <a:rPr lang="en-US" sz="800" strike="sngStrike" dirty="0" smtClean="0"/>
              <a:t>Mean - *Credible interval : something similar to ANOVA when comparing variance of distributions - Outliers</a:t>
            </a:r>
            <a:endParaRPr lang="en-US" sz="800" strike="sngStrike" dirty="0"/>
          </a:p>
        </p:txBody>
      </p:sp>
      <p:cxnSp>
        <p:nvCxnSpPr>
          <p:cNvPr id="259" name="Elbow Connector 258"/>
          <p:cNvCxnSpPr>
            <a:stCxn id="90" idx="3"/>
            <a:endCxn id="50" idx="2"/>
          </p:cNvCxnSpPr>
          <p:nvPr/>
        </p:nvCxnSpPr>
        <p:spPr>
          <a:xfrm flipH="1">
            <a:off x="2334559" y="2878668"/>
            <a:ext cx="4718520" cy="1303866"/>
          </a:xfrm>
          <a:prstGeom prst="bentConnector4">
            <a:avLst>
              <a:gd name="adj1" fmla="val -4845"/>
              <a:gd name="adj2" fmla="val 110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305"/>
          <p:cNvCxnSpPr/>
          <p:nvPr/>
        </p:nvCxnSpPr>
        <p:spPr>
          <a:xfrm rot="5400000">
            <a:off x="9417816" y="4453517"/>
            <a:ext cx="126994" cy="4546612"/>
          </a:xfrm>
          <a:prstGeom prst="bentConnector3">
            <a:avLst>
              <a:gd name="adj1" fmla="val 586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angle 314"/>
          <p:cNvSpPr/>
          <p:nvPr/>
        </p:nvSpPr>
        <p:spPr>
          <a:xfrm>
            <a:off x="3055278" y="7250207"/>
            <a:ext cx="6158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inaccuracy</a:t>
            </a:r>
            <a:endParaRPr lang="en-US" sz="800" dirty="0"/>
          </a:p>
        </p:txBody>
      </p:sp>
      <p:sp>
        <p:nvSpPr>
          <p:cNvPr id="316" name="Rounded Rectangle 315"/>
          <p:cNvSpPr/>
          <p:nvPr/>
        </p:nvSpPr>
        <p:spPr>
          <a:xfrm>
            <a:off x="720661" y="8890184"/>
            <a:ext cx="1057913" cy="37564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Linear Regression</a:t>
            </a:r>
            <a:endParaRPr lang="en-US" sz="1200" dirty="0"/>
          </a:p>
        </p:txBody>
      </p:sp>
      <p:cxnSp>
        <p:nvCxnSpPr>
          <p:cNvPr id="320" name="Elbow Connector 319"/>
          <p:cNvCxnSpPr/>
          <p:nvPr/>
        </p:nvCxnSpPr>
        <p:spPr>
          <a:xfrm>
            <a:off x="9896059" y="8938840"/>
            <a:ext cx="687012" cy="37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323"/>
          <p:cNvCxnSpPr>
            <a:stCxn id="316" idx="3"/>
            <a:endCxn id="392" idx="1"/>
          </p:cNvCxnSpPr>
          <p:nvPr/>
        </p:nvCxnSpPr>
        <p:spPr>
          <a:xfrm>
            <a:off x="1778574" y="9078009"/>
            <a:ext cx="2031683" cy="946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angle 329"/>
          <p:cNvSpPr/>
          <p:nvPr/>
        </p:nvSpPr>
        <p:spPr>
          <a:xfrm>
            <a:off x="676976" y="8652114"/>
            <a:ext cx="10647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Camera, </a:t>
            </a:r>
            <a:r>
              <a:rPr lang="en-US" sz="800" dirty="0"/>
              <a:t>L</a:t>
            </a:r>
            <a:r>
              <a:rPr lang="en-US" sz="800" dirty="0" smtClean="0"/>
              <a:t>idar, Radar</a:t>
            </a:r>
            <a:endParaRPr lang="en-US" sz="800" dirty="0"/>
          </a:p>
        </p:txBody>
      </p:sp>
      <p:sp>
        <p:nvSpPr>
          <p:cNvPr id="331" name="Rectangle 330"/>
          <p:cNvSpPr/>
          <p:nvPr/>
        </p:nvSpPr>
        <p:spPr>
          <a:xfrm>
            <a:off x="2652672" y="7484922"/>
            <a:ext cx="4042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noise</a:t>
            </a:r>
            <a:endParaRPr lang="en-US" sz="800" dirty="0"/>
          </a:p>
        </p:txBody>
      </p:sp>
      <p:sp>
        <p:nvSpPr>
          <p:cNvPr id="368" name="Rounded Rectangle 367"/>
          <p:cNvSpPr/>
          <p:nvPr/>
        </p:nvSpPr>
        <p:spPr>
          <a:xfrm>
            <a:off x="131523" y="7483862"/>
            <a:ext cx="208138" cy="15641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cxnSp>
        <p:nvCxnSpPr>
          <p:cNvPr id="336" name="Elbow Connector 335"/>
          <p:cNvCxnSpPr>
            <a:stCxn id="230" idx="3"/>
            <a:endCxn id="391" idx="1"/>
          </p:cNvCxnSpPr>
          <p:nvPr/>
        </p:nvCxnSpPr>
        <p:spPr>
          <a:xfrm>
            <a:off x="3264749" y="8548955"/>
            <a:ext cx="524338" cy="75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Elbow Connector 350"/>
          <p:cNvCxnSpPr>
            <a:endCxn id="316" idx="1"/>
          </p:cNvCxnSpPr>
          <p:nvPr/>
        </p:nvCxnSpPr>
        <p:spPr>
          <a:xfrm>
            <a:off x="156026" y="9073388"/>
            <a:ext cx="564635" cy="4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ounded Rectangle 368"/>
          <p:cNvSpPr/>
          <p:nvPr/>
        </p:nvSpPr>
        <p:spPr>
          <a:xfrm>
            <a:off x="139990" y="7695531"/>
            <a:ext cx="208138" cy="15641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370" name="Rectangle 369"/>
          <p:cNvSpPr/>
          <p:nvPr/>
        </p:nvSpPr>
        <p:spPr>
          <a:xfrm>
            <a:off x="298756" y="7441063"/>
            <a:ext cx="17299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Handling uncertainty in input/sensors</a:t>
            </a:r>
            <a:endParaRPr lang="en-US" sz="800" dirty="0"/>
          </a:p>
        </p:txBody>
      </p:sp>
      <p:sp>
        <p:nvSpPr>
          <p:cNvPr id="371" name="Rectangle 370"/>
          <p:cNvSpPr/>
          <p:nvPr/>
        </p:nvSpPr>
        <p:spPr>
          <a:xfrm>
            <a:off x="298756" y="7670805"/>
            <a:ext cx="18662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Handling uncertainty in output/actuators</a:t>
            </a:r>
            <a:endParaRPr lang="en-US" sz="800" dirty="0"/>
          </a:p>
        </p:txBody>
      </p:sp>
      <p:sp>
        <p:nvSpPr>
          <p:cNvPr id="374" name="Rectangle 373"/>
          <p:cNvSpPr/>
          <p:nvPr/>
        </p:nvSpPr>
        <p:spPr>
          <a:xfrm>
            <a:off x="3185540" y="3271709"/>
            <a:ext cx="10973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new Location values, which are dependent on each other since the sensors involved in the readings are shared</a:t>
            </a:r>
            <a:endParaRPr lang="en-US" sz="800" dirty="0"/>
          </a:p>
        </p:txBody>
      </p:sp>
      <p:sp>
        <p:nvSpPr>
          <p:cNvPr id="391" name="Rounded Rectangle 390"/>
          <p:cNvSpPr/>
          <p:nvPr/>
        </p:nvSpPr>
        <p:spPr>
          <a:xfrm>
            <a:off x="3789087" y="8457508"/>
            <a:ext cx="1006803" cy="33310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controller1</a:t>
            </a:r>
            <a:endParaRPr lang="en-US" sz="1200" dirty="0"/>
          </a:p>
        </p:txBody>
      </p:sp>
      <p:sp>
        <p:nvSpPr>
          <p:cNvPr id="392" name="Rounded Rectangle 391"/>
          <p:cNvSpPr/>
          <p:nvPr/>
        </p:nvSpPr>
        <p:spPr>
          <a:xfrm>
            <a:off x="3810257" y="9010517"/>
            <a:ext cx="965330" cy="32426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controller2</a:t>
            </a:r>
            <a:endParaRPr lang="en-US" sz="1200" dirty="0"/>
          </a:p>
        </p:txBody>
      </p:sp>
      <p:cxnSp>
        <p:nvCxnSpPr>
          <p:cNvPr id="432" name="Elbow Connector 431"/>
          <p:cNvCxnSpPr>
            <a:stCxn id="161" idx="2"/>
            <a:endCxn id="168" idx="3"/>
          </p:cNvCxnSpPr>
          <p:nvPr/>
        </p:nvCxnSpPr>
        <p:spPr>
          <a:xfrm flipH="1">
            <a:off x="1867809" y="8965401"/>
            <a:ext cx="4913292" cy="116736"/>
          </a:xfrm>
          <a:prstGeom prst="bentConnector4">
            <a:avLst>
              <a:gd name="adj1" fmla="val -4653"/>
              <a:gd name="adj2" fmla="val 7294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Oval 434"/>
          <p:cNvSpPr/>
          <p:nvPr/>
        </p:nvSpPr>
        <p:spPr>
          <a:xfrm flipH="1">
            <a:off x="8648451" y="9145007"/>
            <a:ext cx="4610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6" name="Elbow Connector 445"/>
          <p:cNvCxnSpPr>
            <a:stCxn id="8" idx="0"/>
            <a:endCxn id="2" idx="1"/>
          </p:cNvCxnSpPr>
          <p:nvPr/>
        </p:nvCxnSpPr>
        <p:spPr>
          <a:xfrm rot="5400000" flipH="1" flipV="1">
            <a:off x="1211962" y="1893632"/>
            <a:ext cx="609609" cy="7170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Elbow Connector 450"/>
          <p:cNvCxnSpPr>
            <a:stCxn id="9" idx="0"/>
            <a:endCxn id="2" idx="1"/>
          </p:cNvCxnSpPr>
          <p:nvPr/>
        </p:nvCxnSpPr>
        <p:spPr>
          <a:xfrm rot="5400000" flipH="1" flipV="1">
            <a:off x="1061681" y="2149748"/>
            <a:ext cx="1016007" cy="611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Elbow Connector 453"/>
          <p:cNvCxnSpPr>
            <a:stCxn id="10" idx="0"/>
            <a:endCxn id="2" idx="1"/>
          </p:cNvCxnSpPr>
          <p:nvPr/>
        </p:nvCxnSpPr>
        <p:spPr>
          <a:xfrm rot="5400000" flipH="1" flipV="1">
            <a:off x="917751" y="2412216"/>
            <a:ext cx="1422405" cy="492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Elbow Connector 496"/>
          <p:cNvCxnSpPr/>
          <p:nvPr/>
        </p:nvCxnSpPr>
        <p:spPr>
          <a:xfrm rot="5400000" flipH="1" flipV="1">
            <a:off x="9175405" y="8854296"/>
            <a:ext cx="1319654" cy="419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Elbow Connector 499"/>
          <p:cNvCxnSpPr>
            <a:stCxn id="159" idx="1"/>
            <a:endCxn id="230" idx="1"/>
          </p:cNvCxnSpPr>
          <p:nvPr/>
        </p:nvCxnSpPr>
        <p:spPr>
          <a:xfrm rot="5400000" flipH="1" flipV="1">
            <a:off x="1819243" y="8669632"/>
            <a:ext cx="508269" cy="266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Elbow Connector 502"/>
          <p:cNvCxnSpPr/>
          <p:nvPr/>
        </p:nvCxnSpPr>
        <p:spPr>
          <a:xfrm flipV="1">
            <a:off x="9351715" y="8123192"/>
            <a:ext cx="259195" cy="767427"/>
          </a:xfrm>
          <a:prstGeom prst="bentConnector3">
            <a:avLst>
              <a:gd name="adj1" fmla="val 27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Rectangle 543"/>
          <p:cNvSpPr/>
          <p:nvPr/>
        </p:nvSpPr>
        <p:spPr>
          <a:xfrm>
            <a:off x="2087512" y="8212717"/>
            <a:ext cx="13163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WiFi, Camera, </a:t>
            </a:r>
            <a:r>
              <a:rPr lang="en-US" sz="800" dirty="0"/>
              <a:t>L</a:t>
            </a:r>
            <a:r>
              <a:rPr lang="en-US" sz="800" dirty="0" smtClean="0"/>
              <a:t>idar, Radar</a:t>
            </a:r>
            <a:endParaRPr lang="en-US" sz="800" dirty="0"/>
          </a:p>
        </p:txBody>
      </p:sp>
      <p:sp>
        <p:nvSpPr>
          <p:cNvPr id="545" name="Oval 544"/>
          <p:cNvSpPr/>
          <p:nvPr/>
        </p:nvSpPr>
        <p:spPr>
          <a:xfrm>
            <a:off x="3145729" y="8369882"/>
            <a:ext cx="166263" cy="16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</a:t>
            </a:r>
            <a:endParaRPr lang="en-US" sz="800" dirty="0"/>
          </a:p>
        </p:txBody>
      </p:sp>
      <p:sp>
        <p:nvSpPr>
          <p:cNvPr id="546" name="Oval 545"/>
          <p:cNvSpPr/>
          <p:nvPr/>
        </p:nvSpPr>
        <p:spPr>
          <a:xfrm>
            <a:off x="1639411" y="8855152"/>
            <a:ext cx="166263" cy="16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</a:t>
            </a:r>
            <a:endParaRPr lang="en-US" sz="800" dirty="0"/>
          </a:p>
        </p:txBody>
      </p:sp>
      <p:sp>
        <p:nvSpPr>
          <p:cNvPr id="547" name="Oval 546"/>
          <p:cNvSpPr/>
          <p:nvPr/>
        </p:nvSpPr>
        <p:spPr>
          <a:xfrm>
            <a:off x="6464429" y="8676559"/>
            <a:ext cx="166263" cy="16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</a:t>
            </a:r>
            <a:endParaRPr lang="en-US" sz="800" dirty="0"/>
          </a:p>
        </p:txBody>
      </p:sp>
      <p:sp>
        <p:nvSpPr>
          <p:cNvPr id="548" name="Oval 547"/>
          <p:cNvSpPr/>
          <p:nvPr/>
        </p:nvSpPr>
        <p:spPr>
          <a:xfrm>
            <a:off x="160927" y="7947247"/>
            <a:ext cx="166263" cy="16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</a:t>
            </a:r>
            <a:endParaRPr lang="en-US" sz="800" dirty="0"/>
          </a:p>
        </p:txBody>
      </p:sp>
      <p:sp>
        <p:nvSpPr>
          <p:cNvPr id="549" name="Rectangle 548"/>
          <p:cNvSpPr/>
          <p:nvPr/>
        </p:nvSpPr>
        <p:spPr>
          <a:xfrm>
            <a:off x="325116" y="79331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History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1833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ounded Rectangle 210"/>
          <p:cNvSpPr/>
          <p:nvPr/>
        </p:nvSpPr>
        <p:spPr>
          <a:xfrm>
            <a:off x="1412915" y="2666779"/>
            <a:ext cx="1182856" cy="182877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ounded Rectangle 185"/>
          <p:cNvSpPr/>
          <p:nvPr/>
        </p:nvSpPr>
        <p:spPr>
          <a:xfrm>
            <a:off x="455552" y="8270416"/>
            <a:ext cx="3549326" cy="140057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137758" y="2674867"/>
            <a:ext cx="1057913" cy="185895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9428" y="2926290"/>
            <a:ext cx="143934" cy="16086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9131" y="3328462"/>
            <a:ext cx="143934" cy="16086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34966" y="3734860"/>
            <a:ext cx="143934" cy="16086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53504" y="4141258"/>
            <a:ext cx="143934" cy="16086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2616" y="2837446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Wi-Fi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7953" y="3216620"/>
            <a:ext cx="86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Camera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43365" y="3637438"/>
            <a:ext cx="732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LiDAR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56889" y="4026784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Radar</a:t>
            </a:r>
            <a:endParaRPr lang="en-US" sz="1600" dirty="0"/>
          </a:p>
        </p:txBody>
      </p:sp>
      <p:cxnSp>
        <p:nvCxnSpPr>
          <p:cNvPr id="23" name="Elbow Connector 22"/>
          <p:cNvCxnSpPr>
            <a:stCxn id="7" idx="6"/>
          </p:cNvCxnSpPr>
          <p:nvPr/>
        </p:nvCxnSpPr>
        <p:spPr>
          <a:xfrm flipV="1">
            <a:off x="833362" y="3001510"/>
            <a:ext cx="653105" cy="52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8" idx="6"/>
          </p:cNvCxnSpPr>
          <p:nvPr/>
        </p:nvCxnSpPr>
        <p:spPr>
          <a:xfrm>
            <a:off x="973065" y="3408896"/>
            <a:ext cx="513402" cy="403134"/>
          </a:xfrm>
          <a:prstGeom prst="bentConnector3">
            <a:avLst>
              <a:gd name="adj1" fmla="val 72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9" idx="6"/>
          </p:cNvCxnSpPr>
          <p:nvPr/>
        </p:nvCxnSpPr>
        <p:spPr>
          <a:xfrm>
            <a:off x="1078900" y="3815294"/>
            <a:ext cx="417973" cy="2414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0" idx="6"/>
          </p:cNvCxnSpPr>
          <p:nvPr/>
        </p:nvCxnSpPr>
        <p:spPr>
          <a:xfrm flipV="1">
            <a:off x="1197438" y="4214202"/>
            <a:ext cx="299435" cy="7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593" idx="3"/>
            <a:endCxn id="15" idx="1"/>
          </p:cNvCxnSpPr>
          <p:nvPr/>
        </p:nvCxnSpPr>
        <p:spPr>
          <a:xfrm flipV="1">
            <a:off x="2518291" y="2221862"/>
            <a:ext cx="510158" cy="865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>
          <a:xfrm>
            <a:off x="4138626" y="8307207"/>
            <a:ext cx="1854683" cy="140103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460817" y="8776577"/>
            <a:ext cx="629262" cy="45475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Plant</a:t>
            </a:r>
            <a:endParaRPr lang="en-US" sz="12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233238" y="7597937"/>
            <a:ext cx="882625" cy="46413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Reference Model</a:t>
            </a:r>
            <a:endParaRPr lang="en-US" sz="1200" dirty="0"/>
          </a:p>
        </p:txBody>
      </p:sp>
      <p:cxnSp>
        <p:nvCxnSpPr>
          <p:cNvPr id="134" name="Straight Arrow Connector 133"/>
          <p:cNvCxnSpPr>
            <a:stCxn id="255" idx="3"/>
            <a:endCxn id="129" idx="1"/>
          </p:cNvCxnSpPr>
          <p:nvPr/>
        </p:nvCxnSpPr>
        <p:spPr>
          <a:xfrm flipV="1">
            <a:off x="5895129" y="9003953"/>
            <a:ext cx="565688" cy="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9" idx="3"/>
          </p:cNvCxnSpPr>
          <p:nvPr/>
        </p:nvCxnSpPr>
        <p:spPr>
          <a:xfrm flipV="1">
            <a:off x="7018639" y="8999262"/>
            <a:ext cx="655151" cy="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61" idx="2"/>
            <a:endCxn id="130" idx="3"/>
          </p:cNvCxnSpPr>
          <p:nvPr/>
        </p:nvCxnSpPr>
        <p:spPr>
          <a:xfrm flipH="1" flipV="1">
            <a:off x="7115863" y="7830002"/>
            <a:ext cx="113978" cy="1169261"/>
          </a:xfrm>
          <a:prstGeom prst="bentConnector3">
            <a:avLst>
              <a:gd name="adj1" fmla="val -1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0" idx="1"/>
            <a:endCxn id="131" idx="3"/>
          </p:cNvCxnSpPr>
          <p:nvPr/>
        </p:nvCxnSpPr>
        <p:spPr>
          <a:xfrm flipH="1" flipV="1">
            <a:off x="6119260" y="7824256"/>
            <a:ext cx="113978" cy="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1" idx="2"/>
            <a:endCxn id="255" idx="0"/>
          </p:cNvCxnSpPr>
          <p:nvPr/>
        </p:nvCxnSpPr>
        <p:spPr>
          <a:xfrm>
            <a:off x="5575604" y="8056729"/>
            <a:ext cx="5623" cy="76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 flipH="1">
            <a:off x="3977241" y="85859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 flipH="1">
            <a:off x="7183734" y="8976403"/>
            <a:ext cx="4610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 flipH="1">
            <a:off x="4053429" y="9288258"/>
            <a:ext cx="4610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-50929" y="8089347"/>
            <a:ext cx="658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sensors</a:t>
            </a:r>
            <a:endParaRPr 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7162498" y="8779128"/>
            <a:ext cx="534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location</a:t>
            </a:r>
            <a:endParaRPr lang="en-US" sz="800" dirty="0"/>
          </a:p>
        </p:txBody>
      </p:sp>
      <p:cxnSp>
        <p:nvCxnSpPr>
          <p:cNvPr id="240" name="Elbow Connector 239"/>
          <p:cNvCxnSpPr>
            <a:stCxn id="124" idx="3"/>
          </p:cNvCxnSpPr>
          <p:nvPr/>
        </p:nvCxnSpPr>
        <p:spPr>
          <a:xfrm flipV="1">
            <a:off x="3951343" y="2982776"/>
            <a:ext cx="451677" cy="1690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>
            <a:stCxn id="90" idx="2"/>
            <a:endCxn id="164" idx="0"/>
          </p:cNvCxnSpPr>
          <p:nvPr/>
        </p:nvCxnSpPr>
        <p:spPr>
          <a:xfrm rot="5400000">
            <a:off x="4090731" y="3548678"/>
            <a:ext cx="1416984" cy="5284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angle 314"/>
          <p:cNvSpPr/>
          <p:nvPr/>
        </p:nvSpPr>
        <p:spPr>
          <a:xfrm>
            <a:off x="1814398" y="8759346"/>
            <a:ext cx="6158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inaccuracy</a:t>
            </a:r>
            <a:endParaRPr lang="en-US" sz="800" dirty="0"/>
          </a:p>
        </p:txBody>
      </p:sp>
      <p:cxnSp>
        <p:nvCxnSpPr>
          <p:cNvPr id="324" name="Elbow Connector 323"/>
          <p:cNvCxnSpPr>
            <a:stCxn id="316" idx="3"/>
            <a:endCxn id="156" idx="1"/>
          </p:cNvCxnSpPr>
          <p:nvPr/>
        </p:nvCxnSpPr>
        <p:spPr>
          <a:xfrm>
            <a:off x="2836110" y="9314447"/>
            <a:ext cx="178077" cy="4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Elbow Connector 350"/>
          <p:cNvCxnSpPr>
            <a:endCxn id="136" idx="2"/>
          </p:cNvCxnSpPr>
          <p:nvPr/>
        </p:nvCxnSpPr>
        <p:spPr>
          <a:xfrm flipV="1">
            <a:off x="24253" y="9316870"/>
            <a:ext cx="601275" cy="68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Rounded Rectangle 390"/>
          <p:cNvSpPr/>
          <p:nvPr/>
        </p:nvSpPr>
        <p:spPr>
          <a:xfrm>
            <a:off x="4223529" y="8432106"/>
            <a:ext cx="846519" cy="38079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CACC controller</a:t>
            </a:r>
            <a:endParaRPr lang="en-US" sz="1200" dirty="0"/>
          </a:p>
        </p:txBody>
      </p:sp>
      <p:sp>
        <p:nvSpPr>
          <p:cNvPr id="392" name="Rounded Rectangle 391"/>
          <p:cNvSpPr/>
          <p:nvPr/>
        </p:nvSpPr>
        <p:spPr>
          <a:xfrm>
            <a:off x="4230905" y="9139144"/>
            <a:ext cx="841637" cy="34966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 controller</a:t>
            </a:r>
            <a:endParaRPr lang="en-US" sz="1200" dirty="0"/>
          </a:p>
        </p:txBody>
      </p:sp>
      <p:cxnSp>
        <p:nvCxnSpPr>
          <p:cNvPr id="432" name="Elbow Connector 431"/>
          <p:cNvCxnSpPr>
            <a:stCxn id="161" idx="2"/>
            <a:endCxn id="159" idx="3"/>
          </p:cNvCxnSpPr>
          <p:nvPr/>
        </p:nvCxnSpPr>
        <p:spPr>
          <a:xfrm flipH="1" flipV="1">
            <a:off x="4016265" y="8624986"/>
            <a:ext cx="3213576" cy="374277"/>
          </a:xfrm>
          <a:prstGeom prst="bentConnector4">
            <a:avLst>
              <a:gd name="adj1" fmla="val 237"/>
              <a:gd name="adj2" fmla="val -2064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Elbow Connector 445"/>
          <p:cNvCxnSpPr>
            <a:stCxn id="8" idx="0"/>
          </p:cNvCxnSpPr>
          <p:nvPr/>
        </p:nvCxnSpPr>
        <p:spPr>
          <a:xfrm rot="5400000" flipH="1" flipV="1">
            <a:off x="1068647" y="2931207"/>
            <a:ext cx="229707" cy="564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Elbow Connector 450"/>
          <p:cNvCxnSpPr>
            <a:stCxn id="9" idx="0"/>
          </p:cNvCxnSpPr>
          <p:nvPr/>
        </p:nvCxnSpPr>
        <p:spPr>
          <a:xfrm rot="5400000" flipH="1" flipV="1">
            <a:off x="956597" y="3233510"/>
            <a:ext cx="551687" cy="451014"/>
          </a:xfrm>
          <a:prstGeom prst="bentConnector3">
            <a:avLst>
              <a:gd name="adj1" fmla="val 101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Elbow Connector 453"/>
          <p:cNvCxnSpPr>
            <a:stCxn id="10" idx="0"/>
          </p:cNvCxnSpPr>
          <p:nvPr/>
        </p:nvCxnSpPr>
        <p:spPr>
          <a:xfrm rot="5400000" flipH="1" flipV="1">
            <a:off x="856037" y="3539348"/>
            <a:ext cx="871344" cy="332476"/>
          </a:xfrm>
          <a:prstGeom prst="bentConnector3">
            <a:avLst>
              <a:gd name="adj1" fmla="val 99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Elbow Connector 499"/>
          <p:cNvCxnSpPr>
            <a:endCxn id="230" idx="2"/>
          </p:cNvCxnSpPr>
          <p:nvPr/>
        </p:nvCxnSpPr>
        <p:spPr>
          <a:xfrm>
            <a:off x="-31985" y="8621285"/>
            <a:ext cx="629988" cy="1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Snip Same Side Corner Rectangle 229"/>
          <p:cNvSpPr/>
          <p:nvPr/>
        </p:nvSpPr>
        <p:spPr>
          <a:xfrm>
            <a:off x="598003" y="8436072"/>
            <a:ext cx="982450" cy="373092"/>
          </a:xfrm>
          <a:prstGeom prst="snip2Same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exponential</a:t>
            </a:r>
            <a:endParaRPr lang="en-US" sz="1200" dirty="0"/>
          </a:p>
        </p:txBody>
      </p:sp>
      <p:grpSp>
        <p:nvGrpSpPr>
          <p:cNvPr id="551" name="Group 550"/>
          <p:cNvGrpSpPr/>
          <p:nvPr/>
        </p:nvGrpSpPr>
        <p:grpSpPr>
          <a:xfrm>
            <a:off x="1929428" y="9091928"/>
            <a:ext cx="941445" cy="410343"/>
            <a:chOff x="864229" y="8855152"/>
            <a:chExt cx="941445" cy="410343"/>
          </a:xfrm>
        </p:grpSpPr>
        <p:sp>
          <p:nvSpPr>
            <p:cNvPr id="316" name="Rounded Rectangle 315"/>
            <p:cNvSpPr/>
            <p:nvPr/>
          </p:nvSpPr>
          <p:spPr>
            <a:xfrm>
              <a:off x="864229" y="8889846"/>
              <a:ext cx="906682" cy="375649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Linear Regression</a:t>
              </a:r>
              <a:endParaRPr lang="en-US" sz="1200" dirty="0"/>
            </a:p>
          </p:txBody>
        </p:sp>
        <p:sp>
          <p:nvSpPr>
            <p:cNvPr id="546" name="Oval 545"/>
            <p:cNvSpPr/>
            <p:nvPr/>
          </p:nvSpPr>
          <p:spPr>
            <a:xfrm>
              <a:off x="1639411" y="8855152"/>
              <a:ext cx="166263" cy="166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H</a:t>
              </a:r>
              <a:endParaRPr lang="en-US" sz="800" dirty="0"/>
            </a:p>
          </p:txBody>
        </p:sp>
      </p:grpSp>
      <p:sp>
        <p:nvSpPr>
          <p:cNvPr id="569" name="Rectangle 568"/>
          <p:cNvSpPr/>
          <p:nvPr/>
        </p:nvSpPr>
        <p:spPr>
          <a:xfrm>
            <a:off x="538282" y="9451044"/>
            <a:ext cx="4042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noise</a:t>
            </a:r>
            <a:endParaRPr lang="en-US" sz="800" dirty="0"/>
          </a:p>
        </p:txBody>
      </p:sp>
      <p:cxnSp>
        <p:nvCxnSpPr>
          <p:cNvPr id="589" name="Elbow Connector 588"/>
          <p:cNvCxnSpPr>
            <a:stCxn id="161" idx="3"/>
            <a:endCxn id="168" idx="1"/>
          </p:cNvCxnSpPr>
          <p:nvPr/>
        </p:nvCxnSpPr>
        <p:spPr>
          <a:xfrm rot="5400000">
            <a:off x="5518174" y="7590038"/>
            <a:ext cx="279526" cy="3130305"/>
          </a:xfrm>
          <a:prstGeom prst="bentConnector3">
            <a:avLst>
              <a:gd name="adj1" fmla="val 268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1468852" y="2807779"/>
            <a:ext cx="1049439" cy="1496774"/>
            <a:chOff x="2652926" y="1941004"/>
            <a:chExt cx="694043" cy="1496774"/>
          </a:xfrm>
        </p:grpSpPr>
        <p:sp>
          <p:nvSpPr>
            <p:cNvPr id="593" name="Rounded Rectangle 592"/>
            <p:cNvSpPr/>
            <p:nvPr/>
          </p:nvSpPr>
          <p:spPr>
            <a:xfrm>
              <a:off x="2653349" y="1941004"/>
              <a:ext cx="693620" cy="5588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CACC</a:t>
              </a:r>
            </a:p>
            <a:p>
              <a:pPr algn="ctr"/>
              <a:r>
                <a:rPr lang="en-US" sz="1100" dirty="0" smtClean="0"/>
                <a:t>UM-PID-Plant</a:t>
              </a:r>
              <a:endParaRPr lang="en-US" sz="1100" dirty="0"/>
            </a:p>
          </p:txBody>
        </p:sp>
        <p:sp>
          <p:nvSpPr>
            <p:cNvPr id="594" name="Rounded Rectangle 593"/>
            <p:cNvSpPr/>
            <p:nvPr/>
          </p:nvSpPr>
          <p:spPr>
            <a:xfrm>
              <a:off x="2652926" y="2878978"/>
              <a:ext cx="694043" cy="5588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ACC</a:t>
              </a:r>
            </a:p>
            <a:p>
              <a:pPr algn="ctr"/>
              <a:r>
                <a:rPr lang="en-US" sz="1100" dirty="0" smtClean="0"/>
                <a:t>UM-PID-Plant</a:t>
              </a:r>
              <a:endParaRPr lang="en-US" sz="1100" dirty="0"/>
            </a:p>
          </p:txBody>
        </p:sp>
      </p:grpSp>
      <p:sp>
        <p:nvSpPr>
          <p:cNvPr id="634" name="Rectangle 633"/>
          <p:cNvSpPr/>
          <p:nvPr/>
        </p:nvSpPr>
        <p:spPr>
          <a:xfrm>
            <a:off x="6158913" y="7118861"/>
            <a:ext cx="1306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Bayesian </a:t>
            </a:r>
            <a:r>
              <a:rPr lang="en-US" sz="800" dirty="0" smtClean="0"/>
              <a:t>Linear Regression</a:t>
            </a:r>
            <a:endParaRPr lang="en-US" sz="800" dirty="0"/>
          </a:p>
          <a:p>
            <a:r>
              <a:rPr lang="en-US" sz="800" dirty="0" smtClean="0"/>
              <a:t>Outliers history and</a:t>
            </a:r>
          </a:p>
          <a:p>
            <a:r>
              <a:rPr lang="en-US" sz="800" dirty="0" smtClean="0"/>
              <a:t>Model Selection</a:t>
            </a:r>
            <a:endParaRPr lang="en-US" sz="800" dirty="0"/>
          </a:p>
        </p:txBody>
      </p:sp>
      <p:cxnSp>
        <p:nvCxnSpPr>
          <p:cNvPr id="122" name="Elbow Connector 121"/>
          <p:cNvCxnSpPr>
            <a:stCxn id="146" idx="3"/>
            <a:endCxn id="391" idx="1"/>
          </p:cNvCxnSpPr>
          <p:nvPr/>
        </p:nvCxnSpPr>
        <p:spPr>
          <a:xfrm>
            <a:off x="2793828" y="8621961"/>
            <a:ext cx="1429701" cy="5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86368" y="7239591"/>
            <a:ext cx="2033450" cy="707491"/>
            <a:chOff x="171621" y="6397303"/>
            <a:chExt cx="2033450" cy="707491"/>
          </a:xfrm>
        </p:grpSpPr>
        <p:sp>
          <p:nvSpPr>
            <p:cNvPr id="368" name="Rounded Rectangle 367"/>
            <p:cNvSpPr/>
            <p:nvPr/>
          </p:nvSpPr>
          <p:spPr>
            <a:xfrm>
              <a:off x="171621" y="6440102"/>
              <a:ext cx="208138" cy="15641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369" name="Rounded Rectangle 368"/>
            <p:cNvSpPr/>
            <p:nvPr/>
          </p:nvSpPr>
          <p:spPr>
            <a:xfrm>
              <a:off x="180088" y="6651771"/>
              <a:ext cx="208138" cy="1564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338854" y="6397303"/>
              <a:ext cx="172996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Handling uncertainty in input/sensors</a:t>
              </a:r>
              <a:endParaRPr lang="en-US" sz="800" dirty="0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338854" y="6627045"/>
              <a:ext cx="186621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Handling uncertainty in output/actuators</a:t>
              </a:r>
              <a:endParaRPr lang="en-US" sz="800" dirty="0"/>
            </a:p>
          </p:txBody>
        </p:sp>
        <p:sp>
          <p:nvSpPr>
            <p:cNvPr id="548" name="Oval 547"/>
            <p:cNvSpPr/>
            <p:nvPr/>
          </p:nvSpPr>
          <p:spPr>
            <a:xfrm>
              <a:off x="201025" y="6903487"/>
              <a:ext cx="166263" cy="166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H</a:t>
              </a:r>
              <a:endParaRPr lang="en-US" sz="800" dirty="0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365214" y="6889350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History</a:t>
              </a:r>
              <a:endParaRPr lang="en-US" sz="800" dirty="0"/>
            </a:p>
          </p:txBody>
        </p:sp>
        <p:sp>
          <p:nvSpPr>
            <p:cNvPr id="132" name="Snip Same Side Corner Rectangle 131"/>
            <p:cNvSpPr/>
            <p:nvPr/>
          </p:nvSpPr>
          <p:spPr>
            <a:xfrm>
              <a:off x="911111" y="6891717"/>
              <a:ext cx="221263" cy="190091"/>
            </a:xfrm>
            <a:prstGeom prst="snip2Same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135812" y="6879419"/>
              <a:ext cx="70083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Assumption</a:t>
              </a:r>
              <a:endParaRPr lang="en-US" sz="800" dirty="0"/>
            </a:p>
          </p:txBody>
        </p:sp>
      </p:grpSp>
      <p:sp>
        <p:nvSpPr>
          <p:cNvPr id="136" name="Snip Same Side Corner Rectangle 135"/>
          <p:cNvSpPr/>
          <p:nvPr/>
        </p:nvSpPr>
        <p:spPr>
          <a:xfrm>
            <a:off x="625528" y="9130324"/>
            <a:ext cx="982450" cy="373092"/>
          </a:xfrm>
          <a:prstGeom prst="snip2Same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normal distribution</a:t>
            </a:r>
            <a:endParaRPr lang="en-US" sz="1200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1888482" y="8399442"/>
            <a:ext cx="979167" cy="410343"/>
            <a:chOff x="758771" y="8855152"/>
            <a:chExt cx="979167" cy="410343"/>
          </a:xfrm>
        </p:grpSpPr>
        <p:sp>
          <p:nvSpPr>
            <p:cNvPr id="146" name="Rounded Rectangle 145"/>
            <p:cNvSpPr/>
            <p:nvPr/>
          </p:nvSpPr>
          <p:spPr>
            <a:xfrm>
              <a:off x="758771" y="8889846"/>
              <a:ext cx="905346" cy="375649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Belief Inaccuracy</a:t>
              </a:r>
              <a:endParaRPr lang="en-US" sz="1200" dirty="0"/>
            </a:p>
          </p:txBody>
        </p:sp>
        <p:sp>
          <p:nvSpPr>
            <p:cNvPr id="144" name="Oval 143"/>
            <p:cNvSpPr/>
            <p:nvPr/>
          </p:nvSpPr>
          <p:spPr>
            <a:xfrm>
              <a:off x="1571675" y="8855152"/>
              <a:ext cx="166263" cy="166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H</a:t>
              </a:r>
              <a:endParaRPr lang="en-US" sz="800" dirty="0"/>
            </a:p>
          </p:txBody>
        </p:sp>
      </p:grpSp>
      <p:cxnSp>
        <p:nvCxnSpPr>
          <p:cNvPr id="148" name="Elbow Connector 147"/>
          <p:cNvCxnSpPr>
            <a:stCxn id="230" idx="0"/>
            <a:endCxn id="146" idx="1"/>
          </p:cNvCxnSpPr>
          <p:nvPr/>
        </p:nvCxnSpPr>
        <p:spPr>
          <a:xfrm flipV="1">
            <a:off x="1580453" y="8621961"/>
            <a:ext cx="308029" cy="6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136" idx="0"/>
            <a:endCxn id="316" idx="1"/>
          </p:cNvCxnSpPr>
          <p:nvPr/>
        </p:nvCxnSpPr>
        <p:spPr>
          <a:xfrm flipV="1">
            <a:off x="1607978" y="9314447"/>
            <a:ext cx="321450" cy="24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ounded Rectangle 155"/>
          <p:cNvSpPr/>
          <p:nvPr/>
        </p:nvSpPr>
        <p:spPr>
          <a:xfrm>
            <a:off x="3014187" y="9131074"/>
            <a:ext cx="910606" cy="37564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Hypothesis Testing</a:t>
            </a:r>
            <a:endParaRPr lang="en-US" sz="1200" dirty="0"/>
          </a:p>
        </p:txBody>
      </p:sp>
      <p:cxnSp>
        <p:nvCxnSpPr>
          <p:cNvPr id="158" name="Elbow Connector 157"/>
          <p:cNvCxnSpPr>
            <a:stCxn id="156" idx="3"/>
            <a:endCxn id="392" idx="1"/>
          </p:cNvCxnSpPr>
          <p:nvPr/>
        </p:nvCxnSpPr>
        <p:spPr>
          <a:xfrm flipV="1">
            <a:off x="3924793" y="9313976"/>
            <a:ext cx="306112" cy="49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36847" y="8424705"/>
            <a:ext cx="418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Wi-Fi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1565" y="9304187"/>
            <a:ext cx="511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Camera</a:t>
            </a:r>
          </a:p>
          <a:p>
            <a:r>
              <a:rPr lang="en-US" sz="800" dirty="0" smtClean="0"/>
              <a:t>Lidar</a:t>
            </a:r>
          </a:p>
          <a:p>
            <a:r>
              <a:rPr lang="en-US" sz="800" dirty="0" smtClean="0"/>
              <a:t>Radar</a:t>
            </a:r>
            <a:endParaRPr lang="en-US" sz="800" dirty="0"/>
          </a:p>
        </p:txBody>
      </p:sp>
      <p:sp>
        <p:nvSpPr>
          <p:cNvPr id="204" name="Rectangle 203"/>
          <p:cNvSpPr/>
          <p:nvPr/>
        </p:nvSpPr>
        <p:spPr>
          <a:xfrm>
            <a:off x="532075" y="8744407"/>
            <a:ext cx="437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delays</a:t>
            </a:r>
            <a:endParaRPr lang="en-US" sz="800" dirty="0"/>
          </a:p>
        </p:txBody>
      </p:sp>
      <p:sp>
        <p:nvSpPr>
          <p:cNvPr id="205" name="Rectangle 204"/>
          <p:cNvSpPr/>
          <p:nvPr/>
        </p:nvSpPr>
        <p:spPr>
          <a:xfrm>
            <a:off x="1849343" y="9429243"/>
            <a:ext cx="4042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noise</a:t>
            </a:r>
            <a:endParaRPr lang="en-US" sz="800" dirty="0"/>
          </a:p>
        </p:txBody>
      </p:sp>
      <p:cxnSp>
        <p:nvCxnSpPr>
          <p:cNvPr id="125" name="Elbow Connector 124"/>
          <p:cNvCxnSpPr>
            <a:stCxn id="594" idx="3"/>
            <a:endCxn id="124" idx="1"/>
          </p:cNvCxnSpPr>
          <p:nvPr/>
        </p:nvCxnSpPr>
        <p:spPr>
          <a:xfrm flipV="1">
            <a:off x="2518291" y="3151836"/>
            <a:ext cx="492477" cy="873317"/>
          </a:xfrm>
          <a:prstGeom prst="bentConnector3">
            <a:avLst>
              <a:gd name="adj1" fmla="val 151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15" idx="3"/>
          </p:cNvCxnSpPr>
          <p:nvPr/>
        </p:nvCxnSpPr>
        <p:spPr>
          <a:xfrm>
            <a:off x="3951343" y="2221862"/>
            <a:ext cx="424360" cy="294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2887106" y="1788964"/>
            <a:ext cx="1206213" cy="1835570"/>
            <a:chOff x="4699869" y="1788964"/>
            <a:chExt cx="1206213" cy="183557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41212" y="1938965"/>
              <a:ext cx="922894" cy="565793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3531" y="2868939"/>
              <a:ext cx="940575" cy="565793"/>
            </a:xfrm>
            <a:prstGeom prst="rect">
              <a:avLst/>
            </a:prstGeom>
          </p:spPr>
        </p:pic>
        <p:sp>
          <p:nvSpPr>
            <p:cNvPr id="51" name="Rounded Rectangle 50"/>
            <p:cNvSpPr/>
            <p:nvPr/>
          </p:nvSpPr>
          <p:spPr>
            <a:xfrm>
              <a:off x="4699869" y="1788964"/>
              <a:ext cx="1206213" cy="1835570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2" name="Group 501"/>
          <p:cNvGrpSpPr/>
          <p:nvPr/>
        </p:nvGrpSpPr>
        <p:grpSpPr>
          <a:xfrm>
            <a:off x="2796506" y="4389120"/>
            <a:ext cx="3477000" cy="1948265"/>
            <a:chOff x="2501215" y="4280006"/>
            <a:chExt cx="1043146" cy="1828771"/>
          </a:xfrm>
        </p:grpSpPr>
        <p:sp>
          <p:nvSpPr>
            <p:cNvPr id="142" name="Rounded Rectangle 141"/>
            <p:cNvSpPr/>
            <p:nvPr/>
          </p:nvSpPr>
          <p:spPr>
            <a:xfrm>
              <a:off x="2501215" y="4280006"/>
              <a:ext cx="1043146" cy="1828771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2584566" y="4404162"/>
              <a:ext cx="876443" cy="45705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Smooth SWITCH</a:t>
              </a:r>
              <a:endParaRPr lang="en-US" sz="1100" dirty="0"/>
            </a:p>
          </p:txBody>
        </p:sp>
      </p:grpSp>
      <p:cxnSp>
        <p:nvCxnSpPr>
          <p:cNvPr id="167" name="Elbow Connector 166"/>
          <p:cNvCxnSpPr>
            <a:stCxn id="593" idx="3"/>
            <a:endCxn id="250" idx="3"/>
          </p:cNvCxnSpPr>
          <p:nvPr/>
        </p:nvCxnSpPr>
        <p:spPr>
          <a:xfrm>
            <a:off x="2518291" y="3087179"/>
            <a:ext cx="470917" cy="1496886"/>
          </a:xfrm>
          <a:prstGeom prst="bentConnector3">
            <a:avLst>
              <a:gd name="adj1" fmla="val 555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42" idx="3"/>
            <a:endCxn id="456" idx="1"/>
          </p:cNvCxnSpPr>
          <p:nvPr/>
        </p:nvCxnSpPr>
        <p:spPr>
          <a:xfrm flipV="1">
            <a:off x="6273506" y="5361544"/>
            <a:ext cx="288900" cy="17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6" name="Group 505"/>
          <p:cNvGrpSpPr/>
          <p:nvPr/>
        </p:nvGrpSpPr>
        <p:grpSpPr>
          <a:xfrm>
            <a:off x="6504782" y="4692189"/>
            <a:ext cx="1027712" cy="1557034"/>
            <a:chOff x="4200910" y="4203369"/>
            <a:chExt cx="3604593" cy="2838628"/>
          </a:xfrm>
        </p:grpSpPr>
        <p:pic>
          <p:nvPicPr>
            <p:cNvPr id="456" name="Picture 4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3020" y="4548715"/>
              <a:ext cx="3007378" cy="1749908"/>
            </a:xfrm>
            <a:prstGeom prst="rect">
              <a:avLst/>
            </a:prstGeom>
          </p:spPr>
        </p:pic>
        <p:sp>
          <p:nvSpPr>
            <p:cNvPr id="466" name="Right Brace 465"/>
            <p:cNvSpPr/>
            <p:nvPr/>
          </p:nvSpPr>
          <p:spPr>
            <a:xfrm rot="5400000">
              <a:off x="5074520" y="5909077"/>
              <a:ext cx="125742" cy="91698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ight Brace 181"/>
            <p:cNvSpPr/>
            <p:nvPr/>
          </p:nvSpPr>
          <p:spPr>
            <a:xfrm rot="5400000">
              <a:off x="6893944" y="6024623"/>
              <a:ext cx="103680" cy="67098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ight Brace 182"/>
            <p:cNvSpPr/>
            <p:nvPr/>
          </p:nvSpPr>
          <p:spPr>
            <a:xfrm rot="5400000">
              <a:off x="6056123" y="5923251"/>
              <a:ext cx="93808" cy="88360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200910" y="6424035"/>
              <a:ext cx="1651208" cy="39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CACC</a:t>
              </a:r>
              <a:endParaRPr lang="en-US" sz="8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6343094" y="6427848"/>
              <a:ext cx="1462409" cy="39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ACC</a:t>
              </a:r>
              <a:endParaRPr lang="en-US" sz="8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302393" y="6424779"/>
              <a:ext cx="1712205" cy="61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CACC-&gt;ACC</a:t>
              </a:r>
              <a:endParaRPr lang="en-US" sz="800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685755" y="4203369"/>
              <a:ext cx="2914165" cy="39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Final Output</a:t>
              </a:r>
              <a:endParaRPr lang="en-US" sz="800" dirty="0"/>
            </a:p>
          </p:txBody>
        </p:sp>
      </p:grpSp>
      <p:cxnSp>
        <p:nvCxnSpPr>
          <p:cNvPr id="239" name="Elbow Connector 238"/>
          <p:cNvCxnSpPr>
            <a:stCxn id="594" idx="3"/>
            <a:endCxn id="164" idx="1"/>
          </p:cNvCxnSpPr>
          <p:nvPr/>
        </p:nvCxnSpPr>
        <p:spPr>
          <a:xfrm>
            <a:off x="2518291" y="4025153"/>
            <a:ext cx="556039" cy="7396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2218823" y="4353232"/>
            <a:ext cx="770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CACC output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209032" y="4640624"/>
            <a:ext cx="869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Real input</a:t>
            </a:r>
            <a:endParaRPr lang="en-US" sz="12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031948" y="7591783"/>
            <a:ext cx="1087312" cy="46494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Adjustment Mechanism</a:t>
            </a:r>
            <a:endParaRPr lang="en-US" sz="1200" dirty="0"/>
          </a:p>
        </p:txBody>
      </p:sp>
      <p:sp>
        <p:nvSpPr>
          <p:cNvPr id="547" name="Oval 546"/>
          <p:cNvSpPr/>
          <p:nvPr/>
        </p:nvSpPr>
        <p:spPr>
          <a:xfrm>
            <a:off x="6995992" y="7550960"/>
            <a:ext cx="166263" cy="16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</a:t>
            </a:r>
            <a:endParaRPr lang="en-US" sz="800" dirty="0"/>
          </a:p>
        </p:txBody>
      </p:sp>
      <p:sp>
        <p:nvSpPr>
          <p:cNvPr id="254" name="Rectangle 253"/>
          <p:cNvSpPr/>
          <p:nvPr/>
        </p:nvSpPr>
        <p:spPr>
          <a:xfrm>
            <a:off x="5031948" y="7357880"/>
            <a:ext cx="8018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Smooth switch</a:t>
            </a:r>
            <a:endParaRPr lang="en-US" sz="800" dirty="0"/>
          </a:p>
        </p:txBody>
      </p:sp>
      <p:sp>
        <p:nvSpPr>
          <p:cNvPr id="255" name="Rounded Rectangle 254"/>
          <p:cNvSpPr/>
          <p:nvPr/>
        </p:nvSpPr>
        <p:spPr>
          <a:xfrm>
            <a:off x="5267325" y="8816949"/>
            <a:ext cx="627804" cy="38079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switch</a:t>
            </a:r>
            <a:endParaRPr lang="en-US" sz="1200" dirty="0"/>
          </a:p>
        </p:txBody>
      </p:sp>
      <p:cxnSp>
        <p:nvCxnSpPr>
          <p:cNvPr id="260" name="Elbow Connector 259"/>
          <p:cNvCxnSpPr>
            <a:stCxn id="391" idx="3"/>
          </p:cNvCxnSpPr>
          <p:nvPr/>
        </p:nvCxnSpPr>
        <p:spPr>
          <a:xfrm>
            <a:off x="5070048" y="8622502"/>
            <a:ext cx="272655" cy="2510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290"/>
          <p:cNvCxnSpPr>
            <a:stCxn id="392" idx="3"/>
          </p:cNvCxnSpPr>
          <p:nvPr/>
        </p:nvCxnSpPr>
        <p:spPr>
          <a:xfrm flipV="1">
            <a:off x="5072542" y="9139144"/>
            <a:ext cx="270161" cy="1748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>
            <a:off x="-31985" y="6886575"/>
            <a:ext cx="7804385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/>
          <p:cNvSpPr txBox="1"/>
          <p:nvPr/>
        </p:nvSpPr>
        <p:spPr>
          <a:xfrm>
            <a:off x="2793828" y="5040447"/>
            <a:ext cx="2276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*GB || BG -&gt; best model</a:t>
            </a:r>
          </a:p>
          <a:p>
            <a:r>
              <a:rPr lang="en-US" sz="1200" dirty="0" smtClean="0"/>
              <a:t>*GG -&gt; less errors impact</a:t>
            </a:r>
          </a:p>
          <a:p>
            <a:r>
              <a:rPr lang="en-US" sz="1200" dirty="0"/>
              <a:t>*</a:t>
            </a:r>
            <a:r>
              <a:rPr lang="en-US" sz="1200" dirty="0" smtClean="0"/>
              <a:t>BB -&gt; default fixed switch</a:t>
            </a:r>
            <a:endParaRPr lang="en-US" sz="1200" dirty="0"/>
          </a:p>
        </p:txBody>
      </p:sp>
      <p:grpSp>
        <p:nvGrpSpPr>
          <p:cNvPr id="558" name="Group 557"/>
          <p:cNvGrpSpPr/>
          <p:nvPr/>
        </p:nvGrpSpPr>
        <p:grpSpPr>
          <a:xfrm>
            <a:off x="4279302" y="1789042"/>
            <a:ext cx="1615827" cy="1872722"/>
            <a:chOff x="4279302" y="1789042"/>
            <a:chExt cx="1063401" cy="1872722"/>
          </a:xfrm>
        </p:grpSpPr>
        <p:grpSp>
          <p:nvGrpSpPr>
            <p:cNvPr id="40" name="Group 39"/>
            <p:cNvGrpSpPr/>
            <p:nvPr/>
          </p:nvGrpSpPr>
          <p:grpSpPr>
            <a:xfrm>
              <a:off x="4320690" y="1789042"/>
              <a:ext cx="967431" cy="1872722"/>
              <a:chOff x="6462070" y="1789042"/>
              <a:chExt cx="967431" cy="1872722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6462070" y="1789042"/>
                <a:ext cx="967431" cy="1872722"/>
              </a:xfrm>
              <a:prstGeom prst="round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517083" y="2319547"/>
                <a:ext cx="839305" cy="784857"/>
              </a:xfrm>
              <a:prstGeom prst="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Model  Ranking</a:t>
                </a:r>
                <a:endParaRPr lang="en-US" sz="1200" dirty="0"/>
              </a:p>
            </p:txBody>
          </p:sp>
        </p:grpSp>
        <p:sp>
          <p:nvSpPr>
            <p:cNvPr id="333" name="TextBox 332"/>
            <p:cNvSpPr txBox="1"/>
            <p:nvPr/>
          </p:nvSpPr>
          <p:spPr>
            <a:xfrm>
              <a:off x="4279302" y="3125034"/>
              <a:ext cx="1063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Models &amp;    	Errors</a:t>
              </a:r>
              <a:endParaRPr lang="en-US" sz="1200" dirty="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266145" y="815882"/>
            <a:ext cx="71525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 What is the contribution? Working Bayesian over difference of errors … what it gives me?</a:t>
            </a:r>
          </a:p>
          <a:p>
            <a:r>
              <a:rPr lang="en-US" sz="1000" dirty="0" smtClean="0"/>
              <a:t>- Ranking? Relation to the property and there physical representation (e.g. performance / efficiency by keeping small distance between people)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pipeline: functions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Input + scenario : real data (from the simulation)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Evaluation: separate , hybrid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----------------------------------------------------------------------</a:t>
            </a:r>
            <a:endParaRPr lang="en-US" sz="1000" dirty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Not producing error in the controller?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What is the error? If there is an error so it is not random …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It does not need prediction? Since it is safety critical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809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846426" y="1493410"/>
            <a:ext cx="1828800" cy="3657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Platoon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846426" y="875680"/>
            <a:ext cx="1828800" cy="3657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846426" y="3135270"/>
            <a:ext cx="1828800" cy="3657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Stable string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846426" y="4929530"/>
            <a:ext cx="1828800" cy="3657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Fluctuated string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42316" y="4944795"/>
            <a:ext cx="1786534" cy="3352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Oscillated traffic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42316" y="6183045"/>
            <a:ext cx="1786534" cy="3352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Oscillated traffic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846426" y="6164990"/>
            <a:ext cx="1828800" cy="3657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Fluctuated string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452466" y="4944795"/>
            <a:ext cx="1786534" cy="3352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flat road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452466" y="6173520"/>
            <a:ext cx="1786534" cy="3352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 hill road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846426" y="2111140"/>
            <a:ext cx="1828800" cy="365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CACC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846426" y="5547260"/>
            <a:ext cx="1828800" cy="365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Still CACC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846426" y="6782720"/>
            <a:ext cx="1828800" cy="365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846426" y="3753000"/>
            <a:ext cx="1828800" cy="3657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Stable string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452466" y="3152815"/>
            <a:ext cx="1786534" cy="3352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lat road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452466" y="3772557"/>
            <a:ext cx="1786534" cy="3352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 hill road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1" idx="1"/>
            <a:endCxn id="16" idx="3"/>
          </p:cNvCxnSpPr>
          <p:nvPr/>
        </p:nvCxnSpPr>
        <p:spPr>
          <a:xfrm flipH="1" flipV="1">
            <a:off x="4675226" y="3318150"/>
            <a:ext cx="777240" cy="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1"/>
            <a:endCxn id="26" idx="3"/>
          </p:cNvCxnSpPr>
          <p:nvPr/>
        </p:nvCxnSpPr>
        <p:spPr>
          <a:xfrm flipH="1" flipV="1">
            <a:off x="4675226" y="3935880"/>
            <a:ext cx="777240" cy="4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1"/>
            <a:endCxn id="17" idx="3"/>
          </p:cNvCxnSpPr>
          <p:nvPr/>
        </p:nvCxnSpPr>
        <p:spPr>
          <a:xfrm flipH="1">
            <a:off x="4675226" y="5112410"/>
            <a:ext cx="777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1"/>
            <a:endCxn id="20" idx="3"/>
          </p:cNvCxnSpPr>
          <p:nvPr/>
        </p:nvCxnSpPr>
        <p:spPr>
          <a:xfrm flipH="1">
            <a:off x="4675226" y="6341135"/>
            <a:ext cx="777240" cy="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7" idx="1"/>
          </p:cNvCxnSpPr>
          <p:nvPr/>
        </p:nvCxnSpPr>
        <p:spPr>
          <a:xfrm>
            <a:off x="2228850" y="5112410"/>
            <a:ext cx="617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9" idx="3"/>
            <a:endCxn id="20" idx="1"/>
          </p:cNvCxnSpPr>
          <p:nvPr/>
        </p:nvCxnSpPr>
        <p:spPr>
          <a:xfrm flipV="1">
            <a:off x="2228850" y="6347870"/>
            <a:ext cx="617576" cy="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8" idx="0"/>
          </p:cNvCxnSpPr>
          <p:nvPr/>
        </p:nvCxnSpPr>
        <p:spPr>
          <a:xfrm>
            <a:off x="3760826" y="1241440"/>
            <a:ext cx="0" cy="251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2"/>
            <a:endCxn id="23" idx="0"/>
          </p:cNvCxnSpPr>
          <p:nvPr/>
        </p:nvCxnSpPr>
        <p:spPr>
          <a:xfrm>
            <a:off x="3760826" y="1859170"/>
            <a:ext cx="0" cy="251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2"/>
            <a:endCxn id="106" idx="0"/>
          </p:cNvCxnSpPr>
          <p:nvPr/>
        </p:nvCxnSpPr>
        <p:spPr>
          <a:xfrm>
            <a:off x="3760826" y="2476900"/>
            <a:ext cx="0" cy="10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2"/>
            <a:endCxn id="26" idx="0"/>
          </p:cNvCxnSpPr>
          <p:nvPr/>
        </p:nvCxnSpPr>
        <p:spPr>
          <a:xfrm>
            <a:off x="3760826" y="3501030"/>
            <a:ext cx="0" cy="251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6" idx="2"/>
            <a:endCxn id="17" idx="0"/>
          </p:cNvCxnSpPr>
          <p:nvPr/>
        </p:nvCxnSpPr>
        <p:spPr>
          <a:xfrm>
            <a:off x="3760826" y="4118760"/>
            <a:ext cx="0" cy="81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2"/>
            <a:endCxn id="24" idx="0"/>
          </p:cNvCxnSpPr>
          <p:nvPr/>
        </p:nvCxnSpPr>
        <p:spPr>
          <a:xfrm>
            <a:off x="3760826" y="5295290"/>
            <a:ext cx="0" cy="251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4" idx="2"/>
            <a:endCxn id="20" idx="0"/>
          </p:cNvCxnSpPr>
          <p:nvPr/>
        </p:nvCxnSpPr>
        <p:spPr>
          <a:xfrm>
            <a:off x="3760826" y="5913020"/>
            <a:ext cx="0" cy="251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0" idx="2"/>
            <a:endCxn id="25" idx="0"/>
          </p:cNvCxnSpPr>
          <p:nvPr/>
        </p:nvCxnSpPr>
        <p:spPr>
          <a:xfrm>
            <a:off x="3760826" y="6530750"/>
            <a:ext cx="0" cy="251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2846426" y="7400453"/>
            <a:ext cx="1828800" cy="3657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Leave Platoon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25" idx="2"/>
            <a:endCxn id="61" idx="0"/>
          </p:cNvCxnSpPr>
          <p:nvPr/>
        </p:nvCxnSpPr>
        <p:spPr>
          <a:xfrm>
            <a:off x="3760826" y="7148480"/>
            <a:ext cx="0" cy="25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442315" y="1180898"/>
            <a:ext cx="2799367" cy="39989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Safety distance: mass*speed</a:t>
            </a:r>
          </a:p>
          <a:p>
            <a:pPr algn="ctr"/>
            <a:r>
              <a:rPr lang="en-US" sz="1200" dirty="0" smtClean="0"/>
              <a:t>CACC String stability: 2m.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4540149" y="7617878"/>
            <a:ext cx="2222602" cy="29667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Different states and constraints</a:t>
            </a:r>
            <a:endParaRPr lang="en-US" sz="1200" dirty="0"/>
          </a:p>
        </p:txBody>
      </p:sp>
      <p:sp>
        <p:nvSpPr>
          <p:cNvPr id="94" name="Rounded Rectangle 93"/>
          <p:cNvSpPr/>
          <p:nvPr/>
        </p:nvSpPr>
        <p:spPr>
          <a:xfrm>
            <a:off x="328015" y="96516"/>
            <a:ext cx="7320559" cy="47660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 similar to gain-scheduled MPC: implementing the switching algorithm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442315" y="2970448"/>
            <a:ext cx="2799367" cy="24059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String stability &gt; predicted Safety distance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442316" y="6468888"/>
            <a:ext cx="2799367" cy="24059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String stability &lt; predicted Safety distance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442314" y="3320227"/>
            <a:ext cx="2799367" cy="24059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errDelayRange</a:t>
            </a:r>
            <a:r>
              <a:rPr lang="en-US" sz="1200" dirty="0" smtClean="0"/>
              <a:t> &lt; </a:t>
            </a:r>
            <a:r>
              <a:rPr lang="en-US" sz="1200" dirty="0" err="1" smtClean="0"/>
              <a:t>errNoiseRange</a:t>
            </a:r>
            <a:endParaRPr lang="en-US" sz="1200" dirty="0" smtClean="0"/>
          </a:p>
        </p:txBody>
      </p:sp>
      <p:sp>
        <p:nvSpPr>
          <p:cNvPr id="101" name="Rounded Rectangle 100"/>
          <p:cNvSpPr/>
          <p:nvPr/>
        </p:nvSpPr>
        <p:spPr>
          <a:xfrm>
            <a:off x="223554" y="4503614"/>
            <a:ext cx="2799367" cy="24059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errDelayRange</a:t>
            </a:r>
            <a:r>
              <a:rPr lang="en-US" sz="1200" dirty="0" smtClean="0"/>
              <a:t> &gt; </a:t>
            </a:r>
            <a:r>
              <a:rPr lang="en-US" sz="1200" dirty="0" err="1" smtClean="0"/>
              <a:t>errNoiseRange</a:t>
            </a:r>
            <a:endParaRPr lang="en-US" sz="1200" dirty="0" smtClean="0"/>
          </a:p>
        </p:txBody>
      </p:sp>
      <p:sp>
        <p:nvSpPr>
          <p:cNvPr id="102" name="Rounded Rectangle 101"/>
          <p:cNvSpPr/>
          <p:nvPr/>
        </p:nvSpPr>
        <p:spPr>
          <a:xfrm>
            <a:off x="400050" y="4172358"/>
            <a:ext cx="1828800" cy="3326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Depend on Camera more</a:t>
            </a:r>
            <a:endParaRPr lang="en-US" sz="1200" dirty="0"/>
          </a:p>
        </p:txBody>
      </p:sp>
      <p:sp>
        <p:nvSpPr>
          <p:cNvPr id="106" name="Rounded Rectangle 105"/>
          <p:cNvSpPr/>
          <p:nvPr/>
        </p:nvSpPr>
        <p:spPr>
          <a:xfrm>
            <a:off x="2846426" y="2580121"/>
            <a:ext cx="1828800" cy="3657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Depend on </a:t>
            </a:r>
            <a:r>
              <a:rPr lang="en-US" sz="1200" dirty="0" err="1" smtClean="0"/>
              <a:t>WiFi</a:t>
            </a:r>
            <a:r>
              <a:rPr lang="en-US" sz="1200" dirty="0" smtClean="0"/>
              <a:t> more</a:t>
            </a:r>
            <a:endParaRPr lang="en-US" sz="1200" dirty="0"/>
          </a:p>
        </p:txBody>
      </p:sp>
      <p:cxnSp>
        <p:nvCxnSpPr>
          <p:cNvPr id="110" name="Elbow Connector 109"/>
          <p:cNvCxnSpPr>
            <a:stCxn id="102" idx="1"/>
            <a:endCxn id="25" idx="1"/>
          </p:cNvCxnSpPr>
          <p:nvPr/>
        </p:nvCxnSpPr>
        <p:spPr>
          <a:xfrm rot="10800000" flipH="1" flipV="1">
            <a:off x="400050" y="4338664"/>
            <a:ext cx="2446376" cy="2626936"/>
          </a:xfrm>
          <a:prstGeom prst="bentConnector3">
            <a:avLst>
              <a:gd name="adj1" fmla="val -9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26" idx="2"/>
            <a:endCxn id="102" idx="3"/>
          </p:cNvCxnSpPr>
          <p:nvPr/>
        </p:nvCxnSpPr>
        <p:spPr>
          <a:xfrm rot="5400000">
            <a:off x="2884886" y="3462724"/>
            <a:ext cx="219904" cy="15319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3014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Small Business Flyer">
      <a:dk1>
        <a:sysClr val="windowText" lastClr="000000"/>
      </a:dk1>
      <a:lt1>
        <a:sysClr val="window" lastClr="FFFFFF"/>
      </a:lt1>
      <a:dk2>
        <a:srgbClr val="424243"/>
      </a:dk2>
      <a:lt2>
        <a:srgbClr val="E7E6E6"/>
      </a:lt2>
      <a:accent1>
        <a:srgbClr val="F7B800"/>
      </a:accent1>
      <a:accent2>
        <a:srgbClr val="256DB8"/>
      </a:accent2>
      <a:accent3>
        <a:srgbClr val="56A74A"/>
      </a:accent3>
      <a:accent4>
        <a:srgbClr val="E53E2E"/>
      </a:accent4>
      <a:accent5>
        <a:srgbClr val="717073"/>
      </a:accent5>
      <a:accent6>
        <a:srgbClr val="75496B"/>
      </a:accent6>
      <a:hlink>
        <a:srgbClr val="256DB8"/>
      </a:hlink>
      <a:folHlink>
        <a:srgbClr val="BFBFBF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mall Business Flyer">
      <a:dk1>
        <a:sysClr val="windowText" lastClr="000000"/>
      </a:dk1>
      <a:lt1>
        <a:sysClr val="window" lastClr="FFFFFF"/>
      </a:lt1>
      <a:dk2>
        <a:srgbClr val="424243"/>
      </a:dk2>
      <a:lt2>
        <a:srgbClr val="E7E6E6"/>
      </a:lt2>
      <a:accent1>
        <a:srgbClr val="F7B800"/>
      </a:accent1>
      <a:accent2>
        <a:srgbClr val="256DB8"/>
      </a:accent2>
      <a:accent3>
        <a:srgbClr val="56A74A"/>
      </a:accent3>
      <a:accent4>
        <a:srgbClr val="E53E2E"/>
      </a:accent4>
      <a:accent5>
        <a:srgbClr val="717073"/>
      </a:accent5>
      <a:accent6>
        <a:srgbClr val="75496B"/>
      </a:accent6>
      <a:hlink>
        <a:srgbClr val="256DB8"/>
      </a:hlink>
      <a:folHlink>
        <a:srgbClr val="BFBFBF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6671C1-28F2-4FE1-8AA2-9C01CCC10A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1703</Words>
  <Application>Microsoft Office PowerPoint</Application>
  <PresentationFormat>Custom</PresentationFormat>
  <Paragraphs>501</Paragraphs>
  <Slides>13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</vt:lpstr>
      <vt:lpstr>Gill Sans MT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2017-11-13T10:59:34Z</dcterms:created>
  <dcterms:modified xsi:type="dcterms:W3CDTF">2018-12-23T12:07:18Z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TC038960659991</vt:lpwstr>
  </property>
</Properties>
</file>