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36EAE-900D-5299-4A42-29C2CF7FD4ED}" v="318" dt="2025-05-07T06:13:24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xham, Dayne Owen" userId="S::bloxham2@illinois.edu::d525c4a4-927b-4491-b697-df54033f4f18" providerId="AD" clId="Web-{A6E36EAE-900D-5299-4A42-29C2CF7FD4ED}"/>
    <pc:docChg chg="addSld modSld sldOrd">
      <pc:chgData name="Bloxham, Dayne Owen" userId="S::bloxham2@illinois.edu::d525c4a4-927b-4491-b697-df54033f4f18" providerId="AD" clId="Web-{A6E36EAE-900D-5299-4A42-29C2CF7FD4ED}" dt="2025-05-07T06:13:24.894" v="320" actId="20577"/>
      <pc:docMkLst>
        <pc:docMk/>
      </pc:docMkLst>
      <pc:sldChg chg="ord">
        <pc:chgData name="Bloxham, Dayne Owen" userId="S::bloxham2@illinois.edu::d525c4a4-927b-4491-b697-df54033f4f18" providerId="AD" clId="Web-{A6E36EAE-900D-5299-4A42-29C2CF7FD4ED}" dt="2025-05-07T05:09:55.666" v="11"/>
        <pc:sldMkLst>
          <pc:docMk/>
          <pc:sldMk cId="82295588" sldId="259"/>
        </pc:sldMkLst>
      </pc:sldChg>
      <pc:sldChg chg="modSp">
        <pc:chgData name="Bloxham, Dayne Owen" userId="S::bloxham2@illinois.edu::d525c4a4-927b-4491-b697-df54033f4f18" providerId="AD" clId="Web-{A6E36EAE-900D-5299-4A42-29C2CF7FD4ED}" dt="2025-05-07T05:17:03.447" v="255" actId="20577"/>
        <pc:sldMkLst>
          <pc:docMk/>
          <pc:sldMk cId="3182125500" sldId="261"/>
        </pc:sldMkLst>
        <pc:spChg chg="mod">
          <ac:chgData name="Bloxham, Dayne Owen" userId="S::bloxham2@illinois.edu::d525c4a4-927b-4491-b697-df54033f4f18" providerId="AD" clId="Web-{A6E36EAE-900D-5299-4A42-29C2CF7FD4ED}" dt="2025-05-07T05:17:03.447" v="255" actId="20577"/>
          <ac:spMkLst>
            <pc:docMk/>
            <pc:sldMk cId="3182125500" sldId="261"/>
            <ac:spMk id="3" creationId="{E0FB908D-6666-203D-5716-E2AABB758565}"/>
          </ac:spMkLst>
        </pc:spChg>
      </pc:sldChg>
      <pc:sldChg chg="modSp new">
        <pc:chgData name="Bloxham, Dayne Owen" userId="S::bloxham2@illinois.edu::d525c4a4-927b-4491-b697-df54033f4f18" providerId="AD" clId="Web-{A6E36EAE-900D-5299-4A42-29C2CF7FD4ED}" dt="2025-05-07T06:13:24.894" v="320" actId="20577"/>
        <pc:sldMkLst>
          <pc:docMk/>
          <pc:sldMk cId="1575384145" sldId="266"/>
        </pc:sldMkLst>
        <pc:spChg chg="mod">
          <ac:chgData name="Bloxham, Dayne Owen" userId="S::bloxham2@illinois.edu::d525c4a4-927b-4491-b697-df54033f4f18" providerId="AD" clId="Web-{A6E36EAE-900D-5299-4A42-29C2CF7FD4ED}" dt="2025-05-07T05:12:15.801" v="41" actId="20577"/>
          <ac:spMkLst>
            <pc:docMk/>
            <pc:sldMk cId="1575384145" sldId="266"/>
            <ac:spMk id="2" creationId="{0745779E-D32E-34BF-07BD-BED4EBD8925D}"/>
          </ac:spMkLst>
        </pc:spChg>
        <pc:spChg chg="mod">
          <ac:chgData name="Bloxham, Dayne Owen" userId="S::bloxham2@illinois.edu::d525c4a4-927b-4491-b697-df54033f4f18" providerId="AD" clId="Web-{A6E36EAE-900D-5299-4A42-29C2CF7FD4ED}" dt="2025-05-07T06:13:24.894" v="320" actId="20577"/>
          <ac:spMkLst>
            <pc:docMk/>
            <pc:sldMk cId="1575384145" sldId="266"/>
            <ac:spMk id="3" creationId="{54409689-FFC5-17AC-9C71-F2DBEA771A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3B42-78C6-CF78-829C-6D25D6572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1900D-51C5-FFA0-1626-207BF3BF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09D3-C7CC-F4D1-FDAD-46AAD08B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F196-5789-CD4F-E69E-08D7CB44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0BC6-5C58-C722-FC07-A53B0577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17EF-06F0-7E03-C064-89F3EF4B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7C9A-89E9-D1DB-7BBA-05D7C3A3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3E42-82DC-A8E1-BED8-40DB8E17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28B9-9FE3-69B0-003C-E5213688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8F00-DEDD-F11C-5C5D-9114BE2E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DE29C-D831-39F0-DC1B-2D872700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B3124-99E8-35E8-D59B-4DD3698A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B609-6F9B-BF18-E3DE-4FB1D09D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5A56-767A-742F-B985-2CB28324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03F8-43D4-A64E-8359-B06FB5CE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80C1-86F9-21A3-D860-EAF5E62E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46E6-13F0-2D97-C4BC-DAA5D4D7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8868-E0D6-D60C-2550-84762859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DB02-5BE7-ADB2-2206-7ADC1C8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C7EE-CF1E-A1D2-A17B-B3B818A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48-2082-041A-F714-3879D955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5554-E746-EC1C-0DE3-E56D230F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D09E-1CA1-03B7-156C-33A1072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AD5D3-B4A2-D45A-246B-A9D7651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5667-856D-0CA8-5C9B-D54B35B1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D044-824D-5B43-82B5-70C16FFC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3D7C-C14A-CDFE-6974-B5FC6430D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F045B-DFBA-357A-80B1-0386961E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513E-D6F8-DD6F-8D47-88CD428B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1F6B8-D847-BD3E-BAD4-7D4D16C9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3EC68-E0DF-2868-9B73-F2508F1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65BF-1A34-5E22-66B6-34F70F08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6061-234B-F960-2DD1-996AC59B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BCB2-5DE4-1274-6BCE-3FEF27761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85090-B9BC-C336-75E2-7EBF48FDF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B5CDF-4766-8F72-3A84-7785FB68D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C1237-23C4-0DA7-803A-9E117892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F25FD-80C0-3478-2A2B-977E79D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C55B4-1E1A-179D-09BA-8ACF86F0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4081-1187-5427-B90A-853541FA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E95AD-1653-825D-0FB0-95896E6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2729F-073D-A3EF-8692-012AECB6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FF376-84EC-36B2-11CD-FAB53F7B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5E850-A3E1-49F1-3290-ED7ABFD5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42712-7212-F520-70FA-05D05775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E93F5-C344-E0D5-81B4-1D9EFD8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966F-66CD-2750-1334-6828DF98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92B2-8EBF-327A-B8B5-EE1A9982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6AC5D-5174-C349-AF5E-1C93AFF5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ACFE3-F633-26EA-1A68-3DE9C684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4C490-9F7E-C467-A726-ED2ABA96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CAF8-4691-A44D-871F-5DE8D4CA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2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D484-852F-9B3F-9745-71A158D0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C5AE-0A3B-7AF8-A358-D51EE8C17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43CB-A3C2-8677-59DD-09CDD2CCD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473E-D2A2-D5DD-6268-B26F556C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2D12-891B-D71C-3EFE-3BBB4C9A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09DB-4D9D-3151-DBB5-D03A50D9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9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787E7-C3D7-A564-7ED2-E171BED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7B228-6A9D-A3AF-FDD9-8E466045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72CC-43D5-0282-5872-E942F69A3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9D7E3-CC03-4BAB-8422-72A4B36EAC8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A8B9-9372-1A43-3BB3-33BA5F6B1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C7B2-ABD8-B400-EA70-D3EA9F06E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mimic-iv-note/2.2/" TargetMode="External"/><Relationship Id="rId7" Type="http://schemas.openxmlformats.org/officeDocument/2006/relationships/hyperlink" Target="https://physionet.org/content/ann-pt-summ/get-zip/1.0.0/" TargetMode="External"/><Relationship Id="rId2" Type="http://schemas.openxmlformats.org/officeDocument/2006/relationships/hyperlink" Target="https://physionet.org/content/ann-pt-summ/1.0.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fanhgm/patient_summaries_with_llms" TargetMode="External"/><Relationship Id="rId5" Type="http://schemas.openxmlformats.org/officeDocument/2006/relationships/hyperlink" Target="https://arxiv.org/pdf/2402.15422" TargetMode="External"/><Relationship Id="rId4" Type="http://schemas.openxmlformats.org/officeDocument/2006/relationships/hyperlink" Target="https://mimic.mit.edu/docs/iv/about/whatsnew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14D2-5A4B-AF23-1322-BE1C04413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for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0C68E-F069-BFC1-A0B8-46F4198F5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Kumar(kv20), Dayne(bloxham2)</a:t>
            </a:r>
          </a:p>
          <a:p>
            <a:r>
              <a:rPr lang="en-US" dirty="0"/>
              <a:t>May 6</a:t>
            </a:r>
            <a:r>
              <a:rPr lang="en-US" baseline="30000" dirty="0"/>
              <a:t>th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95077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779E-D32E-34BF-07BD-BED4EBD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9689-FFC5-17AC-9C71-F2DBEA77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Fine-tune DL4H-style LLMs to generate personalized, emotionally sensitive, and literacy-matched versions of clinical summaries for patients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We implemented this idea by producing "empathy summaries" using an OpenAI API key and gpt-4o, and we produced interesting results.</a:t>
            </a:r>
          </a:p>
          <a:p>
            <a:r>
              <a:rPr lang="en-US" dirty="0">
                <a:ea typeface="+mn-lt"/>
                <a:cs typeface="+mn-lt"/>
              </a:rPr>
              <a:t>Real-Time Risk Flagging and Intervention Suggestions from Streaming Clinical Notes</a:t>
            </a:r>
          </a:p>
          <a:p>
            <a:r>
              <a:rPr lang="en-US" dirty="0">
                <a:ea typeface="+mn-lt"/>
                <a:cs typeface="+mn-lt"/>
              </a:rPr>
              <a:t>Narrative Disparity Detection to Reduce Bias in Documentation and Care</a:t>
            </a:r>
          </a:p>
        </p:txBody>
      </p:sp>
    </p:spTree>
    <p:extLst>
      <p:ext uri="{BB962C8B-B14F-4D97-AF65-F5344CB8AC3E}">
        <p14:creationId xmlns:p14="http://schemas.microsoft.com/office/powerpoint/2010/main" val="157538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019E-2C41-1E25-ECA3-704F4C51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956C-A82C-AFBD-A734-48203447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  <a:hlinkClick r:id="rId2"/>
              </a:rPr>
              <a:t>Medical Expert Annotations of Unsupported Facts in Doctor-Written and LLM-Generated Patient Summaries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MIMIC-IV-Note: Deidentified free-text clinical notes v2.2</a:t>
            </a:r>
            <a:endParaRPr lang="en-US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r>
              <a:rPr lang="en-US" dirty="0">
                <a:hlinkClick r:id="rId4"/>
              </a:rPr>
              <a:t>What's new in MIMIC-IV? | MIMIC</a:t>
            </a:r>
            <a:endParaRPr lang="en-US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r>
              <a:rPr lang="en-US" dirty="0">
                <a:hlinkClick r:id="rId5"/>
              </a:rPr>
              <a:t>A Data-Centric Approach To Generate Faithful and High Quality Patient Summaries with Large Language Models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dirty="0">
                <a:hlinkClick r:id="rId6"/>
              </a:rPr>
              <a:t>https://github.com/stefanhgm/patient_summaries_with_llms</a:t>
            </a:r>
            <a:endParaRPr lang="en-US" dirty="0"/>
          </a:p>
          <a:p>
            <a:r>
              <a:rPr lang="en-US" dirty="0">
                <a:hlinkClick r:id="rId7"/>
              </a:rPr>
              <a:t>https://physionet.org/content/ann-pt-summ/get-zip/1.0.0/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88738-8EB1-E3A8-FE0C-BBFC9E08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9EB1-037B-67F7-ADFA-D5797252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the paper</a:t>
            </a:r>
          </a:p>
          <a:p>
            <a:r>
              <a:rPr lang="en-US" sz="2000" dirty="0"/>
              <a:t>References and datasets</a:t>
            </a:r>
          </a:p>
          <a:p>
            <a:r>
              <a:rPr lang="en-US" sz="2000" dirty="0"/>
              <a:t>Preprocessing</a:t>
            </a:r>
          </a:p>
          <a:p>
            <a:r>
              <a:rPr lang="en-US" sz="2000" dirty="0"/>
              <a:t>Model training</a:t>
            </a:r>
          </a:p>
          <a:p>
            <a:r>
              <a:rPr lang="en-US" sz="2000" dirty="0"/>
              <a:t>Results</a:t>
            </a:r>
          </a:p>
          <a:p>
            <a:r>
              <a:rPr lang="en-US" sz="2000" dirty="0"/>
              <a:t>Improve Reproducibility</a:t>
            </a:r>
          </a:p>
        </p:txBody>
      </p:sp>
      <p:pic>
        <p:nvPicPr>
          <p:cNvPr id="5" name="Picture 4" descr="A ream of paper forming a curve">
            <a:extLst>
              <a:ext uri="{FF2B5EF4-FFF2-40B4-BE49-F238E27FC236}">
                <a16:creationId xmlns:a16="http://schemas.microsoft.com/office/drawing/2014/main" id="{C0D899CD-22D7-841E-0E33-64ED3D97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96" r="1970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5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B9044-E6DA-C344-7B46-BCC3370F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Enhancing Patient Understanding with LLMs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58783E5-008B-3253-99F8-097A6FBD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1" i="1" dirty="0">
                <a:solidFill>
                  <a:schemeClr val="tx2"/>
                </a:solidFill>
              </a:rPr>
              <a:t>patients who visit the hospital struggle to understand their diagnoses and prescribed treatments</a:t>
            </a:r>
          </a:p>
          <a:p>
            <a:r>
              <a:rPr lang="en-US" sz="1800" b="1" i="1" dirty="0">
                <a:solidFill>
                  <a:schemeClr val="tx2"/>
                </a:solidFill>
              </a:rPr>
              <a:t>doctors do not have the time to provide their patients with summaries at scale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Solution:</a:t>
            </a:r>
          </a:p>
          <a:p>
            <a:r>
              <a:rPr lang="en-US" sz="1800" dirty="0">
                <a:solidFill>
                  <a:schemeClr val="tx2"/>
                </a:solidFill>
              </a:rPr>
              <a:t>A Data-Centric Approach To Generate Faithful and High Quality Patient Summaries with Large Language Models</a:t>
            </a:r>
          </a:p>
          <a:p>
            <a:r>
              <a:rPr lang="en-US" sz="1800" b="1" i="1" dirty="0">
                <a:solidFill>
                  <a:schemeClr val="tx2"/>
                </a:solidFill>
              </a:rPr>
              <a:t>Idea …</a:t>
            </a:r>
          </a:p>
          <a:p>
            <a:r>
              <a:rPr lang="en-US" sz="1800" b="1" i="1" dirty="0">
                <a:solidFill>
                  <a:schemeClr val="tx2"/>
                </a:solidFill>
              </a:rPr>
              <a:t>fine-tuning or prompting LLMs with hallucination-free and high-quality data can help generate summaries and reduce hallucinations in those without losing critical clinical information</a:t>
            </a:r>
          </a:p>
          <a:p>
            <a:endParaRPr lang="en-US" sz="1800" b="1" i="1" dirty="0">
              <a:solidFill>
                <a:schemeClr val="tx2"/>
              </a:solidFill>
            </a:endParaRPr>
          </a:p>
          <a:p>
            <a:endParaRPr lang="en-US" sz="1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8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CC6C9-E866-5DD5-3B68-AA1DA80C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874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6D89C-5211-E42E-8720-941859FD74DE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Authors have spent significant effort on preprocessing with clear steps and instructions.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Once we got access to datasets from Physio.net and dealt with dataset size challenges, we could make progress.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 spent a few days understanding the steps, figuring out the Python files, and connecting to associated datasets.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 uploaded the dataset to Google </a:t>
            </a:r>
            <a:r>
              <a:rPr lang="en-US" sz="14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Colab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and ran the Python scripts listed for preprocessing step by step.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 had to resolve some issues by downloading missing packages and requested more compute to run the steps.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After multiple iterations, we successfully executed all these steps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22592-BAE6-F5C8-EA91-0609BCD5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80" y="640080"/>
            <a:ext cx="541050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8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B62A-1125-3061-025E-E309B5EE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908D-6666-203D-5716-E2AABB75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5 different models trained by authors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LED-Base &amp; LED-Large (fine-tuned on ~80k examples)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/>
              <a:t>Runtime: </a:t>
            </a:r>
            <a:r>
              <a:rPr lang="en-US" dirty="0">
                <a:ea typeface="+mn-lt"/>
                <a:cs typeface="+mn-lt"/>
              </a:rPr>
              <a:t>Training time took 8 hours on a 24GB GPU (LED-Base) and 20 hours on a 24GB GPU (LED-Large).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 err="1"/>
              <a:t>LLama</a:t>
            </a:r>
            <a:r>
              <a:rPr lang="en-US" dirty="0"/>
              <a:t> 2 7B and 70B (</a:t>
            </a:r>
            <a:r>
              <a:rPr lang="en-US" dirty="0" err="1"/>
              <a:t>LoRA</a:t>
            </a:r>
            <a:r>
              <a:rPr lang="en-US" dirty="0"/>
              <a:t> fine-tuning on 100 examples)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/>
              <a:t>Runtime: </a:t>
            </a:r>
            <a:r>
              <a:rPr lang="en-US" dirty="0">
                <a:ea typeface="+mn-lt"/>
                <a:cs typeface="+mn-lt"/>
              </a:rPr>
              <a:t>Training time took 1.5 hours on a single 24GB GPU (7B) and 8 hours on two 80GB GPUs while utilizing 8-bit quantization (70B).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GPT-4 (not actually trained, but evaluated using three different model versions)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/>
              <a:t>Evaluated on three different prompt instructions, and two variations supplying no in-context examples (0-shot) and five in-context examples (5-shot) which performed quantitatively better</a:t>
            </a:r>
          </a:p>
          <a:p>
            <a:r>
              <a:rPr lang="en-US" dirty="0"/>
              <a:t>We were unable to retrain these models due to resource constraints.</a:t>
            </a:r>
          </a:p>
        </p:txBody>
      </p:sp>
    </p:spTree>
    <p:extLst>
      <p:ext uri="{BB962C8B-B14F-4D97-AF65-F5344CB8AC3E}">
        <p14:creationId xmlns:p14="http://schemas.microsoft.com/office/powerpoint/2010/main" val="318212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4AC1-3278-360F-41E4-E4A07691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556"/>
          </a:xfrm>
        </p:spPr>
        <p:txBody>
          <a:bodyPr/>
          <a:lstStyle/>
          <a:p>
            <a:r>
              <a:rPr lang="en-US" dirty="0"/>
              <a:t>GPT Summarization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5EB04-6798-CD17-BA25-D52575F337FE}"/>
              </a:ext>
            </a:extLst>
          </p:cNvPr>
          <p:cNvSpPr txBox="1"/>
          <p:nvPr/>
        </p:nvSpPr>
        <p:spPr>
          <a:xfrm>
            <a:off x="1090146" y="3685732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shot</a:t>
            </a:r>
          </a:p>
          <a:p>
            <a:r>
              <a:rPr lang="en-US" b="1" dirty="0" err="1"/>
              <a:t>Gpt</a:t>
            </a:r>
            <a:r>
              <a:rPr lang="en-US" b="1" dirty="0"/>
              <a:t> 3.5 turbo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F9DD0-BFEE-7E9B-F6A5-A3AFA765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758" y="1315623"/>
            <a:ext cx="6506483" cy="2019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EBB246-AABB-B5C9-072E-73FF8A17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94" y="3685732"/>
            <a:ext cx="6944694" cy="3172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94C9CB-0995-A6B6-7F42-97683F1BFD63}"/>
              </a:ext>
            </a:extLst>
          </p:cNvPr>
          <p:cNvSpPr txBox="1"/>
          <p:nvPr/>
        </p:nvSpPr>
        <p:spPr>
          <a:xfrm>
            <a:off x="1158240" y="1666240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 shot</a:t>
            </a:r>
          </a:p>
          <a:p>
            <a:r>
              <a:rPr lang="en-US" b="1" dirty="0" err="1"/>
              <a:t>Gpt</a:t>
            </a:r>
            <a:r>
              <a:rPr lang="en-US" b="1" dirty="0"/>
              <a:t> 4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3B533-D397-B40D-8C50-DC253B9FDD0F}"/>
              </a:ext>
            </a:extLst>
          </p:cNvPr>
          <p:cNvSpPr/>
          <p:nvPr/>
        </p:nvSpPr>
        <p:spPr>
          <a:xfrm>
            <a:off x="838200" y="3485421"/>
            <a:ext cx="11097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90CA-AF1D-1196-AB19-18FC9676D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34FA-C6A6-3F7E-7DF2-A9F14838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72B69-8D47-AD31-C124-E76C78BE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88" y="265385"/>
            <a:ext cx="6877939" cy="5048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0812F-BFE1-D016-3F5B-DD48924F11D4}"/>
              </a:ext>
            </a:extLst>
          </p:cNvPr>
          <p:cNvSpPr txBox="1"/>
          <p:nvPr/>
        </p:nvSpPr>
        <p:spPr>
          <a:xfrm>
            <a:off x="1005840" y="1513840"/>
            <a:ext cx="188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 1</a:t>
            </a:r>
          </a:p>
          <a:p>
            <a:r>
              <a:rPr lang="en-US" dirty="0"/>
              <a:t>3 shot</a:t>
            </a:r>
          </a:p>
          <a:p>
            <a:r>
              <a:rPr lang="en-US" dirty="0" err="1"/>
              <a:t>Gpt</a:t>
            </a:r>
            <a:r>
              <a:rPr lang="en-US" dirty="0"/>
              <a:t> turbo 3.5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5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249A-4C86-EE29-30A3-2811EEC2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GPT4 and GPT-turbo 3.5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C961569-77E8-05BE-025A-DCBD18BA6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06560"/>
              </p:ext>
            </p:extLst>
          </p:nvPr>
        </p:nvGraphicFramePr>
        <p:xfrm>
          <a:off x="945204" y="2856757"/>
          <a:ext cx="10515600" cy="1529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37876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4188777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077583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484245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6040307"/>
                    </a:ext>
                  </a:extLst>
                </a:gridCol>
                <a:gridCol w="820366">
                  <a:extLst>
                    <a:ext uri="{9D8B030D-6E8A-4147-A177-3AD203B41FA5}">
                      <a16:colId xmlns:a16="http://schemas.microsoft.com/office/drawing/2014/main" val="2543755510"/>
                    </a:ext>
                  </a:extLst>
                </a:gridCol>
                <a:gridCol w="1322962">
                  <a:extLst>
                    <a:ext uri="{9D8B030D-6E8A-4147-A177-3AD203B41FA5}">
                      <a16:colId xmlns:a16="http://schemas.microsoft.com/office/drawing/2014/main" val="56706920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1610873604"/>
                    </a:ext>
                  </a:extLst>
                </a:gridCol>
                <a:gridCol w="837227">
                  <a:extLst>
                    <a:ext uri="{9D8B030D-6E8A-4147-A177-3AD203B41FA5}">
                      <a16:colId xmlns:a16="http://schemas.microsoft.com/office/drawing/2014/main" val="2714589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0364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BERTScore</a:t>
                      </a:r>
                      <a:endParaRPr 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Deberta</a:t>
                      </a:r>
                      <a:endParaRPr 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SARI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22164"/>
                  </a:ext>
                </a:extLst>
              </a:tr>
              <a:tr h="413682"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GPT-3.5-turbo(1 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35.29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21.67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86.27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59.55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39.35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1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GPT-4 (3 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42.89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25.04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87.49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62.58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44.11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280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A8C49D-5EE2-755B-752B-490254BECB3E}"/>
              </a:ext>
            </a:extLst>
          </p:cNvPr>
          <p:cNvSpPr txBox="1"/>
          <p:nvPr/>
        </p:nvSpPr>
        <p:spPr>
          <a:xfrm>
            <a:off x="1031132" y="1838528"/>
            <a:ext cx="401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Prompt</a:t>
            </a:r>
            <a:r>
              <a:rPr lang="en-US" dirty="0"/>
              <a:t> : {</a:t>
            </a:r>
            <a:r>
              <a:rPr lang="en-US" i="1" dirty="0"/>
              <a:t>You are a helpful assistant …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070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6D89-9807-8601-F141-2B84872B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2D0F-9C6E-C648-1802-13CE0B38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of amazing stuff but can improve on these …</a:t>
            </a:r>
          </a:p>
          <a:p>
            <a:pPr lvl="1"/>
            <a:r>
              <a:rPr lang="en-US" dirty="0"/>
              <a:t>Annotations are most important for this project, but hard to understand and reproduce. Wish we could run the annotation tool ourselves to understand better. </a:t>
            </a:r>
            <a:r>
              <a:rPr lang="en-US" dirty="0" err="1"/>
              <a:t>Medtator</a:t>
            </a:r>
            <a:r>
              <a:rPr lang="en-US" dirty="0"/>
              <a:t> tool was missing.</a:t>
            </a:r>
          </a:p>
          <a:p>
            <a:pPr lvl="1"/>
            <a:r>
              <a:rPr lang="en-US" dirty="0"/>
              <a:t>Datasets can be organized better, was very hard to find references and took a long time</a:t>
            </a:r>
          </a:p>
          <a:p>
            <a:pPr lvl="1"/>
            <a:r>
              <a:rPr lang="en-US" dirty="0"/>
              <a:t>Annotator paths, some xml files and some txt files mentioned, we couldn’t find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2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432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Deep Learning for HealthCare</vt:lpstr>
      <vt:lpstr>Agenda</vt:lpstr>
      <vt:lpstr>Enhancing Patient Understanding with LLMs</vt:lpstr>
      <vt:lpstr>Preprocessing</vt:lpstr>
      <vt:lpstr>Model Training</vt:lpstr>
      <vt:lpstr>GPT Summarization Output</vt:lpstr>
      <vt:lpstr>Results</vt:lpstr>
      <vt:lpstr>GPT4 and GPT-turbo 3.5</vt:lpstr>
      <vt:lpstr>Improve Reproducibility</vt:lpstr>
      <vt:lpstr>Additional Extensions</vt:lpstr>
      <vt:lpstr>References and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v</dc:creator>
  <cp:lastModifiedBy>kumar v</cp:lastModifiedBy>
  <cp:revision>64</cp:revision>
  <dcterms:created xsi:type="dcterms:W3CDTF">2025-05-06T00:12:05Z</dcterms:created>
  <dcterms:modified xsi:type="dcterms:W3CDTF">2025-05-07T06:13:25Z</dcterms:modified>
</cp:coreProperties>
</file>