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6858000" cx="12192000"/>
  <p:notesSz cx="6858000" cy="9144000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S.A. Malec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00115AD-F9A6-4F9E-AAC6-026237B01D35}">
  <a:tblStyle styleId="{300115AD-F9A6-4F9E-AAC6-026237B01D3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9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Roboto-regular.fntdata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07-28T09:52:54.331">
    <p:pos x="2346" y="920"/>
    <p:text>idea: only report M-bias variables and confounders found in published observational studies of depression as a risk factor for AD or dementia.</p:text>
  </p:cm>
  <p:cm authorId="0" idx="2" dt="2022-07-28T09:52:54.331">
    <p:pos x="2346" y="920"/>
    <p:text>Cite PMCID of paper, if any.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“In previous work, we adapted causal criteria for identifying third-factor variables including confounders, colliders, and mediators to identify a confounders that were free of undesirable behaviors, e.g., were not also colliders or mediators. Conditioning on these variables induces bias by </a:t>
            </a:r>
            <a:r>
              <a:rPr lang="en-US"/>
              <a:t>distorting</a:t>
            </a:r>
            <a:r>
              <a:rPr lang="en-US"/>
              <a:t> measures of association and effect. </a:t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Relationship Id="rId4" Type="http://schemas.openxmlformats.org/officeDocument/2006/relationships/image" Target="../media/image4.png"/><Relationship Id="rId9" Type="http://schemas.openxmlformats.org/officeDocument/2006/relationships/hyperlink" Target="http://www.github.com/dbmi-pitt/mBiasPrevention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5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29100" y="-10650"/>
            <a:ext cx="12192000" cy="962400"/>
          </a:xfrm>
          <a:prstGeom prst="roundRect">
            <a:avLst>
              <a:gd fmla="val 16667" name="adj"/>
            </a:avLst>
          </a:prstGeom>
          <a:solidFill>
            <a:srgbClr val="181E47"/>
          </a:solidFill>
          <a:ln cap="flat" cmpd="sng" w="76200">
            <a:solidFill>
              <a:srgbClr val="BEAD6C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Using structured knowledge to identify and prevent potential M-bias</a:t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                      Scott Alexander Malec, PhD</a:t>
            </a:r>
            <a:r>
              <a:rPr baseline="300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Steven M. Albert, PhD, MPH</a:t>
            </a:r>
            <a:r>
              <a:rPr baseline="300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       </a:t>
            </a:r>
            <a:r>
              <a:rPr baseline="30000" lang="en-US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Department of Biomedical Informatics (School of Medicine) </a:t>
            </a:r>
            <a:r>
              <a:rPr baseline="30000"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en-US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Behavioral and Community Health Sciences (School of Public Health), University of Pittsburgh, Pittsburgh, PA</a:t>
            </a:r>
            <a:r>
              <a:rPr lang="en-U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0"/>
              <a:buFont typeface="Times New Roman"/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  Description automatically generated" id="85" name="Google Shape;8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7000" y="76148"/>
            <a:ext cx="800100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/>
        </p:nvSpPr>
        <p:spPr>
          <a:xfrm>
            <a:off x="8069711" y="962422"/>
            <a:ext cx="409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</a:t>
            </a:r>
            <a:endParaRPr b="1"/>
          </a:p>
        </p:txBody>
      </p:sp>
      <p:sp>
        <p:nvSpPr>
          <p:cNvPr id="87" name="Google Shape;87;p13"/>
          <p:cNvSpPr txBox="1"/>
          <p:nvPr/>
        </p:nvSpPr>
        <p:spPr>
          <a:xfrm>
            <a:off x="8439899" y="5147875"/>
            <a:ext cx="33588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Predicates:</a:t>
            </a: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treat/prevent /predisposes/disrupts/augments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29088" y="6143100"/>
            <a:ext cx="3550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No previous methods exist to attempt to identify these from structured knowledge.</a:t>
            </a:r>
            <a:endParaRPr b="1" sz="1300">
              <a:solidFill>
                <a:srgbClr val="980000"/>
              </a:solidFill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5010203" y="1000150"/>
            <a:ext cx="135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b="1"/>
          </a:p>
        </p:txBody>
      </p:sp>
      <p:sp>
        <p:nvSpPr>
          <p:cNvPr id="90" name="Google Shape;90;p13"/>
          <p:cNvSpPr txBox="1"/>
          <p:nvPr/>
        </p:nvSpPr>
        <p:spPr>
          <a:xfrm>
            <a:off x="127000" y="4368500"/>
            <a:ext cx="362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001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depression -&gt; Alzheimer’s disease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001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which variables are “safe” for conditioning? 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8533523" y="5445391"/>
            <a:ext cx="304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References</a:t>
            </a:r>
            <a:endParaRPr b="1"/>
          </a:p>
        </p:txBody>
      </p:sp>
      <p:sp>
        <p:nvSpPr>
          <p:cNvPr id="92" name="Google Shape;92;p13"/>
          <p:cNvSpPr txBox="1"/>
          <p:nvPr/>
        </p:nvSpPr>
        <p:spPr>
          <a:xfrm>
            <a:off x="1121552" y="964600"/>
            <a:ext cx="165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b="1"/>
          </a:p>
        </p:txBody>
      </p:sp>
      <p:sp>
        <p:nvSpPr>
          <p:cNvPr id="93" name="Google Shape;93;p13"/>
          <p:cNvSpPr txBox="1"/>
          <p:nvPr/>
        </p:nvSpPr>
        <p:spPr>
          <a:xfrm>
            <a:off x="8497400" y="5779225"/>
            <a:ext cx="3550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Livingston et al. Lancet Commission Report on Dementia</a:t>
            </a:r>
            <a:b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Greenland.Quantifying biases in causal models: classical confounding vs. collider-stratification bias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Ding, Miratrix. To adjust or not to adjust? Sensitivity analysis of M-bias and butterfly-bias. 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3596500" y="4215200"/>
            <a:ext cx="4555500" cy="14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93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Arial"/>
              <a:buChar char="•"/>
            </a:pPr>
            <a:r>
              <a:rPr lang="en-US" sz="12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There are many </a:t>
            </a:r>
            <a:r>
              <a:rPr lang="en-US" sz="12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relationships between confounders, a lot of potential for M-bias.</a:t>
            </a:r>
            <a:endParaRPr/>
          </a:p>
          <a:p>
            <a:pPr indent="-793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Arial"/>
              <a:buChar char="•"/>
            </a:pPr>
            <a:r>
              <a:rPr lang="en-US" sz="12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Feasibility assessment is daunting and relies on multidisciplinary expertise</a:t>
            </a:r>
            <a:endParaRPr/>
          </a:p>
          <a:p>
            <a:pPr indent="-793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Arial"/>
              <a:buChar char="•"/>
            </a:pPr>
            <a:r>
              <a:rPr lang="en-US" sz="12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</a:t>
            </a:r>
            <a:r>
              <a:rPr b="1" lang="en-US" sz="12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designed a workflow</a:t>
            </a:r>
            <a:r>
              <a:rPr lang="en-US" sz="12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that can be used to evaluate other causal associations for potential M-bias variables </a:t>
            </a:r>
            <a:endParaRPr sz="12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93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Calibri"/>
              <a:buChar char="•"/>
            </a:pPr>
            <a:r>
              <a:rPr lang="en-US" sz="12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More work is required</a:t>
            </a:r>
            <a:endParaRPr sz="12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" name="Google Shape;95;p13"/>
          <p:cNvCxnSpPr/>
          <p:nvPr/>
        </p:nvCxnSpPr>
        <p:spPr>
          <a:xfrm>
            <a:off x="24250" y="927171"/>
            <a:ext cx="12168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6" name="Google Shape;96;p13"/>
          <p:cNvSpPr txBox="1"/>
          <p:nvPr/>
        </p:nvSpPr>
        <p:spPr>
          <a:xfrm>
            <a:off x="4740048" y="3943829"/>
            <a:ext cx="189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Discussion</a:t>
            </a:r>
            <a:endParaRPr b="1"/>
          </a:p>
        </p:txBody>
      </p:sp>
      <p:sp>
        <p:nvSpPr>
          <p:cNvPr id="97" name="Google Shape;97;p13"/>
          <p:cNvSpPr txBox="1"/>
          <p:nvPr/>
        </p:nvSpPr>
        <p:spPr>
          <a:xfrm>
            <a:off x="8511675" y="6621550"/>
            <a:ext cx="3358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funded by the </a:t>
            </a:r>
            <a:r>
              <a:rPr lang="en-US" sz="800">
                <a:latin typeface="Calibri"/>
                <a:ea typeface="Calibri"/>
                <a:cs typeface="Calibri"/>
                <a:sym typeface="Calibri"/>
              </a:rPr>
              <a:t>NLM K99/R00 grant </a:t>
            </a:r>
            <a:r>
              <a:rPr b="1" lang="en-US" sz="800">
                <a:solidFill>
                  <a:schemeClr val="dk1"/>
                </a:solidFill>
                <a:highlight>
                  <a:srgbClr val="ECECEC"/>
                </a:highlight>
                <a:latin typeface="Roboto"/>
                <a:ea typeface="Roboto"/>
                <a:cs typeface="Roboto"/>
                <a:sym typeface="Roboto"/>
              </a:rPr>
              <a:t>1K99LM013367-01A1.</a:t>
            </a:r>
            <a:r>
              <a:rPr lang="en-US" sz="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000"/>
          </a:p>
        </p:txBody>
      </p:sp>
      <p:pic>
        <p:nvPicPr>
          <p:cNvPr id="98" name="Google Shape;9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9840" y="4773462"/>
            <a:ext cx="3413625" cy="13939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9" name="Google Shape;99;p13"/>
          <p:cNvGrpSpPr/>
          <p:nvPr/>
        </p:nvGrpSpPr>
        <p:grpSpPr>
          <a:xfrm>
            <a:off x="11244923" y="81151"/>
            <a:ext cx="923990" cy="800104"/>
            <a:chOff x="46634400" y="914400"/>
            <a:chExt cx="3570287" cy="3671888"/>
          </a:xfrm>
        </p:grpSpPr>
        <p:sp>
          <p:nvSpPr>
            <p:cNvPr id="100" name="Google Shape;100;p13"/>
            <p:cNvSpPr/>
            <p:nvPr/>
          </p:nvSpPr>
          <p:spPr>
            <a:xfrm>
              <a:off x="46634400" y="990600"/>
              <a:ext cx="3553800" cy="3499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500"/>
                <a:buFont typeface="Times New Roman"/>
                <a:buNone/>
              </a:pPr>
              <a:r>
                <a:t/>
              </a:r>
              <a:endParaRPr b="0" i="0" sz="9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newlogo_withdbmi" id="101" name="Google Shape;101;p1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6634400" y="914400"/>
              <a:ext cx="3570287" cy="367188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2" name="Google Shape;102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5962" y="2108788"/>
            <a:ext cx="3413625" cy="1698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521513" y="1373300"/>
            <a:ext cx="3092225" cy="3650550"/>
          </a:xfrm>
          <a:prstGeom prst="rect">
            <a:avLst/>
          </a:prstGeom>
          <a:noFill/>
          <a:ln cap="flat" cmpd="sng" w="9525">
            <a:solidFill>
              <a:srgbClr val="181E47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104" name="Google Shape;104;p13"/>
          <p:cNvGraphicFramePr/>
          <p:nvPr/>
        </p:nvGraphicFramePr>
        <p:xfrm>
          <a:off x="3724350" y="1461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{300115AD-F9A6-4F9E-AAC6-026237B01D35}</a:tableStyleId>
              </a:tblPr>
              <a:tblGrid>
                <a:gridCol w="1523700"/>
                <a:gridCol w="1546775"/>
                <a:gridCol w="1357175"/>
              </a:tblGrid>
              <a:tr h="3504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Sample potential M-bias scenario</a:t>
                      </a:r>
                      <a:r>
                        <a:rPr b="1" lang="en-US" sz="1100"/>
                        <a:t>s </a:t>
                      </a:r>
                      <a:endParaRPr b="1" sz="1100"/>
                    </a:p>
                  </a:txBody>
                  <a:tcPr marT="91425" marB="91425" marR="91425" marL="91425">
                    <a:lnL cap="flat" cmpd="sng" w="762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78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100"/>
                        <a:buFont typeface="Arial"/>
                        <a:buNone/>
                      </a:pPr>
                      <a:r>
                        <a:rPr b="1" i="1" lang="en-US" sz="1000"/>
                        <a:t>M-bias variable</a:t>
                      </a:r>
                      <a:endParaRPr b="1" i="1" sz="1000" u="none" cap="none" strike="noStrike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000"/>
                        <a:t>confounder</a:t>
                      </a:r>
                      <a:endParaRPr b="1" i="1" sz="10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i="1" lang="en-US" sz="1000">
                          <a:solidFill>
                            <a:schemeClr val="dk1"/>
                          </a:solidFill>
                        </a:rPr>
                        <a:t>confounder</a:t>
                      </a:r>
                      <a:endParaRPr i="1" sz="1000" u="none" cap="none" strike="noStrike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0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100"/>
                        <a:buFont typeface="Arial"/>
                        <a:buNone/>
                      </a:pPr>
                      <a:r>
                        <a:rPr lang="en-US" sz="950"/>
                        <a:t>impaired cognition</a:t>
                      </a:r>
                      <a:endParaRPr sz="950" u="none" cap="none" strike="noStrike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50"/>
                        <a:t>homocysteine, </a:t>
                      </a:r>
                      <a:endParaRPr sz="95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50"/>
                        <a:t>chronic kidney failure</a:t>
                      </a:r>
                      <a:endParaRPr sz="95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100"/>
                        <a:buFont typeface="Arial"/>
                        <a:buNone/>
                      </a:pPr>
                      <a:r>
                        <a:rPr lang="en-US" sz="950"/>
                        <a:t>scopolamine</a:t>
                      </a:r>
                      <a:endParaRPr sz="950" u="none" cap="none" strike="noStrike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5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100"/>
                        <a:buFont typeface="Arial"/>
                        <a:buNone/>
                      </a:pPr>
                      <a:r>
                        <a:rPr lang="en-US" sz="950"/>
                        <a:t>coronary arteriosclerosis</a:t>
                      </a:r>
                      <a:endParaRPr sz="950" u="none" cap="none" strike="noStrike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50"/>
                        <a:t>NSAIDs</a:t>
                      </a:r>
                      <a:endParaRPr sz="950" u="none" cap="none" strike="noStrike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100"/>
                        <a:buFont typeface="Arial"/>
                        <a:buNone/>
                      </a:pPr>
                      <a:r>
                        <a:rPr lang="en-US" sz="950"/>
                        <a:t>vitamin D deficiency</a:t>
                      </a:r>
                      <a:endParaRPr sz="950" u="none" cap="none" strike="noStrike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2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100"/>
                        <a:buFont typeface="Arial"/>
                        <a:buNone/>
                      </a:pPr>
                      <a:r>
                        <a:t/>
                      </a:r>
                      <a:endParaRPr sz="950" u="none" cap="none" strike="noStrike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50" u="none" cap="none" strike="noStrike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100"/>
                        <a:buFont typeface="Arial"/>
                        <a:buNone/>
                      </a:pPr>
                      <a:r>
                        <a:t/>
                      </a:r>
                      <a:endParaRPr sz="950" u="none" cap="none" strike="noStrike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100"/>
                        <a:buFont typeface="Arial"/>
                        <a:buNone/>
                      </a:pPr>
                      <a:r>
                        <a:t/>
                      </a:r>
                      <a:endParaRPr sz="950" u="none" cap="none" strike="noStrike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50" u="none" cap="none" strike="noStrike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100"/>
                        <a:buFont typeface="Arial"/>
                        <a:buNone/>
                      </a:pPr>
                      <a:r>
                        <a:t/>
                      </a:r>
                      <a:endParaRPr sz="950" u="none" cap="none" strike="noStrike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5" name="Google Shape;105;p13"/>
          <p:cNvSpPr txBox="1"/>
          <p:nvPr/>
        </p:nvSpPr>
        <p:spPr>
          <a:xfrm>
            <a:off x="3736600" y="6466500"/>
            <a:ext cx="44277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Working code is available at:  </a:t>
            </a:r>
            <a:r>
              <a:rPr lang="en-US" sz="9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http://www.github.com/dbmi-pitt/mBiasPrevention</a:t>
            </a:r>
            <a:endParaRPr/>
          </a:p>
        </p:txBody>
      </p:sp>
      <p:sp>
        <p:nvSpPr>
          <p:cNvPr id="106" name="Google Shape;106;p13"/>
          <p:cNvSpPr txBox="1"/>
          <p:nvPr/>
        </p:nvSpPr>
        <p:spPr>
          <a:xfrm>
            <a:off x="97525" y="3842450"/>
            <a:ext cx="3550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98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Preventing M-bias requires knowledge of relationships between covariates. </a:t>
            </a:r>
            <a:endParaRPr b="1" sz="1300">
              <a:solidFill>
                <a:srgbClr val="980000"/>
              </a:solidFill>
              <a:highlight>
                <a:srgbClr val="FFFFFF"/>
              </a:highlight>
            </a:endParaRPr>
          </a:p>
        </p:txBody>
      </p:sp>
      <p:sp>
        <p:nvSpPr>
          <p:cNvPr id="107" name="Google Shape;107;p13"/>
          <p:cNvSpPr txBox="1"/>
          <p:nvPr/>
        </p:nvSpPr>
        <p:spPr>
          <a:xfrm>
            <a:off x="97525" y="1308400"/>
            <a:ext cx="3626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1" lang="en-US" sz="15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-bias is a type of selection or collider bias that distorts measures of association or effect by inducing non-causal associations. </a:t>
            </a:r>
            <a:endParaRPr b="1" sz="1300">
              <a:solidFill>
                <a:srgbClr val="980000"/>
              </a:solidFill>
            </a:endParaRPr>
          </a:p>
        </p:txBody>
      </p:sp>
      <p:sp>
        <p:nvSpPr>
          <p:cNvPr id="108" name="Google Shape;108;p13"/>
          <p:cNvSpPr/>
          <p:nvPr/>
        </p:nvSpPr>
        <p:spPr>
          <a:xfrm>
            <a:off x="3596050" y="5791825"/>
            <a:ext cx="44277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93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Arial"/>
              <a:buChar char="•"/>
            </a:pPr>
            <a:r>
              <a:rPr lang="en-US" sz="12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with content-matter experts on epi studies with RWD to e</a:t>
            </a:r>
            <a:r>
              <a:rPr lang="en-US" sz="12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mpirically test the effect of adjusting for M-bias variables</a:t>
            </a:r>
            <a:endParaRPr sz="12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93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Calibri"/>
              <a:buChar char="•"/>
            </a:pPr>
            <a:r>
              <a:rPr lang="en-US" sz="12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Adapt methods for searching Knowledge Graph  </a:t>
            </a:r>
            <a:endParaRPr sz="12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3"/>
          <p:cNvSpPr txBox="1"/>
          <p:nvPr/>
        </p:nvSpPr>
        <p:spPr>
          <a:xfrm>
            <a:off x="4816248" y="5544029"/>
            <a:ext cx="189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work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