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Merriweather Sans" pitchFamily="2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ExtraBold" panose="020B0906030804020204" pitchFamily="34" charset="0"/>
      <p:bold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a8ed76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7a8ed76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87a8ed767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a7f8e12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88a7f8e123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1502d0bd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881502d0b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1502d0bd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881502d0b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1502d0bd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81502d0b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1502d0b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1502d0bd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1502d0b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1502d0b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1502d0b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1502d0bd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1502d0b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1502d0b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1502d0b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1502d0b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1502d0b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81502d0b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36235a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36235a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1502d0b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1502d0b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1502d0b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1502d0b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1502d0bd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81502d0bd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1502d0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1502d0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1502d0bd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1502d0bd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1502d0b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81502d0b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1502d0b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1502d0b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1502d0b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1502d0b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0c4838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880c4838f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a7f8e1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88a7f8e123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1502d0b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1502d0b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81502d0bd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1502d0b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1502d0b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881502d0bd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1502d0b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1502d0b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81502d0bd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502d0b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1502d0b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81502d0bd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1502d0b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1502d0b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81502d0bd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1502d0b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1502d0b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881502d0bd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Green">
  <p:cSld name="Title - Gree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 descr="Picture 11"/>
          <p:cNvPicPr preferRelativeResize="0"/>
          <p:nvPr/>
        </p:nvPicPr>
        <p:blipFill rotWithShape="1">
          <a:blip r:embed="rId2">
            <a:alphaModFix amt="7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9407"/>
            <a:ext cx="9144000" cy="5143500"/>
          </a:xfrm>
          <a:prstGeom prst="rect">
            <a:avLst/>
          </a:prstGeom>
          <a:gradFill>
            <a:gsLst>
              <a:gs pos="0">
                <a:srgbClr val="70B9F0">
                  <a:alpha val="60000"/>
                </a:srgbClr>
              </a:gs>
              <a:gs pos="33000">
                <a:srgbClr val="70B9F0">
                  <a:alpha val="40000"/>
                </a:srgbClr>
              </a:gs>
              <a:gs pos="66000">
                <a:srgbClr val="71CD9C">
                  <a:alpha val="40000"/>
                </a:srgbClr>
              </a:gs>
              <a:gs pos="100000">
                <a:srgbClr val="71CD9C">
                  <a:alpha val="60000"/>
                </a:srgbClr>
              </a:gs>
            </a:gsLst>
            <a:lin ang="16200038" scaled="0"/>
          </a:gradFill>
          <a:ln>
            <a:noFill/>
          </a:ln>
          <a:effectLst>
            <a:outerShdw blurRad="50800" rotWithShape="0">
              <a:srgbClr val="000000">
                <a:alpha val="69410"/>
              </a:srgbClr>
            </a:outerShdw>
          </a:effectLst>
        </p:spPr>
        <p:txBody>
          <a:bodyPr spcFirstLastPara="1" wrap="square" lIns="25700" tIns="25700" rIns="25700" bIns="2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</a:pPr>
            <a:endParaRPr sz="78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 descr="Pictur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31" y="4456328"/>
            <a:ext cx="1059456" cy="35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 descr="Picture 15"/>
          <p:cNvPicPr preferRelativeResize="0"/>
          <p:nvPr/>
        </p:nvPicPr>
        <p:blipFill rotWithShape="1">
          <a:blip r:embed="rId4">
            <a:alphaModFix amt="18000"/>
          </a:blip>
          <a:srcRect/>
          <a:stretch/>
        </p:blipFill>
        <p:spPr>
          <a:xfrm>
            <a:off x="-707094" y="-1562531"/>
            <a:ext cx="10234158" cy="790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11489" y="1615214"/>
            <a:ext cx="75165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4"/>
              <a:buFont typeface="Open Sans ExtraBold"/>
              <a:buNone/>
              <a:defRPr sz="3993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39711" y="2417703"/>
            <a:ext cx="74883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7865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7865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sz="956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83250" y="1293675"/>
            <a:ext cx="81828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sz="2000" b="0" i="1" u="none" strike="noStrike" cap="none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54458" y="4764915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83260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981"/>
              <a:buFont typeface="Open Sans ExtraBold"/>
              <a:buNone/>
              <a:defRPr sz="3000" b="0" i="0" u="none" strike="noStrike" cap="none">
                <a:solidFill>
                  <a:srgbClr val="5D5D5D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-slide green">
  <p:cSld name="Statement-slide green">
    <p:bg>
      <p:bgPr>
        <a:gradFill>
          <a:gsLst>
            <a:gs pos="0">
              <a:srgbClr val="6EB9F5"/>
            </a:gs>
            <a:gs pos="100000">
              <a:srgbClr val="71CD9C"/>
            </a:gs>
          </a:gsLst>
          <a:lin ang="171784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Image"/>
          <p:cNvPicPr preferRelativeResize="0"/>
          <p:nvPr/>
        </p:nvPicPr>
        <p:blipFill rotWithShape="1">
          <a:blip r:embed="rId2">
            <a:alphaModFix amt="14970"/>
          </a:blip>
          <a:srcRect/>
          <a:stretch/>
        </p:blipFill>
        <p:spPr>
          <a:xfrm>
            <a:off x="1764659" y="368384"/>
            <a:ext cx="6115849" cy="38455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633412" y="1784089"/>
            <a:ext cx="78774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  <a:defRPr sz="45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2397" y="4454962"/>
            <a:ext cx="1019206" cy="3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483446" y="4905374"/>
            <a:ext cx="1722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reen Footer">
  <p:cSld name="Blank - Green Foot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31525" y="307343"/>
            <a:ext cx="80811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81"/>
              <a:buFont typeface="Open Sans ExtraBold"/>
              <a:buNone/>
              <a:defRPr sz="3000" b="1" i="0" u="none" strike="noStrike" cap="none">
                <a:solidFill>
                  <a:srgbClr val="40404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98016" y="4755508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3261" y="1293666"/>
            <a:ext cx="81828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83261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sz="956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4"/>
              <a:buFont typeface="Open Sans ExtraBold"/>
              <a:buNone/>
            </a:pPr>
            <a:r>
              <a:rPr lang="en" sz="3600"/>
              <a:t>Introduction to Cypher</a:t>
            </a:r>
            <a:endParaRPr sz="3000"/>
          </a:p>
        </p:txBody>
      </p:sp>
      <p:sp>
        <p:nvSpPr>
          <p:cNvPr id="94" name="Google Shape;94;p18"/>
          <p:cNvSpPr txBox="1"/>
          <p:nvPr/>
        </p:nvSpPr>
        <p:spPr>
          <a:xfrm>
            <a:off x="134200" y="4701025"/>
            <a:ext cx="660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rPr lang="en-IN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How do I query the graph?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11</a:t>
            </a:fld>
            <a:r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pattern-matching query language made for graphs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12</a:t>
            </a:fld>
            <a:r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Pattern-Matching</a:t>
            </a:r>
            <a:endParaRPr sz="22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13</a:t>
            </a:fld>
            <a:r>
              <a:rPr lang="en" sz="1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ASCII ART ¯\_(ツ)_/¯</a:t>
            </a:r>
            <a:endParaRPr sz="2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 and property name is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 {name: "Tom Hanks"})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Movie, released property is between 1991 and 1999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WHERE m.released &gt; 1990 AND m.released &lt; 2000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graph database anatomy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Cypher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your graph journey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t="9133" b="13335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t="9133" b="13335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t="9133" b="13335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of the co-actors Tom Hanks have worked with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Hanks"})--&gt;(:Movie)&lt;-[:ACTED_IN]-(coActor:Person)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coActor.name;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t="9133" b="13335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the pattern of "Tom Hanks" ACTED_IN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//This will create the entire pattern, nodes and all!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(:Person {name:"Tom Hanks")-[:ACTED_IN]-&gt;(:Movie {title:"Apollo 13});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have a go!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sandbox.neo4j.com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"Blank sandbox" and click Launch 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all have a go together :)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how do I continue my graph journey?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what does a (property) graph look like?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 i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Jane</a:t>
            </a:r>
            <a:endParaRPr sz="1800" b="1"/>
          </a:p>
        </p:txBody>
      </p:sp>
      <p:sp>
        <p:nvSpPr>
          <p:cNvPr id="116" name="Google Shape;116;p21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car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link between two nodes.  Has: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Direction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endParaRPr sz="1800" b="1" i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 i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node without relationships is permitted.  A relationship without nodes is not</a:t>
            </a:r>
            <a:endParaRPr sz="1800" i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" name="Google Shape;125;p22"/>
          <p:cNvCxnSpPr>
            <a:stCxn id="126" idx="2"/>
            <a:endCxn id="127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7" name="Google Shape;127;p22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Jane</a:t>
            </a:r>
            <a:endParaRPr sz="1800" b="1"/>
          </a:p>
        </p:txBody>
      </p:sp>
      <p:sp>
        <p:nvSpPr>
          <p:cNvPr id="126" name="Google Shape;126;p22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car</a:t>
            </a:r>
            <a:endParaRPr sz="1800" b="1"/>
          </a:p>
        </p:txBody>
      </p:sp>
      <p:sp>
        <p:nvSpPr>
          <p:cNvPr id="128" name="Google Shape;128;p22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OWNS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23"/>
          <p:cNvCxnSpPr>
            <a:stCxn id="138" idx="2"/>
            <a:endCxn id="13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9" name="Google Shape;139;p23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OWNS</a:t>
            </a:r>
            <a:endParaRPr sz="1800" b="1"/>
          </a:p>
        </p:txBody>
      </p:sp>
      <p:sp>
        <p:nvSpPr>
          <p:cNvPr id="141" name="Google Shape;141;p23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7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4"/>
          <p:cNvCxnSpPr>
            <a:stCxn id="152" idx="2"/>
            <a:endCxn id="153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3" name="Google Shape;153;p24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:Person</a:t>
            </a:r>
            <a:endParaRPr sz="1200" b="1"/>
          </a:p>
        </p:txBody>
      </p:sp>
      <p:sp>
        <p:nvSpPr>
          <p:cNvPr id="152" name="Google Shape;152;p24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:Car</a:t>
            </a:r>
            <a:endParaRPr sz="1200" b="1"/>
          </a:p>
        </p:txBody>
      </p:sp>
      <p:sp>
        <p:nvSpPr>
          <p:cNvPr id="154" name="Google Shape;154;p24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OWNS</a:t>
            </a:r>
            <a:endParaRPr sz="18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8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25"/>
          <p:cNvCxnSpPr>
            <a:stCxn id="165" idx="2"/>
            <a:endCxn id="166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6" name="Google Shape;166;p25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:Person</a:t>
            </a:r>
            <a:endParaRPr sz="1200" b="1"/>
          </a:p>
        </p:txBody>
      </p:sp>
      <p:sp>
        <p:nvSpPr>
          <p:cNvPr id="165" name="Google Shape;165;p25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:Car</a:t>
            </a:r>
            <a:endParaRPr sz="1200" b="1"/>
          </a:p>
        </p:txBody>
      </p:sp>
      <p:sp>
        <p:nvSpPr>
          <p:cNvPr id="167" name="Google Shape;167;p25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OWNS</a:t>
            </a:r>
            <a:endParaRPr sz="1800" b="1"/>
          </a:p>
        </p:txBody>
      </p:sp>
      <p:sp>
        <p:nvSpPr>
          <p:cNvPr id="168" name="Google Shape;168;p25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:Asset</a:t>
            </a:r>
            <a:endParaRPr sz="1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6"/>
          <p:cNvCxnSpPr>
            <a:stCxn id="178" idx="2"/>
            <a:endCxn id="17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9" name="Google Shape;179;p26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:Person</a:t>
            </a:r>
            <a:endParaRPr sz="1200" b="1"/>
          </a:p>
        </p:txBody>
      </p:sp>
      <p:sp>
        <p:nvSpPr>
          <p:cNvPr id="178" name="Google Shape;178;p26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:Car</a:t>
            </a:r>
            <a:endParaRPr sz="1200" b="1"/>
          </a:p>
        </p:txBody>
      </p:sp>
      <p:sp>
        <p:nvSpPr>
          <p:cNvPr id="180" name="Google Shape;180;p26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OWNS</a:t>
            </a:r>
            <a:endParaRPr sz="1800" b="1"/>
          </a:p>
        </p:txBody>
      </p:sp>
      <p:sp>
        <p:nvSpPr>
          <p:cNvPr id="181" name="Google Shape;181;p26"/>
          <p:cNvSpPr txBox="1"/>
          <p:nvPr/>
        </p:nvSpPr>
        <p:spPr>
          <a:xfrm>
            <a:off x="611600" y="2063375"/>
            <a:ext cx="51333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11590" y="3282565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endParaRPr sz="2400" b="1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Enrich a node or relationship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 need for nulls!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name: Jane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831200" y="3455800"/>
            <a:ext cx="11604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make: Volvo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model: V60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659450" y="31510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since: 2018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:Asset</a:t>
            </a:r>
            <a:endParaRPr sz="1200" b="1"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graph database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On-screen Show (16:9)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Economica</vt:lpstr>
      <vt:lpstr>Open Sans Light</vt:lpstr>
      <vt:lpstr>Calibri</vt:lpstr>
      <vt:lpstr>Merriweather Sans</vt:lpstr>
      <vt:lpstr>Open Sans</vt:lpstr>
      <vt:lpstr>Open Sans ExtraBold</vt:lpstr>
      <vt:lpstr>Courier New</vt:lpstr>
      <vt:lpstr>Helvetica Neue Light</vt:lpstr>
      <vt:lpstr>Luxe</vt:lpstr>
      <vt:lpstr>Introduction to Cypher</vt:lpstr>
      <vt:lpstr>In this session</vt:lpstr>
      <vt:lpstr>So what does a (property) graph look like?</vt:lpstr>
      <vt:lpstr>Graph components</vt:lpstr>
      <vt:lpstr>Graph components</vt:lpstr>
      <vt:lpstr>Property graph database</vt:lpstr>
      <vt:lpstr>Property graph database</vt:lpstr>
      <vt:lpstr>Property graph database</vt:lpstr>
      <vt:lpstr>Property graph database</vt:lpstr>
      <vt:lpstr>How do I query the graph?</vt:lpstr>
      <vt:lpstr>Cypher</vt:lpstr>
      <vt:lpstr>Cypher</vt:lpstr>
      <vt:lpstr>Cypher</vt:lpstr>
      <vt:lpstr>Use MATCH to retrieve nodes</vt:lpstr>
      <vt:lpstr>Use MATCH to retrieve nodes</vt:lpstr>
      <vt:lpstr>Use MATCH to retrieve nodes</vt:lpstr>
      <vt:lpstr>Use MATCH and properties to retrieve nodes </vt:lpstr>
      <vt:lpstr>Use MATCH and properties to retrieve nodes </vt:lpstr>
      <vt:lpstr>Use MATCH and properties to retrieve nodes </vt:lpstr>
      <vt:lpstr>Extending the MATCH</vt:lpstr>
      <vt:lpstr>Extending the MATCH</vt:lpstr>
      <vt:lpstr>Extending the MATCH</vt:lpstr>
      <vt:lpstr>Extending the MATCH</vt:lpstr>
      <vt:lpstr>CREATE </vt:lpstr>
      <vt:lpstr>CREATE </vt:lpstr>
      <vt:lpstr>CREATE </vt:lpstr>
      <vt:lpstr>Time to have a go!</vt:lpstr>
      <vt:lpstr>So how do I continue my graph journey?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Cypher</dc:title>
  <cp:lastModifiedBy>Zareef Ahmed</cp:lastModifiedBy>
  <cp:revision>2</cp:revision>
  <dcterms:modified xsi:type="dcterms:W3CDTF">2024-05-14T17:34:58Z</dcterms:modified>
</cp:coreProperties>
</file>