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77" r:id="rId15"/>
    <p:sldId id="268" r:id="rId16"/>
    <p:sldId id="269" r:id="rId17"/>
    <p:sldId id="270" r:id="rId18"/>
    <p:sldId id="271" r:id="rId19"/>
    <p:sldId id="272" r:id="rId20"/>
    <p:sldId id="273" r:id="rId21"/>
    <p:sldId id="274" r:id="rId22"/>
    <p:sldId id="275" r:id="rId23"/>
  </p:sldIdLst>
  <p:sldSz cx="9144000" cy="5143500" type="screen16x9"/>
  <p:notesSz cx="6858000" cy="9144000"/>
  <p:embeddedFontLst>
    <p:embeddedFont>
      <p:font typeface="Oswald" panose="00000500000000000000" pitchFamily="2" charset="0"/>
      <p:regular r:id="rId25"/>
      <p:bold r:id="rId26"/>
    </p:embeddedFont>
    <p:embeddedFont>
      <p:font typeface="Source Code Pro"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74516E-CF09-42CB-AEB3-100B5766C2A5}">
  <a:tblStyle styleId="{4C74516E-CF09-42CB-AEB3-100B5766C2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06" d="100"/>
          <a:sy n="106" d="100"/>
        </p:scale>
        <p:origin x="77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402d18fea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402d18fea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402d1913d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402d1913d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402d1913d_6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402d1913d_6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726dcb9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726dcb9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402d18fe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402d18fe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402d18fea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402d18fea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402d18fea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402d18fea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402d18fea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402d18fea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402d18fea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402d18fea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726dcb91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726dcb9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726dcb91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726dcb91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726dcb91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726dcb91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726dcb9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726dcb9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726dcb9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726dcb9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726dcb91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726dcb91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0726dcb91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0726dcb91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726dcb91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726dcb91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402d1913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402d1913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402d18fea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402d18fea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insideairbnb.com/get-the-data.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scikit-learn.org/stable/modules/generated/sklearn.linear_model.LinearRegression.html" TargetMode="External"/><Relationship Id="rId5" Type="http://schemas.openxmlformats.org/officeDocument/2006/relationships/hyperlink" Target="https://scikit-learn.org/stable/modules/neighbors.html" TargetMode="External"/><Relationship Id="rId4" Type="http://schemas.openxmlformats.org/officeDocument/2006/relationships/hyperlink" Target="https://www.dezeen.com/2014/07/16/airbnb-rebrand-designstudio-logo-bel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subTitle" idx="1"/>
          </p:nvPr>
        </p:nvSpPr>
        <p:spPr>
          <a:xfrm>
            <a:off x="780175" y="2697975"/>
            <a:ext cx="7824900" cy="23124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endParaRPr sz="2100" b="1" dirty="0">
              <a:solidFill>
                <a:srgbClr val="000000"/>
              </a:solidFill>
              <a:highlight>
                <a:srgbClr val="FFFFFF"/>
              </a:highlight>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sz="2100" b="1" dirty="0">
              <a:solidFill>
                <a:srgbClr val="000000"/>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2100" b="1" dirty="0">
                <a:solidFill>
                  <a:srgbClr val="000000"/>
                </a:solidFill>
                <a:highlight>
                  <a:srgbClr val="FFFFFF"/>
                </a:highlight>
                <a:latin typeface="Times New Roman"/>
                <a:ea typeface="Times New Roman"/>
                <a:cs typeface="Times New Roman"/>
                <a:sym typeface="Times New Roman"/>
              </a:rPr>
              <a:t>      ALY6140 70584 ANALYTICS SYSTEMS TECHNOLOGY</a:t>
            </a:r>
            <a:endParaRPr sz="2100" b="1" dirty="0">
              <a:solidFill>
                <a:srgbClr val="000000"/>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600" b="1" dirty="0">
                <a:solidFill>
                  <a:srgbClr val="000000"/>
                </a:solidFill>
                <a:latin typeface="Times New Roman"/>
                <a:ea typeface="Times New Roman"/>
                <a:cs typeface="Times New Roman"/>
                <a:sym typeface="Times New Roman"/>
              </a:rPr>
              <a:t>Professor: </a:t>
            </a:r>
            <a:r>
              <a:rPr lang="en" sz="1600" dirty="0">
                <a:solidFill>
                  <a:srgbClr val="000000"/>
                </a:solidFill>
                <a:latin typeface="Times New Roman"/>
                <a:ea typeface="Times New Roman"/>
                <a:cs typeface="Times New Roman"/>
                <a:sym typeface="Times New Roman"/>
              </a:rPr>
              <a:t>Prof.</a:t>
            </a:r>
            <a:r>
              <a:rPr lang="en" sz="1600" b="1" dirty="0">
                <a:solidFill>
                  <a:srgbClr val="000000"/>
                </a:solidFill>
                <a:latin typeface="Times New Roman"/>
                <a:ea typeface="Times New Roman"/>
                <a:cs typeface="Times New Roman"/>
                <a:sym typeface="Times New Roman"/>
              </a:rPr>
              <a:t> </a:t>
            </a:r>
            <a:r>
              <a:rPr lang="en" sz="1600" dirty="0">
                <a:solidFill>
                  <a:srgbClr val="000000"/>
                </a:solidFill>
                <a:latin typeface="Times New Roman"/>
                <a:ea typeface="Times New Roman"/>
                <a:cs typeface="Times New Roman"/>
                <a:sym typeface="Times New Roman"/>
              </a:rPr>
              <a:t>Richard He			                 </a:t>
            </a:r>
            <a:r>
              <a:rPr lang="en" sz="1600" b="1" dirty="0">
                <a:solidFill>
                  <a:srgbClr val="000000"/>
                </a:solidFill>
                <a:latin typeface="Times New Roman"/>
                <a:ea typeface="Times New Roman"/>
                <a:cs typeface="Times New Roman"/>
                <a:sym typeface="Times New Roman"/>
              </a:rPr>
              <a:t>Capstone_Group:</a:t>
            </a:r>
            <a:r>
              <a:rPr lang="en" sz="1600" dirty="0">
                <a:solidFill>
                  <a:srgbClr val="000000"/>
                </a:solidFill>
                <a:latin typeface="Times New Roman"/>
                <a:ea typeface="Times New Roman"/>
                <a:cs typeface="Times New Roman"/>
                <a:sym typeface="Times New Roman"/>
              </a:rPr>
              <a:t> 10</a:t>
            </a:r>
            <a:endParaRPr sz="16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600" b="1" dirty="0">
                <a:solidFill>
                  <a:srgbClr val="000000"/>
                </a:solidFill>
                <a:latin typeface="Times New Roman"/>
                <a:ea typeface="Times New Roman"/>
                <a:cs typeface="Times New Roman"/>
                <a:sym typeface="Times New Roman"/>
              </a:rPr>
              <a:t>Project Members: </a:t>
            </a:r>
            <a:r>
              <a:rPr lang="en" sz="1600" dirty="0">
                <a:solidFill>
                  <a:srgbClr val="000000"/>
                </a:solidFill>
                <a:latin typeface="Times New Roman"/>
                <a:ea typeface="Times New Roman"/>
                <a:cs typeface="Times New Roman"/>
                <a:sym typeface="Times New Roman"/>
              </a:rPr>
              <a:t>Sakshi Grover, Durga Bhanu Nayak, Rohith Mallula, Abhay Somani</a:t>
            </a:r>
            <a:endParaRPr sz="15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2100" b="1" dirty="0">
              <a:solidFill>
                <a:srgbClr val="000000"/>
              </a:solidFill>
              <a:highlight>
                <a:srgbClr val="FFFFFF"/>
              </a:highlight>
              <a:latin typeface="Times New Roman"/>
              <a:ea typeface="Times New Roman"/>
              <a:cs typeface="Times New Roman"/>
              <a:sym typeface="Times New Roman"/>
            </a:endParaRPr>
          </a:p>
        </p:txBody>
      </p:sp>
      <p:sp>
        <p:nvSpPr>
          <p:cNvPr id="63" name="Google Shape;63;p13"/>
          <p:cNvSpPr txBox="1"/>
          <p:nvPr/>
        </p:nvSpPr>
        <p:spPr>
          <a:xfrm>
            <a:off x="298050" y="331400"/>
            <a:ext cx="8547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latin typeface="Times New Roman"/>
                <a:ea typeface="Times New Roman"/>
                <a:cs typeface="Times New Roman"/>
                <a:sym typeface="Times New Roman"/>
              </a:rPr>
              <a:t>AMSTERDAM AIRBNB ANALYSIS</a:t>
            </a:r>
            <a:endParaRPr sz="4000" b="1">
              <a:latin typeface="Times New Roman"/>
              <a:ea typeface="Times New Roman"/>
              <a:cs typeface="Times New Roman"/>
              <a:sym typeface="Times New Roman"/>
            </a:endParaRPr>
          </a:p>
        </p:txBody>
      </p:sp>
      <p:pic>
        <p:nvPicPr>
          <p:cNvPr id="64" name="Google Shape;64;p13"/>
          <p:cNvPicPr preferRelativeResize="0"/>
          <p:nvPr/>
        </p:nvPicPr>
        <p:blipFill>
          <a:blip r:embed="rId3">
            <a:alphaModFix/>
          </a:blip>
          <a:stretch>
            <a:fillRect/>
          </a:stretch>
        </p:blipFill>
        <p:spPr>
          <a:xfrm>
            <a:off x="6989750" y="1219300"/>
            <a:ext cx="1923650" cy="1639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DATA VISUALISATION</a:t>
            </a:r>
            <a:endParaRPr b="1">
              <a:latin typeface="Times New Roman"/>
              <a:ea typeface="Times New Roman"/>
              <a:cs typeface="Times New Roman"/>
              <a:sym typeface="Times New Roman"/>
            </a:endParaRPr>
          </a:p>
        </p:txBody>
      </p:sp>
      <p:pic>
        <p:nvPicPr>
          <p:cNvPr id="114" name="Google Shape;114;p21"/>
          <p:cNvPicPr preferRelativeResize="0"/>
          <p:nvPr/>
        </p:nvPicPr>
        <p:blipFill>
          <a:blip r:embed="rId3">
            <a:alphaModFix/>
          </a:blip>
          <a:stretch>
            <a:fillRect/>
          </a:stretch>
        </p:blipFill>
        <p:spPr>
          <a:xfrm>
            <a:off x="364650" y="1401500"/>
            <a:ext cx="8414726" cy="363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Prices vs No. of Accommodates</a:t>
            </a:r>
            <a:endParaRPr b="1">
              <a:solidFill>
                <a:srgbClr val="000000"/>
              </a:solidFill>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152400" y="1258400"/>
            <a:ext cx="4739745" cy="3732700"/>
          </a:xfrm>
          <a:prstGeom prst="rect">
            <a:avLst/>
          </a:prstGeom>
          <a:noFill/>
          <a:ln>
            <a:noFill/>
          </a:ln>
        </p:spPr>
      </p:pic>
      <p:sp>
        <p:nvSpPr>
          <p:cNvPr id="121" name="Google Shape;121;p22"/>
          <p:cNvSpPr txBox="1"/>
          <p:nvPr/>
        </p:nvSpPr>
        <p:spPr>
          <a:xfrm>
            <a:off x="4892150" y="1940700"/>
            <a:ext cx="3857100" cy="17547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Most customers comes in pair to rent out rooms or properties in Amsterdam.</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Larger group of people coming to Amsterdam are preferring properties with cheaper prices.</a:t>
            </a:r>
            <a:endParaRPr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Preferred Room Types</a:t>
            </a:r>
            <a:endParaRPr b="1">
              <a:solidFill>
                <a:srgbClr val="000000"/>
              </a:solidFill>
              <a:latin typeface="Times New Roman"/>
              <a:ea typeface="Times New Roman"/>
              <a:cs typeface="Times New Roman"/>
              <a:sym typeface="Times New Roman"/>
            </a:endParaRPr>
          </a:p>
        </p:txBody>
      </p:sp>
      <p:sp>
        <p:nvSpPr>
          <p:cNvPr id="127" name="Google Shape;127;p23"/>
          <p:cNvSpPr txBox="1">
            <a:spLocks noGrp="1"/>
          </p:cNvSpPr>
          <p:nvPr>
            <p:ph type="body" idx="1"/>
          </p:nvPr>
        </p:nvSpPr>
        <p:spPr>
          <a:xfrm>
            <a:off x="311700" y="1468825"/>
            <a:ext cx="4260300" cy="30999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900">
              <a:latin typeface="Times New Roman"/>
              <a:ea typeface="Times New Roman"/>
              <a:cs typeface="Times New Roman"/>
              <a:sym typeface="Times New Roman"/>
            </a:endParaRPr>
          </a:p>
          <a:p>
            <a:pPr marL="457200" lvl="0" indent="-349250" algn="l" rtl="0">
              <a:spcBef>
                <a:spcPts val="1200"/>
              </a:spcBef>
              <a:spcAft>
                <a:spcPts val="0"/>
              </a:spcAft>
              <a:buSzPts val="1900"/>
              <a:buFont typeface="Times New Roman"/>
              <a:buChar char="●"/>
            </a:pPr>
            <a:r>
              <a:rPr lang="en" sz="1900">
                <a:latin typeface="Times New Roman"/>
                <a:ea typeface="Times New Roman"/>
                <a:cs typeface="Times New Roman"/>
                <a:sym typeface="Times New Roman"/>
              </a:rPr>
              <a:t>Most people prefer to rent out entire apartments or private rooms for their stay.</a:t>
            </a:r>
            <a:endParaRPr sz="19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 sz="1900">
                <a:latin typeface="Times New Roman"/>
                <a:ea typeface="Times New Roman"/>
                <a:cs typeface="Times New Roman"/>
                <a:sym typeface="Times New Roman"/>
              </a:rPr>
              <a:t>Shared rooms or hotel rooms are not very popular choices</a:t>
            </a:r>
            <a:endParaRPr sz="1900">
              <a:latin typeface="Times New Roman"/>
              <a:ea typeface="Times New Roman"/>
              <a:cs typeface="Times New Roman"/>
              <a:sym typeface="Times New Roman"/>
            </a:endParaRPr>
          </a:p>
        </p:txBody>
      </p:sp>
      <p:pic>
        <p:nvPicPr>
          <p:cNvPr id="128" name="Google Shape;128;p23"/>
          <p:cNvPicPr preferRelativeResize="0"/>
          <p:nvPr/>
        </p:nvPicPr>
        <p:blipFill>
          <a:blip r:embed="rId3">
            <a:alphaModFix/>
          </a:blip>
          <a:stretch>
            <a:fillRect/>
          </a:stretch>
        </p:blipFill>
        <p:spPr>
          <a:xfrm>
            <a:off x="4572000" y="1152425"/>
            <a:ext cx="4363499" cy="373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760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Airbnb affiliated properties spread across Amsterdam</a:t>
            </a:r>
            <a:endParaRPr b="1">
              <a:solidFill>
                <a:srgbClr val="000000"/>
              </a:solidFill>
              <a:latin typeface="Times New Roman"/>
              <a:ea typeface="Times New Roman"/>
              <a:cs typeface="Times New Roman"/>
              <a:sym typeface="Times New Roman"/>
            </a:endParaRPr>
          </a:p>
        </p:txBody>
      </p:sp>
      <p:pic>
        <p:nvPicPr>
          <p:cNvPr id="134" name="Google Shape;134;p24"/>
          <p:cNvPicPr preferRelativeResize="0"/>
          <p:nvPr/>
        </p:nvPicPr>
        <p:blipFill>
          <a:blip r:embed="rId3">
            <a:alphaModFix/>
          </a:blip>
          <a:stretch>
            <a:fillRect/>
          </a:stretch>
        </p:blipFill>
        <p:spPr>
          <a:xfrm>
            <a:off x="140150" y="825700"/>
            <a:ext cx="8829450" cy="4177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43AF-4C17-4FEA-A014-F44C042057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Matrix of Correlation</a:t>
            </a:r>
          </a:p>
        </p:txBody>
      </p:sp>
      <p:pic>
        <p:nvPicPr>
          <p:cNvPr id="5" name="Picture 4">
            <a:extLst>
              <a:ext uri="{FF2B5EF4-FFF2-40B4-BE49-F238E27FC236}">
                <a16:creationId xmlns:a16="http://schemas.microsoft.com/office/drawing/2014/main" id="{B47A63E8-0C75-43D8-986F-C2A484A29AEC}"/>
              </a:ext>
            </a:extLst>
          </p:cNvPr>
          <p:cNvPicPr>
            <a:picLocks noChangeAspect="1"/>
          </p:cNvPicPr>
          <p:nvPr/>
        </p:nvPicPr>
        <p:blipFill>
          <a:blip r:embed="rId2"/>
          <a:stretch>
            <a:fillRect/>
          </a:stretch>
        </p:blipFill>
        <p:spPr>
          <a:xfrm>
            <a:off x="1444639" y="1466042"/>
            <a:ext cx="5704961" cy="3677458"/>
          </a:xfrm>
          <a:prstGeom prst="rect">
            <a:avLst/>
          </a:prstGeom>
        </p:spPr>
      </p:pic>
    </p:spTree>
    <p:extLst>
      <p:ext uri="{BB962C8B-B14F-4D97-AF65-F5344CB8AC3E}">
        <p14:creationId xmlns:p14="http://schemas.microsoft.com/office/powerpoint/2010/main" val="224127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PREDICTION MODELS</a:t>
            </a:r>
            <a:endParaRPr>
              <a:solidFill>
                <a:srgbClr val="000000"/>
              </a:solidFill>
              <a:latin typeface="Times New Roman"/>
              <a:ea typeface="Times New Roman"/>
              <a:cs typeface="Times New Roman"/>
              <a:sym typeface="Times New Roman"/>
            </a:endParaRPr>
          </a:p>
        </p:txBody>
      </p:sp>
      <p:sp>
        <p:nvSpPr>
          <p:cNvPr id="140" name="Google Shape;140;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942">
                <a:solidFill>
                  <a:srgbClr val="000000"/>
                </a:solidFill>
                <a:latin typeface="Times New Roman"/>
                <a:ea typeface="Times New Roman"/>
                <a:cs typeface="Times New Roman"/>
                <a:sym typeface="Times New Roman"/>
              </a:rPr>
              <a:t>Predictor Variables: Neighbor_Group, room_type, accommodates, bedrooms, beds</a:t>
            </a:r>
            <a:endParaRPr sz="1942">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942">
                <a:solidFill>
                  <a:srgbClr val="000000"/>
                </a:solidFill>
                <a:latin typeface="Times New Roman"/>
                <a:ea typeface="Times New Roman"/>
                <a:cs typeface="Times New Roman"/>
                <a:sym typeface="Times New Roman"/>
              </a:rPr>
              <a:t>Response Variable: Price</a:t>
            </a:r>
            <a:endParaRPr sz="1942">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942">
                <a:solidFill>
                  <a:srgbClr val="000000"/>
                </a:solidFill>
                <a:latin typeface="Times New Roman"/>
                <a:ea typeface="Times New Roman"/>
                <a:cs typeface="Times New Roman"/>
                <a:sym typeface="Times New Roman"/>
              </a:rPr>
              <a:t>Models Employed:</a:t>
            </a:r>
            <a:endParaRPr sz="1942">
              <a:solidFill>
                <a:srgbClr val="000000"/>
              </a:solidFill>
              <a:latin typeface="Times New Roman"/>
              <a:ea typeface="Times New Roman"/>
              <a:cs typeface="Times New Roman"/>
              <a:sym typeface="Times New Roman"/>
            </a:endParaRPr>
          </a:p>
          <a:p>
            <a:pPr marL="457200" lvl="0" indent="-342900" algn="l" rtl="0">
              <a:spcBef>
                <a:spcPts val="1200"/>
              </a:spcBef>
              <a:spcAft>
                <a:spcPts val="0"/>
              </a:spcAft>
              <a:buClr>
                <a:srgbClr val="000000"/>
              </a:buClr>
              <a:buSzPts val="1800"/>
              <a:buFont typeface="Times New Roman"/>
              <a:buAutoNum type="arabicPeriod"/>
            </a:pPr>
            <a:r>
              <a:rPr lang="en" sz="1942">
                <a:solidFill>
                  <a:srgbClr val="000000"/>
                </a:solidFill>
                <a:latin typeface="Times New Roman"/>
                <a:ea typeface="Times New Roman"/>
                <a:cs typeface="Times New Roman"/>
                <a:sym typeface="Times New Roman"/>
              </a:rPr>
              <a:t>K Nearest neighbors Regression</a:t>
            </a:r>
            <a:endParaRPr sz="1942">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eriod"/>
            </a:pPr>
            <a:r>
              <a:rPr lang="en" sz="1942">
                <a:solidFill>
                  <a:srgbClr val="000000"/>
                </a:solidFill>
                <a:latin typeface="Times New Roman"/>
                <a:ea typeface="Times New Roman"/>
                <a:cs typeface="Times New Roman"/>
                <a:sym typeface="Times New Roman"/>
              </a:rPr>
              <a:t>Linear Regression</a:t>
            </a:r>
            <a:endParaRPr sz="1942">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eriod"/>
            </a:pPr>
            <a:r>
              <a:rPr lang="en" sz="1942">
                <a:solidFill>
                  <a:srgbClr val="000000"/>
                </a:solidFill>
                <a:latin typeface="Times New Roman"/>
                <a:ea typeface="Times New Roman"/>
                <a:cs typeface="Times New Roman"/>
                <a:sym typeface="Times New Roman"/>
              </a:rPr>
              <a:t>Gradient Boosting Regression</a:t>
            </a:r>
            <a:endParaRPr sz="1942">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eriod"/>
            </a:pPr>
            <a:r>
              <a:rPr lang="en" sz="1942">
                <a:solidFill>
                  <a:srgbClr val="000000"/>
                </a:solidFill>
                <a:latin typeface="Times New Roman"/>
                <a:ea typeface="Times New Roman"/>
                <a:cs typeface="Times New Roman"/>
                <a:sym typeface="Times New Roman"/>
              </a:rPr>
              <a:t>Decision Tree Regression</a:t>
            </a:r>
            <a:endParaRPr sz="1942">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eriod"/>
            </a:pPr>
            <a:r>
              <a:rPr lang="en" sz="1942">
                <a:solidFill>
                  <a:srgbClr val="000000"/>
                </a:solidFill>
                <a:latin typeface="Times New Roman"/>
                <a:ea typeface="Times New Roman"/>
                <a:cs typeface="Times New Roman"/>
                <a:sym typeface="Times New Roman"/>
              </a:rPr>
              <a:t>Random Forest Regression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dirty="0">
                <a:solidFill>
                  <a:srgbClr val="000000"/>
                </a:solidFill>
                <a:latin typeface="Times New Roman"/>
                <a:ea typeface="Times New Roman"/>
                <a:cs typeface="Times New Roman"/>
                <a:sym typeface="Times New Roman"/>
              </a:rPr>
              <a:t>K Nearest Neighbors</a:t>
            </a:r>
            <a:endParaRPr b="1" dirty="0">
              <a:solidFill>
                <a:srgbClr val="000000"/>
              </a:solidFill>
              <a:latin typeface="Times New Roman"/>
              <a:ea typeface="Times New Roman"/>
              <a:cs typeface="Times New Roman"/>
              <a:sym typeface="Times New Roman"/>
            </a:endParaRPr>
          </a:p>
        </p:txBody>
      </p:sp>
      <p:sp>
        <p:nvSpPr>
          <p:cNvPr id="146" name="Google Shape;146;p26"/>
          <p:cNvSpPr txBox="1">
            <a:spLocks noGrp="1"/>
          </p:cNvSpPr>
          <p:nvPr>
            <p:ph type="body" idx="1"/>
          </p:nvPr>
        </p:nvSpPr>
        <p:spPr>
          <a:xfrm>
            <a:off x="4712250" y="1468825"/>
            <a:ext cx="41202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Neighbors Chosen</a:t>
            </a:r>
            <a:r>
              <a:rPr lang="en" sz="1900">
                <a:latin typeface="Times New Roman"/>
                <a:ea typeface="Times New Roman"/>
                <a:cs typeface="Times New Roman"/>
                <a:sym typeface="Times New Roman"/>
              </a:rPr>
              <a:t>: 15 to 65</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Maximum r2_score achieved: 0.4384</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Root Mean Square Error: 53.27</a:t>
            </a:r>
          </a:p>
          <a:p>
            <a:pPr marL="0" lvl="0" indent="0" algn="l" rtl="0">
              <a:spcBef>
                <a:spcPts val="1200"/>
              </a:spcBef>
              <a:spcAft>
                <a:spcPts val="1200"/>
              </a:spcAft>
              <a:buNone/>
            </a:pPr>
            <a:r>
              <a:rPr lang="en" sz="1900" dirty="0">
                <a:latin typeface="Times New Roman"/>
                <a:ea typeface="Times New Roman"/>
                <a:cs typeface="Times New Roman"/>
                <a:sym typeface="Times New Roman"/>
              </a:rPr>
              <a:t>Model accuracy %: 43.8</a:t>
            </a:r>
            <a:endParaRPr sz="19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371FC27-75EB-4006-AF9B-F72DD1E24351}"/>
              </a:ext>
            </a:extLst>
          </p:cNvPr>
          <p:cNvPicPr>
            <a:picLocks noChangeAspect="1"/>
          </p:cNvPicPr>
          <p:nvPr/>
        </p:nvPicPr>
        <p:blipFill>
          <a:blip r:embed="rId3"/>
          <a:stretch>
            <a:fillRect/>
          </a:stretch>
        </p:blipFill>
        <p:spPr>
          <a:xfrm>
            <a:off x="166322" y="1360824"/>
            <a:ext cx="4545928" cy="3674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Linear Regression Model</a:t>
            </a:r>
            <a:endParaRPr b="1">
              <a:solidFill>
                <a:srgbClr val="000000"/>
              </a:solidFill>
              <a:latin typeface="Times New Roman"/>
              <a:ea typeface="Times New Roman"/>
              <a:cs typeface="Times New Roman"/>
              <a:sym typeface="Times New Roman"/>
            </a:endParaRPr>
          </a:p>
        </p:txBody>
      </p:sp>
      <p:sp>
        <p:nvSpPr>
          <p:cNvPr id="153" name="Google Shape;153;p27"/>
          <p:cNvSpPr txBox="1">
            <a:spLocks noGrp="1"/>
          </p:cNvSpPr>
          <p:nvPr>
            <p:ph type="body" idx="1"/>
          </p:nvPr>
        </p:nvSpPr>
        <p:spPr>
          <a:xfrm>
            <a:off x="4733275" y="1535675"/>
            <a:ext cx="4098900" cy="30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Model tested upto 50 times</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Maximum r2_score achieved: 0.4446</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Root Mean Square Error: 52.38</a:t>
            </a:r>
          </a:p>
          <a:p>
            <a:pPr marL="0" lvl="0" indent="0" algn="l" rtl="0">
              <a:spcBef>
                <a:spcPts val="1200"/>
              </a:spcBef>
              <a:spcAft>
                <a:spcPts val="1200"/>
              </a:spcAft>
              <a:buNone/>
            </a:pPr>
            <a:r>
              <a:rPr lang="en" sz="1900" dirty="0">
                <a:latin typeface="Times New Roman"/>
                <a:ea typeface="Times New Roman"/>
                <a:cs typeface="Times New Roman"/>
                <a:sym typeface="Times New Roman"/>
              </a:rPr>
              <a:t>Model accuracy %: 44.5</a:t>
            </a:r>
            <a:endParaRPr sz="1900" dirty="0">
              <a:latin typeface="Times New Roman"/>
              <a:ea typeface="Times New Roman"/>
              <a:cs typeface="Times New Roman"/>
              <a:sym typeface="Times New Roman"/>
            </a:endParaRPr>
          </a:p>
        </p:txBody>
      </p:sp>
      <p:pic>
        <p:nvPicPr>
          <p:cNvPr id="154" name="Google Shape;154;p27"/>
          <p:cNvPicPr preferRelativeResize="0"/>
          <p:nvPr/>
        </p:nvPicPr>
        <p:blipFill>
          <a:blip r:embed="rId3">
            <a:alphaModFix/>
          </a:blip>
          <a:stretch>
            <a:fillRect/>
          </a:stretch>
        </p:blipFill>
        <p:spPr>
          <a:xfrm>
            <a:off x="73075" y="1303625"/>
            <a:ext cx="4618124" cy="3661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Gradient  Boosting Regressor</a:t>
            </a:r>
            <a:endParaRPr b="1">
              <a:solidFill>
                <a:srgbClr val="000000"/>
              </a:solidFill>
              <a:latin typeface="Times New Roman"/>
              <a:ea typeface="Times New Roman"/>
              <a:cs typeface="Times New Roman"/>
              <a:sym typeface="Times New Roman"/>
            </a:endParaRPr>
          </a:p>
        </p:txBody>
      </p:sp>
      <p:sp>
        <p:nvSpPr>
          <p:cNvPr id="160" name="Google Shape;160;p28"/>
          <p:cNvSpPr txBox="1">
            <a:spLocks noGrp="1"/>
          </p:cNvSpPr>
          <p:nvPr>
            <p:ph type="body" idx="1"/>
          </p:nvPr>
        </p:nvSpPr>
        <p:spPr>
          <a:xfrm>
            <a:off x="4791250" y="1468825"/>
            <a:ext cx="40413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Model tested upto 50 times</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Maximum r2_score achieved: 0.4523</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Root Mean Square Error: 55.10</a:t>
            </a:r>
          </a:p>
          <a:p>
            <a:pPr marL="0" lvl="0" indent="0" algn="l" rtl="0">
              <a:spcBef>
                <a:spcPts val="1200"/>
              </a:spcBef>
              <a:spcAft>
                <a:spcPts val="1200"/>
              </a:spcAft>
              <a:buNone/>
            </a:pPr>
            <a:r>
              <a:rPr lang="en" sz="1900" dirty="0">
                <a:latin typeface="Times New Roman"/>
                <a:ea typeface="Times New Roman"/>
                <a:cs typeface="Times New Roman"/>
                <a:sym typeface="Times New Roman"/>
              </a:rPr>
              <a:t>Model accuracy %: 45.2</a:t>
            </a:r>
            <a:endParaRPr sz="1900" dirty="0">
              <a:latin typeface="Times New Roman"/>
              <a:ea typeface="Times New Roman"/>
              <a:cs typeface="Times New Roman"/>
              <a:sym typeface="Times New Roman"/>
            </a:endParaRPr>
          </a:p>
        </p:txBody>
      </p:sp>
      <p:pic>
        <p:nvPicPr>
          <p:cNvPr id="161" name="Google Shape;161;p28"/>
          <p:cNvPicPr preferRelativeResize="0"/>
          <p:nvPr/>
        </p:nvPicPr>
        <p:blipFill>
          <a:blip r:embed="rId3">
            <a:alphaModFix/>
          </a:blip>
          <a:stretch>
            <a:fillRect/>
          </a:stretch>
        </p:blipFill>
        <p:spPr>
          <a:xfrm>
            <a:off x="152400" y="1258400"/>
            <a:ext cx="4638850" cy="37062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dirty="0">
                <a:solidFill>
                  <a:srgbClr val="000000"/>
                </a:solidFill>
                <a:latin typeface="Times New Roman"/>
                <a:ea typeface="Times New Roman"/>
                <a:cs typeface="Times New Roman"/>
                <a:sym typeface="Times New Roman"/>
              </a:rPr>
              <a:t>Decision Tree Regression</a:t>
            </a:r>
            <a:endParaRPr b="1" dirty="0">
              <a:solidFill>
                <a:srgbClr val="000000"/>
              </a:solidFill>
              <a:latin typeface="Times New Roman"/>
              <a:ea typeface="Times New Roman"/>
              <a:cs typeface="Times New Roman"/>
              <a:sym typeface="Times New Roman"/>
            </a:endParaRPr>
          </a:p>
        </p:txBody>
      </p:sp>
      <p:sp>
        <p:nvSpPr>
          <p:cNvPr id="167" name="Google Shape;167;p29"/>
          <p:cNvSpPr txBox="1">
            <a:spLocks noGrp="1"/>
          </p:cNvSpPr>
          <p:nvPr>
            <p:ph type="body" idx="1"/>
          </p:nvPr>
        </p:nvSpPr>
        <p:spPr>
          <a:xfrm>
            <a:off x="4813750" y="1468825"/>
            <a:ext cx="40185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Model tested upto 50 times</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Maximum r2_score achieved: 0.4114</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Root Mean Square Error: 55.17</a:t>
            </a:r>
          </a:p>
          <a:p>
            <a:pPr marL="0" lvl="0" indent="0" algn="l" rtl="0">
              <a:spcBef>
                <a:spcPts val="1200"/>
              </a:spcBef>
              <a:spcAft>
                <a:spcPts val="1200"/>
              </a:spcAft>
              <a:buNone/>
            </a:pPr>
            <a:r>
              <a:rPr lang="en" sz="1900" dirty="0">
                <a:latin typeface="Times New Roman"/>
                <a:ea typeface="Times New Roman"/>
                <a:cs typeface="Times New Roman"/>
                <a:sym typeface="Times New Roman"/>
              </a:rPr>
              <a:t>Model accuracy %: 41.1</a:t>
            </a:r>
            <a:endParaRPr sz="1900" dirty="0">
              <a:latin typeface="Times New Roman"/>
              <a:ea typeface="Times New Roman"/>
              <a:cs typeface="Times New Roman"/>
              <a:sym typeface="Times New Roman"/>
            </a:endParaRPr>
          </a:p>
        </p:txBody>
      </p:sp>
      <p:pic>
        <p:nvPicPr>
          <p:cNvPr id="168" name="Google Shape;168;p29"/>
          <p:cNvPicPr preferRelativeResize="0"/>
          <p:nvPr/>
        </p:nvPicPr>
        <p:blipFill>
          <a:blip r:embed="rId3">
            <a:alphaModFix/>
          </a:blip>
          <a:stretch>
            <a:fillRect/>
          </a:stretch>
        </p:blipFill>
        <p:spPr>
          <a:xfrm>
            <a:off x="152400" y="1258400"/>
            <a:ext cx="4661352" cy="373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TABLE OF CONTENT</a:t>
            </a:r>
            <a:endParaRPr/>
          </a:p>
        </p:txBody>
      </p:sp>
      <p:sp>
        <p:nvSpPr>
          <p:cNvPr id="70" name="Google Shape;70;p14"/>
          <p:cNvSpPr txBox="1">
            <a:spLocks noGrp="1"/>
          </p:cNvSpPr>
          <p:nvPr>
            <p:ph type="body" idx="1"/>
          </p:nvPr>
        </p:nvSpPr>
        <p:spPr>
          <a:xfrm>
            <a:off x="311700" y="1468825"/>
            <a:ext cx="5392500" cy="3156000"/>
          </a:xfrm>
          <a:prstGeom prst="rect">
            <a:avLst/>
          </a:prstGeom>
        </p:spPr>
        <p:txBody>
          <a:bodyPr spcFirstLastPara="1" wrap="square" lIns="91425" tIns="91425" rIns="91425" bIns="91425" anchor="t" anchorCtr="0">
            <a:normAutofit fontScale="92500" lnSpcReduction="10000"/>
          </a:bodyPr>
          <a:lstStyle/>
          <a:p>
            <a:pPr marL="457200" lvl="0" indent="-361950" algn="l" rtl="0">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Introduction</a:t>
            </a:r>
            <a:endParaRPr sz="2100">
              <a:solidFill>
                <a:srgbClr val="000000"/>
              </a:solidFill>
              <a:latin typeface="Times New Roman"/>
              <a:ea typeface="Times New Roman"/>
              <a:cs typeface="Times New Roman"/>
              <a:sym typeface="Times New Roman"/>
            </a:endParaRPr>
          </a:p>
          <a:p>
            <a:pPr marL="457200" lvl="0" indent="-361950" algn="l" rtl="0">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Dataset and Data Dictionary</a:t>
            </a:r>
            <a:endParaRPr sz="2100">
              <a:solidFill>
                <a:srgbClr val="000000"/>
              </a:solidFill>
              <a:latin typeface="Times New Roman"/>
              <a:ea typeface="Times New Roman"/>
              <a:cs typeface="Times New Roman"/>
              <a:sym typeface="Times New Roman"/>
            </a:endParaRPr>
          </a:p>
          <a:p>
            <a:pPr marL="457200" lvl="0" indent="-361950" algn="l" rtl="0">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Goals</a:t>
            </a:r>
            <a:endParaRPr sz="2100">
              <a:solidFill>
                <a:srgbClr val="000000"/>
              </a:solidFill>
              <a:latin typeface="Times New Roman"/>
              <a:ea typeface="Times New Roman"/>
              <a:cs typeface="Times New Roman"/>
              <a:sym typeface="Times New Roman"/>
            </a:endParaRPr>
          </a:p>
          <a:p>
            <a:pPr marL="457200" lvl="0" indent="-361950" algn="l" rtl="0">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Data Preprocessing</a:t>
            </a:r>
            <a:endParaRPr sz="2100">
              <a:solidFill>
                <a:srgbClr val="000000"/>
              </a:solidFill>
              <a:latin typeface="Times New Roman"/>
              <a:ea typeface="Times New Roman"/>
              <a:cs typeface="Times New Roman"/>
              <a:sym typeface="Times New Roman"/>
            </a:endParaRPr>
          </a:p>
          <a:p>
            <a:pPr marL="457200" lvl="0" indent="-361950" algn="l" rtl="0">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Exploratory Data Analysis</a:t>
            </a:r>
            <a:endParaRPr sz="2100">
              <a:solidFill>
                <a:srgbClr val="000000"/>
              </a:solidFill>
              <a:latin typeface="Times New Roman"/>
              <a:ea typeface="Times New Roman"/>
              <a:cs typeface="Times New Roman"/>
              <a:sym typeface="Times New Roman"/>
            </a:endParaRPr>
          </a:p>
          <a:p>
            <a:pPr marL="457200" lvl="0" indent="-361950" algn="l" rtl="0">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Data Visualisation</a:t>
            </a:r>
            <a:endParaRPr sz="2100">
              <a:solidFill>
                <a:srgbClr val="000000"/>
              </a:solidFill>
              <a:latin typeface="Times New Roman"/>
              <a:ea typeface="Times New Roman"/>
              <a:cs typeface="Times New Roman"/>
              <a:sym typeface="Times New Roman"/>
            </a:endParaRPr>
          </a:p>
          <a:p>
            <a:pPr marL="457200" lvl="0" indent="-361950" algn="l" rtl="0">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Prediction Models </a:t>
            </a:r>
            <a:endParaRPr sz="2100">
              <a:solidFill>
                <a:srgbClr val="000000"/>
              </a:solidFill>
              <a:latin typeface="Times New Roman"/>
              <a:ea typeface="Times New Roman"/>
              <a:cs typeface="Times New Roman"/>
              <a:sym typeface="Times New Roman"/>
            </a:endParaRPr>
          </a:p>
          <a:p>
            <a:pPr marL="457200" lvl="0" indent="-361950" algn="l" rtl="0">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Conclusion</a:t>
            </a:r>
            <a:endParaRPr sz="21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2100">
                <a:solidFill>
                  <a:srgbClr val="000000"/>
                </a:solidFill>
                <a:latin typeface="Times New Roman"/>
                <a:ea typeface="Times New Roman"/>
                <a:cs typeface="Times New Roman"/>
                <a:sym typeface="Times New Roman"/>
              </a:rPr>
              <a:t>References</a:t>
            </a:r>
            <a:r>
              <a:rPr lang="en" sz="2300" b="1">
                <a:solidFill>
                  <a:srgbClr val="666666"/>
                </a:solidFill>
              </a:rPr>
              <a:t> </a:t>
            </a:r>
            <a:endParaRPr sz="23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Random Forest Regression</a:t>
            </a:r>
            <a:endParaRPr b="1">
              <a:solidFill>
                <a:srgbClr val="000000"/>
              </a:solidFill>
              <a:latin typeface="Times New Roman"/>
              <a:ea typeface="Times New Roman"/>
              <a:cs typeface="Times New Roman"/>
              <a:sym typeface="Times New Roman"/>
            </a:endParaRPr>
          </a:p>
        </p:txBody>
      </p:sp>
      <p:sp>
        <p:nvSpPr>
          <p:cNvPr id="174" name="Google Shape;174;p30"/>
          <p:cNvSpPr txBox="1">
            <a:spLocks noGrp="1"/>
          </p:cNvSpPr>
          <p:nvPr>
            <p:ph type="body" idx="1"/>
          </p:nvPr>
        </p:nvSpPr>
        <p:spPr>
          <a:xfrm>
            <a:off x="4691200" y="1468825"/>
            <a:ext cx="41415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Model tested upto 50 times</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Maximum r2_score achieved: 0.4458</a:t>
            </a:r>
            <a:endParaRPr sz="1900" dirty="0">
              <a:latin typeface="Times New Roman"/>
              <a:ea typeface="Times New Roman"/>
              <a:cs typeface="Times New Roman"/>
              <a:sym typeface="Times New Roman"/>
            </a:endParaRPr>
          </a:p>
          <a:p>
            <a:pPr marL="0" lvl="0" indent="0" algn="l" rtl="0">
              <a:spcBef>
                <a:spcPts val="1200"/>
              </a:spcBef>
              <a:spcAft>
                <a:spcPts val="0"/>
              </a:spcAft>
              <a:buNone/>
            </a:pPr>
            <a:r>
              <a:rPr lang="en" sz="1900" dirty="0">
                <a:latin typeface="Times New Roman"/>
                <a:ea typeface="Times New Roman"/>
                <a:cs typeface="Times New Roman"/>
                <a:sym typeface="Times New Roman"/>
              </a:rPr>
              <a:t>Root Mean Square Error: 55.17</a:t>
            </a:r>
            <a:endParaRPr sz="1900" dirty="0">
              <a:latin typeface="Times New Roman"/>
              <a:ea typeface="Times New Roman"/>
              <a:cs typeface="Times New Roman"/>
              <a:sym typeface="Times New Roman"/>
            </a:endParaRPr>
          </a:p>
          <a:p>
            <a:pPr marL="0" lvl="0" indent="0" algn="l" rtl="0">
              <a:spcBef>
                <a:spcPts val="1200"/>
              </a:spcBef>
              <a:spcAft>
                <a:spcPts val="1200"/>
              </a:spcAft>
              <a:buNone/>
            </a:pPr>
            <a:r>
              <a:rPr lang="en" sz="1900" dirty="0">
                <a:latin typeface="Times New Roman"/>
                <a:ea typeface="Times New Roman"/>
                <a:cs typeface="Times New Roman"/>
                <a:sym typeface="Times New Roman"/>
              </a:rPr>
              <a:t>Model accuracy %: 44.6</a:t>
            </a:r>
            <a:endParaRPr sz="1900" dirty="0">
              <a:latin typeface="Times New Roman"/>
              <a:ea typeface="Times New Roman"/>
              <a:cs typeface="Times New Roman"/>
              <a:sym typeface="Times New Roman"/>
            </a:endParaRPr>
          </a:p>
        </p:txBody>
      </p:sp>
      <p:pic>
        <p:nvPicPr>
          <p:cNvPr id="175" name="Google Shape;175;p30"/>
          <p:cNvPicPr preferRelativeResize="0"/>
          <p:nvPr/>
        </p:nvPicPr>
        <p:blipFill>
          <a:blip r:embed="rId3">
            <a:alphaModFix/>
          </a:blip>
          <a:stretch>
            <a:fillRect/>
          </a:stretch>
        </p:blipFill>
        <p:spPr>
          <a:xfrm>
            <a:off x="152400" y="1258400"/>
            <a:ext cx="4538800" cy="343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CONCLUSION</a:t>
            </a:r>
            <a:endParaRPr b="1">
              <a:solidFill>
                <a:srgbClr val="000000"/>
              </a:solidFill>
              <a:latin typeface="Times New Roman"/>
              <a:ea typeface="Times New Roman"/>
              <a:cs typeface="Times New Roman"/>
              <a:sym typeface="Times New Roman"/>
            </a:endParaRPr>
          </a:p>
        </p:txBody>
      </p:sp>
      <p:sp>
        <p:nvSpPr>
          <p:cNvPr id="181" name="Google Shape;181;p31"/>
          <p:cNvSpPr txBox="1">
            <a:spLocks noGrp="1"/>
          </p:cNvSpPr>
          <p:nvPr>
            <p:ph type="body" idx="1"/>
          </p:nvPr>
        </p:nvSpPr>
        <p:spPr>
          <a:xfrm>
            <a:off x="311700" y="1468825"/>
            <a:ext cx="8520600" cy="339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We have successfully answered the key business questions through exploratory data analysis. Like peak months of booking will help airbnb plan when to renovate the unit and perform key maintenances/ seasonal overhauls accordingly to maximize profits.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Preferred room type will help Airbnb to potentially buy new lands/houses and convert them into Airbnbs in the long run thereby generating additional streams of revenue.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Identifying the key features that affect the listing price would help Airbnb narrow and finetune their model of listing price prediction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Our prediction model is a lightweight example of how machine learning models can be used to solve real business problems.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REFERENCES</a:t>
            </a:r>
            <a:endParaRPr/>
          </a:p>
        </p:txBody>
      </p:sp>
      <p:sp>
        <p:nvSpPr>
          <p:cNvPr id="187" name="Google Shape;187;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85000" lnSpcReduction="10000"/>
          </a:bodyPr>
          <a:lstStyle/>
          <a:p>
            <a:pPr marL="457200" lvl="0" indent="-320357" algn="l" rtl="0">
              <a:lnSpc>
                <a:spcPct val="200000"/>
              </a:lnSpc>
              <a:spcBef>
                <a:spcPts val="0"/>
              </a:spcBef>
              <a:spcAft>
                <a:spcPts val="0"/>
              </a:spcAft>
              <a:buClr>
                <a:srgbClr val="000000"/>
              </a:buClr>
              <a:buSzPct val="100000"/>
              <a:buFont typeface="Times New Roman"/>
              <a:buAutoNum type="arabicPeriod"/>
            </a:pPr>
            <a:r>
              <a:rPr lang="en" sz="1700" dirty="0">
                <a:solidFill>
                  <a:srgbClr val="000000"/>
                </a:solidFill>
                <a:latin typeface="Times New Roman"/>
                <a:ea typeface="Times New Roman"/>
                <a:cs typeface="Times New Roman"/>
                <a:sym typeface="Times New Roman"/>
              </a:rPr>
              <a:t>Inside Airbnb. Adding data to the debate. (n.d.). Inside Airbnb. </a:t>
            </a:r>
            <a:r>
              <a:rPr lang="en" sz="1700" dirty="0">
                <a:solidFill>
                  <a:srgbClr val="000000"/>
                </a:solidFill>
                <a:latin typeface="Times New Roman"/>
                <a:ea typeface="Times New Roman"/>
                <a:cs typeface="Times New Roman"/>
                <a:sym typeface="Times New Roman"/>
                <a:hlinkClick r:id="rId3"/>
              </a:rPr>
              <a:t>http://insideairbnb.com/get-the-data.html</a:t>
            </a:r>
            <a:endParaRPr sz="1700" dirty="0">
              <a:solidFill>
                <a:srgbClr val="000000"/>
              </a:solidFill>
              <a:latin typeface="Times New Roman"/>
              <a:ea typeface="Times New Roman"/>
              <a:cs typeface="Times New Roman"/>
              <a:sym typeface="Times New Roman"/>
            </a:endParaRPr>
          </a:p>
          <a:p>
            <a:pPr marL="457200" lvl="0" indent="-320357" algn="l" rtl="0">
              <a:lnSpc>
                <a:spcPct val="200000"/>
              </a:lnSpc>
              <a:spcBef>
                <a:spcPts val="0"/>
              </a:spcBef>
              <a:spcAft>
                <a:spcPts val="0"/>
              </a:spcAft>
              <a:buClr>
                <a:srgbClr val="000000"/>
              </a:buClr>
              <a:buSzPct val="100000"/>
              <a:buFont typeface="Times New Roman"/>
              <a:buAutoNum type="arabicPeriod"/>
            </a:pPr>
            <a:r>
              <a:rPr lang="en" sz="1700" dirty="0">
                <a:solidFill>
                  <a:srgbClr val="000000"/>
                </a:solidFill>
                <a:latin typeface="Times New Roman"/>
                <a:ea typeface="Times New Roman"/>
                <a:cs typeface="Times New Roman"/>
                <a:sym typeface="Times New Roman"/>
              </a:rPr>
              <a:t>Howarth, D. (2021, May 25). Airbnb rebrand by </a:t>
            </a:r>
            <a:r>
              <a:rPr lang="en" sz="1700" dirty="0" err="1">
                <a:solidFill>
                  <a:srgbClr val="000000"/>
                </a:solidFill>
                <a:latin typeface="Times New Roman"/>
                <a:ea typeface="Times New Roman"/>
                <a:cs typeface="Times New Roman"/>
                <a:sym typeface="Times New Roman"/>
              </a:rPr>
              <a:t>DesignStudio</a:t>
            </a:r>
            <a:r>
              <a:rPr lang="en" sz="1700" dirty="0">
                <a:solidFill>
                  <a:srgbClr val="000000"/>
                </a:solidFill>
                <a:latin typeface="Times New Roman"/>
                <a:ea typeface="Times New Roman"/>
                <a:cs typeface="Times New Roman"/>
                <a:sym typeface="Times New Roman"/>
              </a:rPr>
              <a:t> aims for visual consistency. </a:t>
            </a:r>
            <a:r>
              <a:rPr lang="en" sz="1700" dirty="0" err="1">
                <a:solidFill>
                  <a:srgbClr val="000000"/>
                </a:solidFill>
                <a:latin typeface="Times New Roman"/>
                <a:ea typeface="Times New Roman"/>
                <a:cs typeface="Times New Roman"/>
                <a:sym typeface="Times New Roman"/>
              </a:rPr>
              <a:t>Dezeen</a:t>
            </a:r>
            <a:r>
              <a:rPr lang="en" sz="1700" dirty="0">
                <a:solidFill>
                  <a:srgbClr val="000000"/>
                </a:solidFill>
                <a:latin typeface="Times New Roman"/>
                <a:ea typeface="Times New Roman"/>
                <a:cs typeface="Times New Roman"/>
                <a:sym typeface="Times New Roman"/>
              </a:rPr>
              <a:t>. </a:t>
            </a:r>
            <a:r>
              <a:rPr lang="en" sz="1700" dirty="0">
                <a:solidFill>
                  <a:srgbClr val="000000"/>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https://www.dezeen.com/2014/07/16/airbnb-rebrand-designstudio-logo-belo</a:t>
            </a:r>
            <a:r>
              <a:rPr lang="en" sz="1700" dirty="0">
                <a:solidFill>
                  <a:srgbClr val="000000"/>
                </a:solidFill>
                <a:uFill>
                  <a:noFill/>
                </a:uFill>
                <a:latin typeface="Times New Roman"/>
                <a:ea typeface="Times New Roman"/>
                <a:cs typeface="Times New Roman"/>
                <a:sym typeface="Times New Roman"/>
              </a:rPr>
              <a:t>/</a:t>
            </a:r>
            <a:endParaRPr sz="1700" dirty="0">
              <a:solidFill>
                <a:srgbClr val="000000"/>
              </a:solidFill>
              <a:latin typeface="Times New Roman"/>
              <a:ea typeface="Times New Roman"/>
              <a:cs typeface="Times New Roman"/>
              <a:sym typeface="Times New Roman"/>
            </a:endParaRPr>
          </a:p>
          <a:p>
            <a:pPr marL="457200" lvl="0" indent="-320357" algn="l" rtl="0">
              <a:lnSpc>
                <a:spcPct val="200000"/>
              </a:lnSpc>
              <a:spcBef>
                <a:spcPts val="0"/>
              </a:spcBef>
              <a:spcAft>
                <a:spcPts val="0"/>
              </a:spcAft>
              <a:buClr>
                <a:srgbClr val="000000"/>
              </a:buClr>
              <a:buSzPct val="100000"/>
              <a:buFont typeface="Times New Roman"/>
              <a:buAutoNum type="arabicPeriod"/>
            </a:pPr>
            <a:r>
              <a:rPr lang="en" sz="1700" dirty="0">
                <a:solidFill>
                  <a:srgbClr val="000000"/>
                </a:solidFill>
                <a:latin typeface="Times New Roman"/>
                <a:ea typeface="Times New Roman"/>
                <a:cs typeface="Times New Roman"/>
                <a:sym typeface="Times New Roman"/>
              </a:rPr>
              <a:t>1.6. Nearest Neighbors. (n.d.). Scikit-Learn. </a:t>
            </a:r>
            <a:r>
              <a:rPr lang="en" sz="1700" u="sng" dirty="0">
                <a:solidFill>
                  <a:schemeClr val="hlink"/>
                </a:solidFill>
                <a:latin typeface="Times New Roman"/>
                <a:ea typeface="Times New Roman"/>
                <a:cs typeface="Times New Roman"/>
                <a:sym typeface="Times New Roman"/>
                <a:hlinkClick r:id="rId5"/>
              </a:rPr>
              <a:t>https://scikit-learn.org/stable/modules/neighbors.html</a:t>
            </a:r>
            <a:endParaRPr sz="1700" dirty="0">
              <a:solidFill>
                <a:srgbClr val="000000"/>
              </a:solidFill>
              <a:latin typeface="Times New Roman"/>
              <a:ea typeface="Times New Roman"/>
              <a:cs typeface="Times New Roman"/>
              <a:sym typeface="Times New Roman"/>
            </a:endParaRPr>
          </a:p>
          <a:p>
            <a:pPr marL="457200" lvl="0" indent="-320357" algn="l" rtl="0">
              <a:lnSpc>
                <a:spcPct val="200000"/>
              </a:lnSpc>
              <a:spcBef>
                <a:spcPts val="0"/>
              </a:spcBef>
              <a:spcAft>
                <a:spcPts val="0"/>
              </a:spcAft>
              <a:buClr>
                <a:srgbClr val="000000"/>
              </a:buClr>
              <a:buSzPct val="100000"/>
              <a:buFont typeface="Times New Roman"/>
              <a:buAutoNum type="arabicPeriod"/>
            </a:pPr>
            <a:r>
              <a:rPr lang="en" sz="1700" dirty="0" err="1">
                <a:solidFill>
                  <a:srgbClr val="000000"/>
                </a:solidFill>
                <a:latin typeface="Times New Roman"/>
                <a:ea typeface="Times New Roman"/>
                <a:cs typeface="Times New Roman"/>
                <a:sym typeface="Times New Roman"/>
              </a:rPr>
              <a:t>sklearn.linear_model.LinearRegression</a:t>
            </a:r>
            <a:r>
              <a:rPr lang="en" sz="1700" dirty="0">
                <a:solidFill>
                  <a:srgbClr val="000000"/>
                </a:solidFill>
                <a:latin typeface="Times New Roman"/>
                <a:ea typeface="Times New Roman"/>
                <a:cs typeface="Times New Roman"/>
                <a:sym typeface="Times New Roman"/>
              </a:rPr>
              <a:t>. (2007). Scikit-Learn. Retrieved 2021, from </a:t>
            </a:r>
            <a:r>
              <a:rPr lang="en" sz="1700" dirty="0">
                <a:solidFill>
                  <a:srgbClr val="000000"/>
                </a:solidFill>
                <a:uFill>
                  <a:noFill/>
                </a:uFill>
                <a:latin typeface="Times New Roman"/>
                <a:ea typeface="Times New Roman"/>
                <a:cs typeface="Times New Roman"/>
                <a:sym typeface="Times New Roman"/>
                <a:hlinkClick r:id="rId6"/>
              </a:rPr>
              <a:t>https://scikit-learn.org/stable/modules/generated/sklearn.linear_model.LinearRegression.html</a:t>
            </a:r>
            <a:endParaRPr sz="800" dirty="0">
              <a:solidFill>
                <a:srgbClr val="000000"/>
              </a:solidFill>
              <a:latin typeface="Arial"/>
              <a:ea typeface="Arial"/>
              <a:cs typeface="Arial"/>
              <a:sym typeface="Arial"/>
            </a:endParaRPr>
          </a:p>
          <a:p>
            <a:pPr marL="0" lvl="0" indent="0" algn="l" rtl="0">
              <a:lnSpc>
                <a:spcPct val="200000"/>
              </a:lnSpc>
              <a:spcBef>
                <a:spcPts val="0"/>
              </a:spcBef>
              <a:spcAft>
                <a:spcPts val="0"/>
              </a:spcAft>
              <a:buNone/>
            </a:pPr>
            <a:endParaRPr sz="800"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20435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INTRODUCTION</a:t>
            </a:r>
            <a:endParaRPr/>
          </a:p>
        </p:txBody>
      </p:sp>
      <p:sp>
        <p:nvSpPr>
          <p:cNvPr id="76" name="Google Shape;76;p15"/>
          <p:cNvSpPr txBox="1">
            <a:spLocks noGrp="1"/>
          </p:cNvSpPr>
          <p:nvPr>
            <p:ph type="body" idx="1"/>
          </p:nvPr>
        </p:nvSpPr>
        <p:spPr>
          <a:xfrm>
            <a:off x="311700" y="1384750"/>
            <a:ext cx="8629800" cy="33102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0"/>
              </a:spcAft>
              <a:buNone/>
            </a:pPr>
            <a:r>
              <a:rPr lang="en" sz="1942">
                <a:solidFill>
                  <a:srgbClr val="000000"/>
                </a:solidFill>
                <a:latin typeface="Times New Roman"/>
                <a:ea typeface="Times New Roman"/>
                <a:cs typeface="Times New Roman"/>
                <a:sym typeface="Times New Roman"/>
              </a:rPr>
              <a:t>Data is precious and will last longer than the systems themselves." Tim Berners-Lee once quoted. Data is on overdrive, generated at a breakneck pace, flooding out of the dozens of devices we use every day.</a:t>
            </a:r>
            <a:endParaRPr sz="1942">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942">
                <a:solidFill>
                  <a:srgbClr val="000000"/>
                </a:solidFill>
                <a:latin typeface="Times New Roman"/>
                <a:ea typeface="Times New Roman"/>
                <a:cs typeface="Times New Roman"/>
                <a:sym typeface="Times New Roman"/>
              </a:rPr>
              <a:t>The purpose of this presentation is to explore a public dataset from Airbnb for Amsterdam city location. </a:t>
            </a:r>
            <a:endParaRPr sz="1942">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n" sz="1942">
                <a:solidFill>
                  <a:srgbClr val="000000"/>
                </a:solidFill>
                <a:latin typeface="Times New Roman"/>
                <a:ea typeface="Times New Roman"/>
                <a:cs typeface="Times New Roman"/>
                <a:sym typeface="Times New Roman"/>
              </a:rPr>
              <a:t>Cleaning of dataset by dropping unused variables, converting the variables as per the required data types, checking for null values etc. are some of the processes that are included in the data cleaning process. </a:t>
            </a:r>
            <a:endParaRPr sz="1942">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1200"/>
              </a:spcAft>
              <a:buNone/>
            </a:pPr>
            <a:r>
              <a:rPr lang="en" sz="1942">
                <a:solidFill>
                  <a:srgbClr val="000000"/>
                </a:solidFill>
                <a:latin typeface="Times New Roman"/>
                <a:ea typeface="Times New Roman"/>
                <a:cs typeface="Times New Roman"/>
                <a:sym typeface="Times New Roman"/>
              </a:rPr>
              <a:t>After the data cleanup we will try to understand the cleaned data more by applying the visualization techniques and plot graphs to answer our questions to the dataset</a:t>
            </a:r>
            <a:r>
              <a:rPr lang="en" sz="1110">
                <a:solidFill>
                  <a:srgbClr val="000000"/>
                </a:solidFill>
                <a:latin typeface="Times New Roman"/>
                <a:ea typeface="Times New Roman"/>
                <a:cs typeface="Times New Roman"/>
                <a:sym typeface="Times New Roman"/>
              </a:rPr>
              <a:t>.</a:t>
            </a:r>
            <a:endParaRPr sz="1942">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38250"/>
            <a:ext cx="8520600" cy="855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DATASET AND DATA DICTIONARY</a:t>
            </a:r>
            <a:endParaRPr/>
          </a:p>
        </p:txBody>
      </p:sp>
      <p:sp>
        <p:nvSpPr>
          <p:cNvPr id="82" name="Google Shape;82;p16"/>
          <p:cNvSpPr txBox="1">
            <a:spLocks noGrp="1"/>
          </p:cNvSpPr>
          <p:nvPr>
            <p:ph type="body" idx="1"/>
          </p:nvPr>
        </p:nvSpPr>
        <p:spPr>
          <a:xfrm>
            <a:off x="504000" y="1440000"/>
            <a:ext cx="7754400" cy="3703500"/>
          </a:xfrm>
          <a:prstGeom prst="rect">
            <a:avLst/>
          </a:prstGeom>
        </p:spPr>
        <p:txBody>
          <a:bodyPr spcFirstLastPara="1" wrap="square" lIns="91425" tIns="91425" rIns="91425" bIns="91425" anchor="t" anchorCtr="0">
            <a:noAutofit/>
          </a:bodyPr>
          <a:lstStyle/>
          <a:p>
            <a:pPr marL="285750" indent="-285750" algn="just">
              <a:lnSpc>
                <a:spcPct val="95000"/>
              </a:lnSpc>
              <a:spcBef>
                <a:spcPts val="1200"/>
              </a:spcBef>
            </a:pPr>
            <a:r>
              <a:rPr lang="en" sz="1742" dirty="0">
                <a:solidFill>
                  <a:srgbClr val="000000"/>
                </a:solidFill>
                <a:latin typeface="Times New Roman"/>
                <a:ea typeface="Times New Roman"/>
                <a:cs typeface="Times New Roman"/>
                <a:sym typeface="Times New Roman"/>
              </a:rPr>
              <a:t>We had multiple options like AirDNA, Airbnb, web scraping Airbnb website, InsideAirbnb. </a:t>
            </a:r>
          </a:p>
          <a:p>
            <a:pPr marL="285750" indent="-285750" algn="just">
              <a:lnSpc>
                <a:spcPct val="95000"/>
              </a:lnSpc>
              <a:spcBef>
                <a:spcPts val="1200"/>
              </a:spcBef>
            </a:pPr>
            <a:r>
              <a:rPr lang="en" sz="1742" dirty="0">
                <a:solidFill>
                  <a:srgbClr val="000000"/>
                </a:solidFill>
                <a:latin typeface="Times New Roman"/>
                <a:ea typeface="Times New Roman"/>
                <a:cs typeface="Times New Roman"/>
                <a:sym typeface="Times New Roman"/>
              </a:rPr>
              <a:t>We chose to use data from </a:t>
            </a:r>
            <a:r>
              <a:rPr lang="en" sz="1742" b="1" i="1" dirty="0">
                <a:solidFill>
                  <a:srgbClr val="000000"/>
                </a:solidFill>
                <a:latin typeface="Times New Roman"/>
                <a:ea typeface="Times New Roman"/>
                <a:cs typeface="Times New Roman"/>
                <a:sym typeface="Times New Roman"/>
              </a:rPr>
              <a:t>insideairbnb.com</a:t>
            </a:r>
            <a:r>
              <a:rPr lang="en" sz="1742" dirty="0">
                <a:solidFill>
                  <a:srgbClr val="000000"/>
                </a:solidFill>
                <a:latin typeface="Times New Roman"/>
                <a:ea typeface="Times New Roman"/>
                <a:cs typeface="Times New Roman"/>
                <a:sym typeface="Times New Roman"/>
              </a:rPr>
              <a:t> since to free-to-use while others require subscription or credit card details to access the core API.  </a:t>
            </a:r>
            <a:endParaRPr sz="1742" dirty="0">
              <a:solidFill>
                <a:srgbClr val="000000"/>
              </a:solidFill>
              <a:latin typeface="Times New Roman"/>
              <a:ea typeface="Times New Roman"/>
              <a:cs typeface="Times New Roman"/>
              <a:sym typeface="Times New Roman"/>
            </a:endParaRPr>
          </a:p>
          <a:p>
            <a:pPr marL="285750" indent="-285750" algn="just">
              <a:lnSpc>
                <a:spcPct val="95000"/>
              </a:lnSpc>
              <a:spcBef>
                <a:spcPts val="1200"/>
              </a:spcBef>
            </a:pPr>
            <a:r>
              <a:rPr lang="en" sz="1742" dirty="0">
                <a:solidFill>
                  <a:srgbClr val="000000"/>
                </a:solidFill>
                <a:latin typeface="Times New Roman"/>
                <a:ea typeface="Times New Roman"/>
                <a:cs typeface="Times New Roman"/>
                <a:sym typeface="Times New Roman"/>
              </a:rPr>
              <a:t>Upon the scope of the subject and timeline we have limited our study to Airbnb listings data related to the Amsterdam area. </a:t>
            </a:r>
            <a:endParaRPr sz="1742"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28E390-0C24-4F77-A896-83432A4BB65E}"/>
              </a:ext>
            </a:extLst>
          </p:cNvPr>
          <p:cNvSpPr>
            <a:spLocks noGrp="1"/>
          </p:cNvSpPr>
          <p:nvPr>
            <p:ph type="body" idx="1"/>
          </p:nvPr>
        </p:nvSpPr>
        <p:spPr>
          <a:xfrm>
            <a:off x="311700" y="1468825"/>
            <a:ext cx="4532400" cy="3099900"/>
          </a:xfrm>
        </p:spPr>
        <p:txBody>
          <a:bodyPr/>
          <a:lstStyle/>
          <a:p>
            <a:pPr marL="114300" indent="0">
              <a:buNone/>
            </a:pPr>
            <a:r>
              <a:rPr lang="en" sz="1800" dirty="0">
                <a:solidFill>
                  <a:srgbClr val="000000"/>
                </a:solidFill>
                <a:latin typeface="Times New Roman"/>
                <a:ea typeface="Times New Roman"/>
                <a:cs typeface="Times New Roman"/>
                <a:sym typeface="Times New Roman"/>
              </a:rPr>
              <a:t>These are few of the key features that are present in our 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Categorical variables: 3</a:t>
            </a:r>
          </a:p>
          <a:p>
            <a:r>
              <a:rPr lang="en-US" dirty="0">
                <a:latin typeface="Times New Roman" panose="02020603050405020304" pitchFamily="18" charset="0"/>
                <a:cs typeface="Times New Roman" panose="02020603050405020304" pitchFamily="18" charset="0"/>
              </a:rPr>
              <a:t>Numerical variables: 15</a:t>
            </a:r>
          </a:p>
        </p:txBody>
      </p:sp>
      <p:pic>
        <p:nvPicPr>
          <p:cNvPr id="6" name="Picture 5">
            <a:extLst>
              <a:ext uri="{FF2B5EF4-FFF2-40B4-BE49-F238E27FC236}">
                <a16:creationId xmlns:a16="http://schemas.microsoft.com/office/drawing/2014/main" id="{74FD362B-B2B7-4935-AE6F-2309F7EF78EC}"/>
              </a:ext>
            </a:extLst>
          </p:cNvPr>
          <p:cNvPicPr>
            <a:picLocks noChangeAspect="1"/>
          </p:cNvPicPr>
          <p:nvPr/>
        </p:nvPicPr>
        <p:blipFill>
          <a:blip r:embed="rId2"/>
          <a:stretch>
            <a:fillRect/>
          </a:stretch>
        </p:blipFill>
        <p:spPr>
          <a:xfrm>
            <a:off x="4844100" y="574775"/>
            <a:ext cx="4299900" cy="4527810"/>
          </a:xfrm>
          <a:prstGeom prst="rect">
            <a:avLst/>
          </a:prstGeom>
        </p:spPr>
      </p:pic>
    </p:spTree>
    <p:extLst>
      <p:ext uri="{BB962C8B-B14F-4D97-AF65-F5344CB8AC3E}">
        <p14:creationId xmlns:p14="http://schemas.microsoft.com/office/powerpoint/2010/main" val="164644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GOALS</a:t>
            </a:r>
            <a:endParaRPr sz="4000" b="1">
              <a:solidFill>
                <a:srgbClr val="000000"/>
              </a:solidFill>
              <a:latin typeface="Times New Roman"/>
              <a:ea typeface="Times New Roman"/>
              <a:cs typeface="Times New Roman"/>
              <a:sym typeface="Times New Roman"/>
            </a:endParaRPr>
          </a:p>
        </p:txBody>
      </p:sp>
      <p:sp>
        <p:nvSpPr>
          <p:cNvPr id="89" name="Google Shape;89;p17"/>
          <p:cNvSpPr txBox="1">
            <a:spLocks noGrp="1"/>
          </p:cNvSpPr>
          <p:nvPr>
            <p:ph type="body" idx="1"/>
          </p:nvPr>
        </p:nvSpPr>
        <p:spPr>
          <a:xfrm>
            <a:off x="311700" y="1373475"/>
            <a:ext cx="8520600" cy="35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00000"/>
                </a:solidFill>
                <a:latin typeface="Times New Roman"/>
                <a:ea typeface="Times New Roman"/>
                <a:cs typeface="Times New Roman"/>
                <a:sym typeface="Times New Roman"/>
              </a:rPr>
              <a:t>Goals of this presentation is to: -  </a:t>
            </a:r>
            <a:endParaRPr sz="1700">
              <a:solidFill>
                <a:srgbClr val="000000"/>
              </a:solidFill>
              <a:latin typeface="Times New Roman"/>
              <a:ea typeface="Times New Roman"/>
              <a:cs typeface="Times New Roman"/>
              <a:sym typeface="Times New Roman"/>
            </a:endParaRPr>
          </a:p>
          <a:p>
            <a:pPr marL="457200" lvl="0" indent="-336550" algn="l" rtl="0">
              <a:spcBef>
                <a:spcPts val="1200"/>
              </a:spcBef>
              <a:spcAft>
                <a:spcPts val="0"/>
              </a:spcAft>
              <a:buSzPts val="1700"/>
              <a:buChar char="●"/>
            </a:pPr>
            <a:r>
              <a:rPr lang="en" sz="1700">
                <a:solidFill>
                  <a:srgbClr val="000000"/>
                </a:solidFill>
                <a:latin typeface="Times New Roman"/>
                <a:ea typeface="Times New Roman"/>
                <a:cs typeface="Times New Roman"/>
                <a:sym typeface="Times New Roman"/>
              </a:rPr>
              <a:t>Cleaning the data set as part of data preprocessing.</a:t>
            </a:r>
            <a:endParaRPr sz="170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SzPts val="1700"/>
              <a:buChar char="●"/>
            </a:pPr>
            <a:r>
              <a:rPr lang="en" sz="1700">
                <a:solidFill>
                  <a:srgbClr val="000000"/>
                </a:solidFill>
                <a:latin typeface="Times New Roman"/>
                <a:ea typeface="Times New Roman"/>
                <a:cs typeface="Times New Roman"/>
                <a:sym typeface="Times New Roman"/>
              </a:rPr>
              <a:t>Perform various aggregations to understand the dataset better to understand the top listings of airbnbs available in this dataset.</a:t>
            </a:r>
            <a:endParaRPr sz="170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Visualise the preferences room types, Prices vs Accommodates, Number of bookings, revenue and average booking per month of the listings given in the dataset. </a:t>
            </a:r>
            <a:endParaRPr sz="170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Predicting price of the listings based on Neighborhood, type of room, accommodates, bedrooms and beds using various prediction models</a:t>
            </a:r>
            <a:endParaRPr sz="1700">
              <a:solidFill>
                <a:srgbClr val="000000"/>
              </a:solidFill>
              <a:latin typeface="Times New Roman"/>
              <a:ea typeface="Times New Roman"/>
              <a:cs typeface="Times New Roman"/>
              <a:sym typeface="Times New Roman"/>
            </a:endParaRPr>
          </a:p>
          <a:p>
            <a:pPr marL="457200" lvl="0" indent="0" algn="l" rtl="0">
              <a:spcBef>
                <a:spcPts val="0"/>
              </a:spcBef>
              <a:spcAft>
                <a:spcPts val="0"/>
              </a:spcAft>
              <a:buNone/>
            </a:pPr>
            <a:r>
              <a:rPr lang="en" sz="1700">
                <a:solidFill>
                  <a:srgbClr val="000000"/>
                </a:solidFill>
                <a:latin typeface="Times New Roman"/>
                <a:ea typeface="Times New Roman"/>
                <a:cs typeface="Times New Roman"/>
                <a:sym typeface="Times New Roman"/>
              </a:rPr>
              <a:t>Prediction Models used are K Nearest Neighbours, Linear Regression, Gradient Boosting Regressor, Decision Tree Regression and Random Forest</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DATA PREPROCESSING</a:t>
            </a: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95" name="Google Shape;95;p1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9250" algn="just" rtl="0">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Checked for null values in variables and removed them from the dataframe.</a:t>
            </a:r>
            <a:endParaRPr sz="1900">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Imputed null values for required variables</a:t>
            </a:r>
            <a:endParaRPr sz="1900">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Removed outliers from the dataset for variables to retain normality.</a:t>
            </a:r>
            <a:endParaRPr sz="1900">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Cleaned and converted variables like ‘Price’ and ‘Date’ to appropriate format.</a:t>
            </a:r>
            <a:endParaRPr sz="1900">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Selected and proceeded with the necessary columns from the dataset.</a:t>
            </a:r>
            <a:endParaRPr sz="1900">
              <a:latin typeface="Times New Roman"/>
              <a:ea typeface="Times New Roman"/>
              <a:cs typeface="Times New Roman"/>
              <a:sym typeface="Times New Roman"/>
            </a:endParaRPr>
          </a:p>
          <a:p>
            <a:pPr marL="457200" lvl="0" indent="-349250" algn="just" rtl="0">
              <a:lnSpc>
                <a:spcPct val="150000"/>
              </a:lnSpc>
              <a:spcBef>
                <a:spcPts val="0"/>
              </a:spcBef>
              <a:spcAft>
                <a:spcPts val="0"/>
              </a:spcAft>
              <a:buSzPts val="1900"/>
              <a:buFont typeface="Times New Roman"/>
              <a:buChar char="●"/>
            </a:pPr>
            <a:r>
              <a:rPr lang="en" sz="1900">
                <a:latin typeface="Times New Roman"/>
                <a:ea typeface="Times New Roman"/>
                <a:cs typeface="Times New Roman"/>
                <a:sym typeface="Times New Roman"/>
              </a:rPr>
              <a:t>Created new variable based on the required groupings.</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16345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b="1">
                <a:solidFill>
                  <a:srgbClr val="000000"/>
                </a:solidFill>
                <a:latin typeface="Times New Roman"/>
                <a:ea typeface="Times New Roman"/>
                <a:cs typeface="Times New Roman"/>
                <a:sym typeface="Times New Roman"/>
              </a:rPr>
              <a:t>EXPLORATORY DATA ANALYSIS</a:t>
            </a:r>
            <a:endParaRPr/>
          </a:p>
        </p:txBody>
      </p:sp>
      <p:sp>
        <p:nvSpPr>
          <p:cNvPr id="101" name="Google Shape;101;p19"/>
          <p:cNvSpPr txBox="1">
            <a:spLocks noGrp="1"/>
          </p:cNvSpPr>
          <p:nvPr>
            <p:ph type="body" idx="1"/>
          </p:nvPr>
        </p:nvSpPr>
        <p:spPr>
          <a:xfrm>
            <a:off x="255625" y="784850"/>
            <a:ext cx="8520600" cy="427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TOP  FIVE LISTINGS WITH HIGHEST ESTIMATED REVENUE</a:t>
            </a:r>
            <a:endParaRPr b="1">
              <a:solidFill>
                <a:srgbClr val="000000"/>
              </a:solidFill>
              <a:latin typeface="Times New Roman"/>
              <a:ea typeface="Times New Roman"/>
              <a:cs typeface="Times New Roman"/>
              <a:sym typeface="Times New Roman"/>
            </a:endParaRPr>
          </a:p>
        </p:txBody>
      </p:sp>
      <p:graphicFrame>
        <p:nvGraphicFramePr>
          <p:cNvPr id="102" name="Google Shape;102;p19"/>
          <p:cNvGraphicFramePr/>
          <p:nvPr>
            <p:extLst>
              <p:ext uri="{D42A27DB-BD31-4B8C-83A1-F6EECF244321}">
                <p14:modId xmlns:p14="http://schemas.microsoft.com/office/powerpoint/2010/main" val="2434291904"/>
              </p:ext>
            </p:extLst>
          </p:nvPr>
        </p:nvGraphicFramePr>
        <p:xfrm>
          <a:off x="367775" y="1445384"/>
          <a:ext cx="7632800" cy="3614166"/>
        </p:xfrm>
        <a:graphic>
          <a:graphicData uri="http://schemas.openxmlformats.org/drawingml/2006/table">
            <a:tbl>
              <a:tblPr>
                <a:noFill/>
                <a:tableStyleId>{4C74516E-CF09-42CB-AEB3-100B5766C2A5}</a:tableStyleId>
              </a:tblPr>
              <a:tblGrid>
                <a:gridCol w="954100">
                  <a:extLst>
                    <a:ext uri="{9D8B030D-6E8A-4147-A177-3AD203B41FA5}">
                      <a16:colId xmlns:a16="http://schemas.microsoft.com/office/drawing/2014/main" val="20000"/>
                    </a:ext>
                  </a:extLst>
                </a:gridCol>
                <a:gridCol w="954100">
                  <a:extLst>
                    <a:ext uri="{9D8B030D-6E8A-4147-A177-3AD203B41FA5}">
                      <a16:colId xmlns:a16="http://schemas.microsoft.com/office/drawing/2014/main" val="20001"/>
                    </a:ext>
                  </a:extLst>
                </a:gridCol>
                <a:gridCol w="954100">
                  <a:extLst>
                    <a:ext uri="{9D8B030D-6E8A-4147-A177-3AD203B41FA5}">
                      <a16:colId xmlns:a16="http://schemas.microsoft.com/office/drawing/2014/main" val="20002"/>
                    </a:ext>
                  </a:extLst>
                </a:gridCol>
                <a:gridCol w="954100">
                  <a:extLst>
                    <a:ext uri="{9D8B030D-6E8A-4147-A177-3AD203B41FA5}">
                      <a16:colId xmlns:a16="http://schemas.microsoft.com/office/drawing/2014/main" val="20003"/>
                    </a:ext>
                  </a:extLst>
                </a:gridCol>
                <a:gridCol w="954100">
                  <a:extLst>
                    <a:ext uri="{9D8B030D-6E8A-4147-A177-3AD203B41FA5}">
                      <a16:colId xmlns:a16="http://schemas.microsoft.com/office/drawing/2014/main" val="20004"/>
                    </a:ext>
                  </a:extLst>
                </a:gridCol>
                <a:gridCol w="954100">
                  <a:extLst>
                    <a:ext uri="{9D8B030D-6E8A-4147-A177-3AD203B41FA5}">
                      <a16:colId xmlns:a16="http://schemas.microsoft.com/office/drawing/2014/main" val="20005"/>
                    </a:ext>
                  </a:extLst>
                </a:gridCol>
                <a:gridCol w="954100">
                  <a:extLst>
                    <a:ext uri="{9D8B030D-6E8A-4147-A177-3AD203B41FA5}">
                      <a16:colId xmlns:a16="http://schemas.microsoft.com/office/drawing/2014/main" val="20006"/>
                    </a:ext>
                  </a:extLst>
                </a:gridCol>
                <a:gridCol w="954100">
                  <a:extLst>
                    <a:ext uri="{9D8B030D-6E8A-4147-A177-3AD203B41FA5}">
                      <a16:colId xmlns:a16="http://schemas.microsoft.com/office/drawing/2014/main" val="20007"/>
                    </a:ext>
                  </a:extLst>
                </a:gridCol>
              </a:tblGrid>
              <a:tr h="695150">
                <a:tc>
                  <a:txBody>
                    <a:bodyPr/>
                    <a:lstStyle/>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b="1">
                          <a:latin typeface="Times New Roman"/>
                          <a:ea typeface="Times New Roman"/>
                          <a:cs typeface="Times New Roman"/>
                          <a:sym typeface="Times New Roman"/>
                        </a:rPr>
                        <a:t>listing_id</a:t>
                      </a:r>
                      <a:endParaRPr sz="1300"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b="1">
                          <a:latin typeface="Times New Roman"/>
                          <a:ea typeface="Times New Roman"/>
                          <a:cs typeface="Times New Roman"/>
                          <a:sym typeface="Times New Roman"/>
                        </a:rPr>
                        <a:t>number_of_reviews</a:t>
                      </a:r>
                      <a:endParaRPr sz="1300"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b="1">
                          <a:latin typeface="Times New Roman"/>
                          <a:ea typeface="Times New Roman"/>
                          <a:cs typeface="Times New Roman"/>
                          <a:sym typeface="Times New Roman"/>
                        </a:rPr>
                        <a:t>minimum_nights</a:t>
                      </a:r>
                      <a:endParaRPr sz="1300"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b="1">
                          <a:latin typeface="Times New Roman"/>
                          <a:ea typeface="Times New Roman"/>
                          <a:cs typeface="Times New Roman"/>
                          <a:sym typeface="Times New Roman"/>
                        </a:rPr>
                        <a:t>accommodates</a:t>
                      </a:r>
                      <a:endParaRPr sz="1300"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b="1">
                          <a:latin typeface="Times New Roman"/>
                          <a:ea typeface="Times New Roman"/>
                          <a:cs typeface="Times New Roman"/>
                          <a:sym typeface="Times New Roman"/>
                        </a:rPr>
                        <a:t>bedrooms</a:t>
                      </a:r>
                      <a:endParaRPr sz="1300"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b="1">
                          <a:latin typeface="Times New Roman"/>
                          <a:ea typeface="Times New Roman"/>
                          <a:cs typeface="Times New Roman"/>
                          <a:sym typeface="Times New Roman"/>
                        </a:rPr>
                        <a:t>beds</a:t>
                      </a:r>
                      <a:endParaRPr sz="1300"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b="1">
                          <a:latin typeface="Times New Roman"/>
                          <a:ea typeface="Times New Roman"/>
                          <a:cs typeface="Times New Roman"/>
                          <a:sym typeface="Times New Roman"/>
                        </a:rPr>
                        <a:t>estimated_revenue</a:t>
                      </a:r>
                      <a:endParaRPr sz="1300" b="1">
                        <a:latin typeface="Times New Roman"/>
                        <a:ea typeface="Times New Roman"/>
                        <a:cs typeface="Times New Roman"/>
                        <a:sym typeface="Times New Roman"/>
                      </a:endParaRPr>
                    </a:p>
                  </a:txBody>
                  <a:tcPr marL="63500" marR="63500" marT="63500" marB="63500">
                    <a:lnL w="9525" cap="flat" cmpd="sng">
                      <a:solidFill>
                        <a:srgbClr val="DFE2E5"/>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95025">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8008</a:t>
                      </a:r>
                      <a:endParaRPr sz="1300">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19183967</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103</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300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4</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4511400.0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95025">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7818</a:t>
                      </a:r>
                      <a:endParaRPr sz="1300">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18816109</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24</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1001</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4</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2906904.0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95025">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2846</a:t>
                      </a:r>
                      <a:endParaRPr sz="1300">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7332860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333</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dirty="0">
                          <a:latin typeface="Times New Roman"/>
                          <a:ea typeface="Times New Roman"/>
                          <a:cs typeface="Times New Roman"/>
                          <a:sym typeface="Times New Roman"/>
                        </a:rPr>
                        <a:t>180</a:t>
                      </a:r>
                      <a:endParaRPr sz="1300" dirty="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2697300.0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95025">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2868</a:t>
                      </a:r>
                      <a:endParaRPr sz="1300">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7382264</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321</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180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2600100.0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95025">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352</a:t>
                      </a:r>
                      <a:endParaRPr sz="1300">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853645</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70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30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4</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3.0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latin typeface="Times New Roman"/>
                          <a:ea typeface="Times New Roman"/>
                          <a:cs typeface="Times New Roman"/>
                          <a:sym typeface="Times New Roman"/>
                        </a:rPr>
                        <a:t>2.0</a:t>
                      </a:r>
                      <a:endParaRPr sz="130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dirty="0">
                          <a:latin typeface="Times New Roman"/>
                          <a:ea typeface="Times New Roman"/>
                          <a:cs typeface="Times New Roman"/>
                          <a:sym typeface="Times New Roman"/>
                        </a:rPr>
                        <a:t>1680000.0</a:t>
                      </a:r>
                      <a:endParaRPr sz="1300" dirty="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body" idx="1"/>
          </p:nvPr>
        </p:nvSpPr>
        <p:spPr>
          <a:xfrm>
            <a:off x="311700" y="542700"/>
            <a:ext cx="8520600" cy="419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latin typeface="Times New Roman"/>
                <a:ea typeface="Times New Roman"/>
                <a:cs typeface="Times New Roman"/>
                <a:sym typeface="Times New Roman"/>
              </a:rPr>
              <a:t>Top five listings with highest estimate revenue listings with minimum_nights 7 or less</a:t>
            </a:r>
            <a:endParaRPr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graphicFrame>
        <p:nvGraphicFramePr>
          <p:cNvPr id="108" name="Google Shape;108;p20"/>
          <p:cNvGraphicFramePr/>
          <p:nvPr/>
        </p:nvGraphicFramePr>
        <p:xfrm>
          <a:off x="311600" y="1372663"/>
          <a:ext cx="8433600" cy="3489625"/>
        </p:xfrm>
        <a:graphic>
          <a:graphicData uri="http://schemas.openxmlformats.org/drawingml/2006/table">
            <a:tbl>
              <a:tblPr>
                <a:noFill/>
                <a:tableStyleId>{4C74516E-CF09-42CB-AEB3-100B5766C2A5}</a:tableStyleId>
              </a:tblPr>
              <a:tblGrid>
                <a:gridCol w="1054200">
                  <a:extLst>
                    <a:ext uri="{9D8B030D-6E8A-4147-A177-3AD203B41FA5}">
                      <a16:colId xmlns:a16="http://schemas.microsoft.com/office/drawing/2014/main" val="20000"/>
                    </a:ext>
                  </a:extLst>
                </a:gridCol>
                <a:gridCol w="1054200">
                  <a:extLst>
                    <a:ext uri="{9D8B030D-6E8A-4147-A177-3AD203B41FA5}">
                      <a16:colId xmlns:a16="http://schemas.microsoft.com/office/drawing/2014/main" val="20001"/>
                    </a:ext>
                  </a:extLst>
                </a:gridCol>
                <a:gridCol w="1054200">
                  <a:extLst>
                    <a:ext uri="{9D8B030D-6E8A-4147-A177-3AD203B41FA5}">
                      <a16:colId xmlns:a16="http://schemas.microsoft.com/office/drawing/2014/main" val="20002"/>
                    </a:ext>
                  </a:extLst>
                </a:gridCol>
                <a:gridCol w="1054200">
                  <a:extLst>
                    <a:ext uri="{9D8B030D-6E8A-4147-A177-3AD203B41FA5}">
                      <a16:colId xmlns:a16="http://schemas.microsoft.com/office/drawing/2014/main" val="20003"/>
                    </a:ext>
                  </a:extLst>
                </a:gridCol>
                <a:gridCol w="1054200">
                  <a:extLst>
                    <a:ext uri="{9D8B030D-6E8A-4147-A177-3AD203B41FA5}">
                      <a16:colId xmlns:a16="http://schemas.microsoft.com/office/drawing/2014/main" val="20004"/>
                    </a:ext>
                  </a:extLst>
                </a:gridCol>
                <a:gridCol w="1054200">
                  <a:extLst>
                    <a:ext uri="{9D8B030D-6E8A-4147-A177-3AD203B41FA5}">
                      <a16:colId xmlns:a16="http://schemas.microsoft.com/office/drawing/2014/main" val="20005"/>
                    </a:ext>
                  </a:extLst>
                </a:gridCol>
                <a:gridCol w="1054200">
                  <a:extLst>
                    <a:ext uri="{9D8B030D-6E8A-4147-A177-3AD203B41FA5}">
                      <a16:colId xmlns:a16="http://schemas.microsoft.com/office/drawing/2014/main" val="20006"/>
                    </a:ext>
                  </a:extLst>
                </a:gridCol>
                <a:gridCol w="1054200">
                  <a:extLst>
                    <a:ext uri="{9D8B030D-6E8A-4147-A177-3AD203B41FA5}">
                      <a16:colId xmlns:a16="http://schemas.microsoft.com/office/drawing/2014/main" val="20007"/>
                    </a:ext>
                  </a:extLst>
                </a:gridCol>
              </a:tblGrid>
              <a:tr h="846375">
                <a:tc>
                  <a:txBody>
                    <a:bodyPr/>
                    <a:lstStyle/>
                    <a:p>
                      <a:pPr marL="0" lvl="0" indent="0" algn="l" rtl="0">
                        <a:lnSpc>
                          <a:spcPct val="115000"/>
                        </a:lnSpc>
                        <a:spcBef>
                          <a:spcPts val="0"/>
                        </a:spcBef>
                        <a:spcAft>
                          <a:spcPts val="0"/>
                        </a:spcAft>
                        <a:buNone/>
                      </a:pPr>
                      <a:endParaRPr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9525" cap="flat" cmpd="sng">
                      <a:solidFill>
                        <a:srgbClr val="DFE2E5"/>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latin typeface="Times New Roman"/>
                          <a:ea typeface="Times New Roman"/>
                          <a:cs typeface="Times New Roman"/>
                          <a:sym typeface="Times New Roman"/>
                        </a:rPr>
                        <a:t>listing_id</a:t>
                      </a:r>
                      <a:endParaRPr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latin typeface="Times New Roman"/>
                          <a:ea typeface="Times New Roman"/>
                          <a:cs typeface="Times New Roman"/>
                          <a:sym typeface="Times New Roman"/>
                        </a:rPr>
                        <a:t>number_of_reviews</a:t>
                      </a:r>
                      <a:endParaRPr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latin typeface="Times New Roman"/>
                          <a:ea typeface="Times New Roman"/>
                          <a:cs typeface="Times New Roman"/>
                          <a:sym typeface="Times New Roman"/>
                        </a:rPr>
                        <a:t>minimum_nights</a:t>
                      </a:r>
                      <a:endParaRPr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latin typeface="Times New Roman"/>
                          <a:ea typeface="Times New Roman"/>
                          <a:cs typeface="Times New Roman"/>
                          <a:sym typeface="Times New Roman"/>
                        </a:rPr>
                        <a:t>accommodates</a:t>
                      </a:r>
                      <a:endParaRPr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latin typeface="Times New Roman"/>
                          <a:ea typeface="Times New Roman"/>
                          <a:cs typeface="Times New Roman"/>
                          <a:sym typeface="Times New Roman"/>
                        </a:rPr>
                        <a:t>bedrooms</a:t>
                      </a:r>
                      <a:endParaRPr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latin typeface="Times New Roman"/>
                          <a:ea typeface="Times New Roman"/>
                          <a:cs typeface="Times New Roman"/>
                          <a:sym typeface="Times New Roman"/>
                        </a:rPr>
                        <a:t>beds</a:t>
                      </a:r>
                      <a:endParaRPr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latin typeface="Times New Roman"/>
                          <a:ea typeface="Times New Roman"/>
                          <a:cs typeface="Times New Roman"/>
                          <a:sym typeface="Times New Roman"/>
                        </a:rPr>
                        <a:t>estimated_revenue</a:t>
                      </a:r>
                      <a:endParaRPr b="1">
                        <a:latin typeface="Times New Roman"/>
                        <a:ea typeface="Times New Roman"/>
                        <a:cs typeface="Times New Roman"/>
                        <a:sym typeface="Times New Roman"/>
                      </a:endParaRPr>
                    </a:p>
                  </a:txBody>
                  <a:tcPr marL="127000" marR="127000" marT="63500" marB="63500">
                    <a:lnL w="9525" cap="flat" cmpd="sng">
                      <a:solidFill>
                        <a:srgbClr val="DFE2E5"/>
                      </a:solidFill>
                      <a:prstDash val="solid"/>
                      <a:round/>
                      <a:headEnd type="none" w="sm" len="sm"/>
                      <a:tailEnd type="none" w="sm" len="sm"/>
                    </a:lnL>
                    <a:lnR w="9525" cap="flat" cmpd="sng">
                      <a:solidFill>
                        <a:srgbClr val="DFE2E5"/>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528650">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353</a:t>
                      </a:r>
                      <a:endParaRPr>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854328</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330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3.0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3.0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678608.0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28650">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154</a:t>
                      </a:r>
                      <a:endParaRPr>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510836</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110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5.0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8.0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561330.0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528650">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320</a:t>
                      </a:r>
                      <a:endParaRPr>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785432</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804</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2.0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3.0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325600.0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28650">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448</a:t>
                      </a:r>
                      <a:endParaRPr>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1044452</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286</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300300.0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28650">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666</a:t>
                      </a:r>
                      <a:endParaRPr>
                        <a:latin typeface="Times New Roman"/>
                        <a:ea typeface="Times New Roman"/>
                        <a:cs typeface="Times New Roman"/>
                        <a:sym typeface="Times New Roman"/>
                      </a:endParaRPr>
                    </a:p>
                  </a:txBody>
                  <a:tcPr marL="127000" marR="127000" marT="63500" marB="63500" anchor="ctr">
                    <a:lnL w="9525" cap="flat" cmpd="sng">
                      <a:solidFill>
                        <a:srgbClr val="DFE2E5"/>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FE2E5"/>
                      </a:solidFill>
                      <a:prstDash val="solid"/>
                      <a:round/>
                      <a:headEnd type="none" w="sm" len="sm"/>
                      <a:tailEnd type="none" w="sm" len="sm"/>
                    </a:lnT>
                    <a:lnB w="9525" cap="flat" cmpd="sng">
                      <a:solidFill>
                        <a:srgbClr val="DFE2E5"/>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1601408</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224</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2.0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2.0</a:t>
                      </a:r>
                      <a:endParaRPr>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dirty="0">
                          <a:latin typeface="Times New Roman"/>
                          <a:ea typeface="Times New Roman"/>
                          <a:cs typeface="Times New Roman"/>
                          <a:sym typeface="Times New Roman"/>
                        </a:rPr>
                        <a:t>273600.0</a:t>
                      </a:r>
                      <a:endParaRPr dirty="0">
                        <a:latin typeface="Times New Roman"/>
                        <a:ea typeface="Times New Roman"/>
                        <a:cs typeface="Times New Roman"/>
                        <a:sym typeface="Times New Roman"/>
                      </a:endParaRPr>
                    </a:p>
                  </a:txBody>
                  <a:tcPr marL="127000" marR="127000" marT="63500" marB="635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1066</Words>
  <Application>Microsoft Office PowerPoint</Application>
  <PresentationFormat>On-screen Show (16:9)</PresentationFormat>
  <Paragraphs>198</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Source Code Pro</vt:lpstr>
      <vt:lpstr>Times New Roman</vt:lpstr>
      <vt:lpstr>Arial</vt:lpstr>
      <vt:lpstr>Oswald</vt:lpstr>
      <vt:lpstr>Modern Writer</vt:lpstr>
      <vt:lpstr>PowerPoint Presentation</vt:lpstr>
      <vt:lpstr>TABLE OF CONTENT</vt:lpstr>
      <vt:lpstr>INTRODUCTION</vt:lpstr>
      <vt:lpstr>DATASET AND DATA DICTIONARY</vt:lpstr>
      <vt:lpstr>PowerPoint Presentation</vt:lpstr>
      <vt:lpstr>GOALS</vt:lpstr>
      <vt:lpstr>DATA PREPROCESSING </vt:lpstr>
      <vt:lpstr>EXPLORATORY DATA ANALYSIS</vt:lpstr>
      <vt:lpstr>PowerPoint Presentation</vt:lpstr>
      <vt:lpstr>DATA VISUALISATION</vt:lpstr>
      <vt:lpstr>Prices vs No. of Accommodates</vt:lpstr>
      <vt:lpstr>Preferred Room Types</vt:lpstr>
      <vt:lpstr>Airbnb affiliated properties spread across Amsterdam</vt:lpstr>
      <vt:lpstr>Matrix of Correlation</vt:lpstr>
      <vt:lpstr>PREDICTION MODELS</vt:lpstr>
      <vt:lpstr>K Nearest Neighbors</vt:lpstr>
      <vt:lpstr>Linear Regression Model</vt:lpstr>
      <vt:lpstr>Gradient  Boosting Regressor</vt:lpstr>
      <vt:lpstr>Decision Tree Regression</vt:lpstr>
      <vt:lpstr>Random Forest Regression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Durga Bhanu Nayak</cp:lastModifiedBy>
  <cp:revision>10</cp:revision>
  <dcterms:modified xsi:type="dcterms:W3CDTF">2021-12-14T01:33:47Z</dcterms:modified>
</cp:coreProperties>
</file>