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4" r:id="rId4"/>
    <p:sldId id="270" r:id="rId5"/>
    <p:sldId id="275" r:id="rId6"/>
    <p:sldId id="257" r:id="rId7"/>
    <p:sldId id="261" r:id="rId8"/>
    <p:sldId id="279" r:id="rId9"/>
    <p:sldId id="266" r:id="rId10"/>
    <p:sldId id="276" r:id="rId11"/>
    <p:sldId id="277" r:id="rId12"/>
    <p:sldId id="259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4A58D-05ED-4887-9BF7-E3CAFB473CCF}" v="1067" dt="2023-06-21T19:56:23.060"/>
    <p1510:client id="{DF998277-3E21-2C36-483F-5491A0A552D1}" v="100" dt="2023-06-21T19:55:05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F1BA3-B61D-43BD-9B02-98E1DED942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9BE9580-AE3B-424A-9778-0DE7419101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6218779B-8208-4D81-9942-BB8E9F5A66F1}" type="parTrans" cxnId="{601AD46B-7F11-48D7-8B13-8A289EF2889F}">
      <dgm:prSet/>
      <dgm:spPr/>
      <dgm:t>
        <a:bodyPr/>
        <a:lstStyle/>
        <a:p>
          <a:endParaRPr lang="en-US"/>
        </a:p>
      </dgm:t>
    </dgm:pt>
    <dgm:pt modelId="{3E4D1B81-01E2-477B-ABB1-09220FD1C871}" type="sibTrans" cxnId="{601AD46B-7F11-48D7-8B13-8A289EF2889F}">
      <dgm:prSet/>
      <dgm:spPr/>
      <dgm:t>
        <a:bodyPr/>
        <a:lstStyle/>
        <a:p>
          <a:endParaRPr lang="en-US"/>
        </a:p>
      </dgm:t>
    </dgm:pt>
    <dgm:pt modelId="{17D94BEC-E3BF-4C93-81AC-4B48C32E84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Questions</a:t>
          </a:r>
        </a:p>
      </dgm:t>
    </dgm:pt>
    <dgm:pt modelId="{37FA31E4-C93D-4859-BCC6-9A7AA8A766EB}" type="parTrans" cxnId="{CC3B3849-9D41-458F-B9B0-3A091DACE91A}">
      <dgm:prSet/>
      <dgm:spPr/>
      <dgm:t>
        <a:bodyPr/>
        <a:lstStyle/>
        <a:p>
          <a:endParaRPr lang="en-US"/>
        </a:p>
      </dgm:t>
    </dgm:pt>
    <dgm:pt modelId="{45A55E2E-4CF4-464B-ADE8-8AD4D8D702B2}" type="sibTrans" cxnId="{CC3B3849-9D41-458F-B9B0-3A091DACE91A}">
      <dgm:prSet/>
      <dgm:spPr/>
      <dgm:t>
        <a:bodyPr/>
        <a:lstStyle/>
        <a:p>
          <a:endParaRPr lang="en-US"/>
        </a:p>
      </dgm:t>
    </dgm:pt>
    <dgm:pt modelId="{EE8253D9-AD24-4006-AE53-D5E175A88C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Understanding diversity</a:t>
          </a:r>
        </a:p>
      </dgm:t>
    </dgm:pt>
    <dgm:pt modelId="{A0CBFA0D-DC73-4BB7-891B-6C4E3B9B36AD}" type="parTrans" cxnId="{D2EE5711-7F3A-4338-BE68-98E95D534BBB}">
      <dgm:prSet/>
      <dgm:spPr/>
      <dgm:t>
        <a:bodyPr/>
        <a:lstStyle/>
        <a:p>
          <a:endParaRPr lang="en-US"/>
        </a:p>
      </dgm:t>
    </dgm:pt>
    <dgm:pt modelId="{A693B2A7-CDDA-4204-AA7D-AC1D3ABA3C4F}" type="sibTrans" cxnId="{D2EE5711-7F3A-4338-BE68-98E95D534BBB}">
      <dgm:prSet/>
      <dgm:spPr/>
      <dgm:t>
        <a:bodyPr/>
        <a:lstStyle/>
        <a:p>
          <a:endParaRPr lang="en-US"/>
        </a:p>
      </dgm:t>
    </dgm:pt>
    <dgm:pt modelId="{0E668532-AC1B-48A1-BC0E-D508079A10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Factor Analysis</a:t>
          </a:r>
        </a:p>
      </dgm:t>
    </dgm:pt>
    <dgm:pt modelId="{1DA323C6-3601-4568-84B0-A191A55334B9}" type="parTrans" cxnId="{FAC012BD-38A3-44B8-8431-2BB02695F72D}">
      <dgm:prSet/>
      <dgm:spPr/>
      <dgm:t>
        <a:bodyPr/>
        <a:lstStyle/>
        <a:p>
          <a:endParaRPr lang="en-US"/>
        </a:p>
      </dgm:t>
    </dgm:pt>
    <dgm:pt modelId="{D1741512-B402-4158-8D1D-3F54B876F42D}" type="sibTrans" cxnId="{FAC012BD-38A3-44B8-8431-2BB02695F72D}">
      <dgm:prSet/>
      <dgm:spPr/>
      <dgm:t>
        <a:bodyPr/>
        <a:lstStyle/>
        <a:p>
          <a:endParaRPr lang="en-US"/>
        </a:p>
      </dgm:t>
    </dgm:pt>
    <dgm:pt modelId="{9EF870A1-DAAE-4201-8C7A-29175BCA44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Performance analysis</a:t>
          </a:r>
        </a:p>
      </dgm:t>
    </dgm:pt>
    <dgm:pt modelId="{06DDB5C7-94C9-4F6C-A455-97FB52B58712}" type="parTrans" cxnId="{D052A411-6959-459F-BC69-447AF696F2C6}">
      <dgm:prSet/>
      <dgm:spPr/>
      <dgm:t>
        <a:bodyPr/>
        <a:lstStyle/>
        <a:p>
          <a:endParaRPr lang="en-US"/>
        </a:p>
      </dgm:t>
    </dgm:pt>
    <dgm:pt modelId="{EA1FB37F-1729-4E50-84EC-3C34DA4E250A}" type="sibTrans" cxnId="{D052A411-6959-459F-BC69-447AF696F2C6}">
      <dgm:prSet/>
      <dgm:spPr/>
      <dgm:t>
        <a:bodyPr/>
        <a:lstStyle/>
        <a:p>
          <a:endParaRPr lang="en-US"/>
        </a:p>
      </dgm:t>
    </dgm:pt>
    <dgm:pt modelId="{A21EF796-1127-4482-ACE5-6C9FBB8116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Deliverables</a:t>
          </a:r>
        </a:p>
      </dgm:t>
    </dgm:pt>
    <dgm:pt modelId="{EDB97486-50B3-42B9-9A41-0E3A9EC6A6D3}" type="parTrans" cxnId="{DB9EA994-89D3-4BC9-BF78-BE908D72DE13}">
      <dgm:prSet/>
      <dgm:spPr/>
      <dgm:t>
        <a:bodyPr/>
        <a:lstStyle/>
        <a:p>
          <a:endParaRPr lang="en-US"/>
        </a:p>
      </dgm:t>
    </dgm:pt>
    <dgm:pt modelId="{781FBC00-1DF3-4E7B-88C6-FBBD23BB54E6}" type="sibTrans" cxnId="{DB9EA994-89D3-4BC9-BF78-BE908D72DE13}">
      <dgm:prSet/>
      <dgm:spPr/>
      <dgm:t>
        <a:bodyPr/>
        <a:lstStyle/>
        <a:p>
          <a:endParaRPr lang="en-US"/>
        </a:p>
      </dgm:t>
    </dgm:pt>
    <dgm:pt modelId="{54480910-A36F-4017-9F92-31775917BC08}" type="pres">
      <dgm:prSet presAssocID="{5E3F1BA3-B61D-43BD-9B02-98E1DED942D0}" presName="root" presStyleCnt="0">
        <dgm:presLayoutVars>
          <dgm:dir/>
          <dgm:resizeHandles val="exact"/>
        </dgm:presLayoutVars>
      </dgm:prSet>
      <dgm:spPr/>
    </dgm:pt>
    <dgm:pt modelId="{E5B695D9-0E3C-4411-A038-178181D33028}" type="pres">
      <dgm:prSet presAssocID="{A9BE9580-AE3B-424A-9778-0DE741910147}" presName="compNode" presStyleCnt="0"/>
      <dgm:spPr/>
    </dgm:pt>
    <dgm:pt modelId="{FF297A83-AE6E-4A33-8C1F-23F8B38C0281}" type="pres">
      <dgm:prSet presAssocID="{A9BE9580-AE3B-424A-9778-0DE741910147}" presName="iconBgRect" presStyleLbl="bgShp" presStyleIdx="0" presStyleCnt="6"/>
      <dgm:spPr/>
    </dgm:pt>
    <dgm:pt modelId="{D396E410-31C3-402C-B9C4-DBED9D64F786}" type="pres">
      <dgm:prSet presAssocID="{A9BE9580-AE3B-424A-9778-0DE7419101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B6B21958-B4FA-447A-BE43-AB2AA8E38E51}" type="pres">
      <dgm:prSet presAssocID="{A9BE9580-AE3B-424A-9778-0DE741910147}" presName="spaceRect" presStyleCnt="0"/>
      <dgm:spPr/>
    </dgm:pt>
    <dgm:pt modelId="{F12E1F8A-0470-4C21-BD3B-BC1BA1F4C773}" type="pres">
      <dgm:prSet presAssocID="{A9BE9580-AE3B-424A-9778-0DE741910147}" presName="textRect" presStyleLbl="revTx" presStyleIdx="0" presStyleCnt="6">
        <dgm:presLayoutVars>
          <dgm:chMax val="1"/>
          <dgm:chPref val="1"/>
        </dgm:presLayoutVars>
      </dgm:prSet>
      <dgm:spPr/>
    </dgm:pt>
    <dgm:pt modelId="{D1D23BCC-1A87-430A-8EEA-E0B3FB5B168F}" type="pres">
      <dgm:prSet presAssocID="{3E4D1B81-01E2-477B-ABB1-09220FD1C871}" presName="sibTrans" presStyleCnt="0"/>
      <dgm:spPr/>
    </dgm:pt>
    <dgm:pt modelId="{0E887D33-8841-41ED-BDD1-DE435863513B}" type="pres">
      <dgm:prSet presAssocID="{17D94BEC-E3BF-4C93-81AC-4B48C32E842F}" presName="compNode" presStyleCnt="0"/>
      <dgm:spPr/>
    </dgm:pt>
    <dgm:pt modelId="{C578D354-ABB1-484C-BEE1-620FCC0801B5}" type="pres">
      <dgm:prSet presAssocID="{17D94BEC-E3BF-4C93-81AC-4B48C32E842F}" presName="iconBgRect" presStyleLbl="bgShp" presStyleIdx="1" presStyleCnt="6"/>
      <dgm:spPr/>
    </dgm:pt>
    <dgm:pt modelId="{40DB509E-CAE7-4947-9556-5AD1566E8305}" type="pres">
      <dgm:prSet presAssocID="{17D94BEC-E3BF-4C93-81AC-4B48C32E84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2BD2851-D5DF-4EA0-87CA-B12930469ECC}" type="pres">
      <dgm:prSet presAssocID="{17D94BEC-E3BF-4C93-81AC-4B48C32E842F}" presName="spaceRect" presStyleCnt="0"/>
      <dgm:spPr/>
    </dgm:pt>
    <dgm:pt modelId="{B0670603-7AF0-4B4A-AC55-ECDBB3202B2F}" type="pres">
      <dgm:prSet presAssocID="{17D94BEC-E3BF-4C93-81AC-4B48C32E842F}" presName="textRect" presStyleLbl="revTx" presStyleIdx="1" presStyleCnt="6">
        <dgm:presLayoutVars>
          <dgm:chMax val="1"/>
          <dgm:chPref val="1"/>
        </dgm:presLayoutVars>
      </dgm:prSet>
      <dgm:spPr/>
    </dgm:pt>
    <dgm:pt modelId="{FEBA5768-C903-49B6-AF85-BE4AB422EF8F}" type="pres">
      <dgm:prSet presAssocID="{45A55E2E-4CF4-464B-ADE8-8AD4D8D702B2}" presName="sibTrans" presStyleCnt="0"/>
      <dgm:spPr/>
    </dgm:pt>
    <dgm:pt modelId="{98A3E862-CA91-4949-AB70-1C04C227DA30}" type="pres">
      <dgm:prSet presAssocID="{EE8253D9-AD24-4006-AE53-D5E175A88C15}" presName="compNode" presStyleCnt="0"/>
      <dgm:spPr/>
    </dgm:pt>
    <dgm:pt modelId="{05FFF9A9-DECC-493A-AEBF-80B9E58E8A13}" type="pres">
      <dgm:prSet presAssocID="{EE8253D9-AD24-4006-AE53-D5E175A88C15}" presName="iconBgRect" presStyleLbl="bgShp" presStyleIdx="2" presStyleCnt="6"/>
      <dgm:spPr/>
    </dgm:pt>
    <dgm:pt modelId="{0FD5B552-7D6D-4CB1-82E2-A8EADE02DF86}" type="pres">
      <dgm:prSet presAssocID="{EE8253D9-AD24-4006-AE53-D5E175A88C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DBE2E244-B60F-4AE0-9065-FDDE377D3FD0}" type="pres">
      <dgm:prSet presAssocID="{EE8253D9-AD24-4006-AE53-D5E175A88C15}" presName="spaceRect" presStyleCnt="0"/>
      <dgm:spPr/>
    </dgm:pt>
    <dgm:pt modelId="{EBC87586-F5B4-468C-8029-459CF8010E53}" type="pres">
      <dgm:prSet presAssocID="{EE8253D9-AD24-4006-AE53-D5E175A88C15}" presName="textRect" presStyleLbl="revTx" presStyleIdx="2" presStyleCnt="6">
        <dgm:presLayoutVars>
          <dgm:chMax val="1"/>
          <dgm:chPref val="1"/>
        </dgm:presLayoutVars>
      </dgm:prSet>
      <dgm:spPr/>
    </dgm:pt>
    <dgm:pt modelId="{42F6471E-FDFB-4C56-A4FB-768C08F1B886}" type="pres">
      <dgm:prSet presAssocID="{A693B2A7-CDDA-4204-AA7D-AC1D3ABA3C4F}" presName="sibTrans" presStyleCnt="0"/>
      <dgm:spPr/>
    </dgm:pt>
    <dgm:pt modelId="{8CADE510-55A0-4AA1-9F4B-139A8F92B9CF}" type="pres">
      <dgm:prSet presAssocID="{0E668532-AC1B-48A1-BC0E-D508079A109D}" presName="compNode" presStyleCnt="0"/>
      <dgm:spPr/>
    </dgm:pt>
    <dgm:pt modelId="{6183D9CE-FA4F-4155-9457-1E416C9BE96C}" type="pres">
      <dgm:prSet presAssocID="{0E668532-AC1B-48A1-BC0E-D508079A109D}" presName="iconBgRect" presStyleLbl="bgShp" presStyleIdx="3" presStyleCnt="6"/>
      <dgm:spPr/>
    </dgm:pt>
    <dgm:pt modelId="{F7DB3C61-C071-417C-8220-201D8360FEE2}" type="pres">
      <dgm:prSet presAssocID="{0E668532-AC1B-48A1-BC0E-D508079A109D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8C7B4A41-D3A0-4BFC-A1A4-9276865884BF}" type="pres">
      <dgm:prSet presAssocID="{0E668532-AC1B-48A1-BC0E-D508079A109D}" presName="spaceRect" presStyleCnt="0"/>
      <dgm:spPr/>
    </dgm:pt>
    <dgm:pt modelId="{8977A8D1-808A-4F97-8E7E-8AFC2E2755A2}" type="pres">
      <dgm:prSet presAssocID="{0E668532-AC1B-48A1-BC0E-D508079A109D}" presName="textRect" presStyleLbl="revTx" presStyleIdx="3" presStyleCnt="6">
        <dgm:presLayoutVars>
          <dgm:chMax val="1"/>
          <dgm:chPref val="1"/>
        </dgm:presLayoutVars>
      </dgm:prSet>
      <dgm:spPr/>
    </dgm:pt>
    <dgm:pt modelId="{8C3280FF-953E-418B-86BF-C7F048ADE434}" type="pres">
      <dgm:prSet presAssocID="{D1741512-B402-4158-8D1D-3F54B876F42D}" presName="sibTrans" presStyleCnt="0"/>
      <dgm:spPr/>
    </dgm:pt>
    <dgm:pt modelId="{3413D233-0A90-4A70-9421-064AAF484D8F}" type="pres">
      <dgm:prSet presAssocID="{9EF870A1-DAAE-4201-8C7A-29175BCA445D}" presName="compNode" presStyleCnt="0"/>
      <dgm:spPr/>
    </dgm:pt>
    <dgm:pt modelId="{E39807A8-1AD7-4E9C-B93B-A660DD68EDC4}" type="pres">
      <dgm:prSet presAssocID="{9EF870A1-DAAE-4201-8C7A-29175BCA445D}" presName="iconBgRect" presStyleLbl="bgShp" presStyleIdx="4" presStyleCnt="6"/>
      <dgm:spPr/>
    </dgm:pt>
    <dgm:pt modelId="{75D7F8E7-EEA7-4FB2-9A27-29E6C04420D1}" type="pres">
      <dgm:prSet presAssocID="{9EF870A1-DAAE-4201-8C7A-29175BCA445D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81832312-35CF-4642-BB2A-1E25AFE9D0DB}" type="pres">
      <dgm:prSet presAssocID="{9EF870A1-DAAE-4201-8C7A-29175BCA445D}" presName="spaceRect" presStyleCnt="0"/>
      <dgm:spPr/>
    </dgm:pt>
    <dgm:pt modelId="{3FDED41A-595C-4D85-9D01-C70BFD1644FE}" type="pres">
      <dgm:prSet presAssocID="{9EF870A1-DAAE-4201-8C7A-29175BCA445D}" presName="textRect" presStyleLbl="revTx" presStyleIdx="4" presStyleCnt="6">
        <dgm:presLayoutVars>
          <dgm:chMax val="1"/>
          <dgm:chPref val="1"/>
        </dgm:presLayoutVars>
      </dgm:prSet>
      <dgm:spPr/>
    </dgm:pt>
    <dgm:pt modelId="{F3C01289-B11E-407F-9AD4-D1C825D24D19}" type="pres">
      <dgm:prSet presAssocID="{EA1FB37F-1729-4E50-84EC-3C34DA4E250A}" presName="sibTrans" presStyleCnt="0"/>
      <dgm:spPr/>
    </dgm:pt>
    <dgm:pt modelId="{CC883D2B-AE24-4149-9475-2929BFF8CA4C}" type="pres">
      <dgm:prSet presAssocID="{A21EF796-1127-4482-ACE5-6C9FBB8116EF}" presName="compNode" presStyleCnt="0"/>
      <dgm:spPr/>
    </dgm:pt>
    <dgm:pt modelId="{61C400BC-A761-4893-9B3A-517E625A3C6F}" type="pres">
      <dgm:prSet presAssocID="{A21EF796-1127-4482-ACE5-6C9FBB8116EF}" presName="iconBgRect" presStyleLbl="bgShp" presStyleIdx="5" presStyleCnt="6"/>
      <dgm:spPr/>
    </dgm:pt>
    <dgm:pt modelId="{647F9244-7348-49F3-94C1-452E68D010D2}" type="pres">
      <dgm:prSet presAssocID="{A21EF796-1127-4482-ACE5-6C9FBB8116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E33C4429-7E4B-4565-A2CB-A2CE581A2321}" type="pres">
      <dgm:prSet presAssocID="{A21EF796-1127-4482-ACE5-6C9FBB8116EF}" presName="spaceRect" presStyleCnt="0"/>
      <dgm:spPr/>
    </dgm:pt>
    <dgm:pt modelId="{077231E2-9442-4929-93F8-71B8E88F2073}" type="pres">
      <dgm:prSet presAssocID="{A21EF796-1127-4482-ACE5-6C9FBB8116E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2EE5711-7F3A-4338-BE68-98E95D534BBB}" srcId="{5E3F1BA3-B61D-43BD-9B02-98E1DED942D0}" destId="{EE8253D9-AD24-4006-AE53-D5E175A88C15}" srcOrd="2" destOrd="0" parTransId="{A0CBFA0D-DC73-4BB7-891B-6C4E3B9B36AD}" sibTransId="{A693B2A7-CDDA-4204-AA7D-AC1D3ABA3C4F}"/>
    <dgm:cxn modelId="{41DD9C11-9DFD-4CE0-BEE9-702C2EE28AAB}" type="presOf" srcId="{9EF870A1-DAAE-4201-8C7A-29175BCA445D}" destId="{3FDED41A-595C-4D85-9D01-C70BFD1644FE}" srcOrd="0" destOrd="0" presId="urn:microsoft.com/office/officeart/2018/5/layout/IconCircleLabelList"/>
    <dgm:cxn modelId="{D052A411-6959-459F-BC69-447AF696F2C6}" srcId="{5E3F1BA3-B61D-43BD-9B02-98E1DED942D0}" destId="{9EF870A1-DAAE-4201-8C7A-29175BCA445D}" srcOrd="4" destOrd="0" parTransId="{06DDB5C7-94C9-4F6C-A455-97FB52B58712}" sibTransId="{EA1FB37F-1729-4E50-84EC-3C34DA4E250A}"/>
    <dgm:cxn modelId="{B832FE30-E7D8-4EB2-9F8E-38D099F64454}" type="presOf" srcId="{17D94BEC-E3BF-4C93-81AC-4B48C32E842F}" destId="{B0670603-7AF0-4B4A-AC55-ECDBB3202B2F}" srcOrd="0" destOrd="0" presId="urn:microsoft.com/office/officeart/2018/5/layout/IconCircleLabelList"/>
    <dgm:cxn modelId="{60A6C15C-0909-44FF-AF46-4982B96CBAA6}" type="presOf" srcId="{A21EF796-1127-4482-ACE5-6C9FBB8116EF}" destId="{077231E2-9442-4929-93F8-71B8E88F2073}" srcOrd="0" destOrd="0" presId="urn:microsoft.com/office/officeart/2018/5/layout/IconCircleLabelList"/>
    <dgm:cxn modelId="{B30B2A43-10EF-46A5-8FDF-25637A6D0319}" type="presOf" srcId="{EE8253D9-AD24-4006-AE53-D5E175A88C15}" destId="{EBC87586-F5B4-468C-8029-459CF8010E53}" srcOrd="0" destOrd="0" presId="urn:microsoft.com/office/officeart/2018/5/layout/IconCircleLabelList"/>
    <dgm:cxn modelId="{CC3B3849-9D41-458F-B9B0-3A091DACE91A}" srcId="{5E3F1BA3-B61D-43BD-9B02-98E1DED942D0}" destId="{17D94BEC-E3BF-4C93-81AC-4B48C32E842F}" srcOrd="1" destOrd="0" parTransId="{37FA31E4-C93D-4859-BCC6-9A7AA8A766EB}" sibTransId="{45A55E2E-4CF4-464B-ADE8-8AD4D8D702B2}"/>
    <dgm:cxn modelId="{601AD46B-7F11-48D7-8B13-8A289EF2889F}" srcId="{5E3F1BA3-B61D-43BD-9B02-98E1DED942D0}" destId="{A9BE9580-AE3B-424A-9778-0DE741910147}" srcOrd="0" destOrd="0" parTransId="{6218779B-8208-4D81-9942-BB8E9F5A66F1}" sibTransId="{3E4D1B81-01E2-477B-ABB1-09220FD1C871}"/>
    <dgm:cxn modelId="{F42D7A71-0887-4E7D-A681-B5FB2E0B5C0A}" type="presOf" srcId="{A9BE9580-AE3B-424A-9778-0DE741910147}" destId="{F12E1F8A-0470-4C21-BD3B-BC1BA1F4C773}" srcOrd="0" destOrd="0" presId="urn:microsoft.com/office/officeart/2018/5/layout/IconCircleLabelList"/>
    <dgm:cxn modelId="{F43AE888-C32C-4082-8DF4-B32F2A279E15}" type="presOf" srcId="{0E668532-AC1B-48A1-BC0E-D508079A109D}" destId="{8977A8D1-808A-4F97-8E7E-8AFC2E2755A2}" srcOrd="0" destOrd="0" presId="urn:microsoft.com/office/officeart/2018/5/layout/IconCircleLabelList"/>
    <dgm:cxn modelId="{DB9EA994-89D3-4BC9-BF78-BE908D72DE13}" srcId="{5E3F1BA3-B61D-43BD-9B02-98E1DED942D0}" destId="{A21EF796-1127-4482-ACE5-6C9FBB8116EF}" srcOrd="5" destOrd="0" parTransId="{EDB97486-50B3-42B9-9A41-0E3A9EC6A6D3}" sibTransId="{781FBC00-1DF3-4E7B-88C6-FBBD23BB54E6}"/>
    <dgm:cxn modelId="{FAC012BD-38A3-44B8-8431-2BB02695F72D}" srcId="{5E3F1BA3-B61D-43BD-9B02-98E1DED942D0}" destId="{0E668532-AC1B-48A1-BC0E-D508079A109D}" srcOrd="3" destOrd="0" parTransId="{1DA323C6-3601-4568-84B0-A191A55334B9}" sibTransId="{D1741512-B402-4158-8D1D-3F54B876F42D}"/>
    <dgm:cxn modelId="{628773F4-654F-4A1A-BF7B-64FE336BD3D8}" type="presOf" srcId="{5E3F1BA3-B61D-43BD-9B02-98E1DED942D0}" destId="{54480910-A36F-4017-9F92-31775917BC08}" srcOrd="0" destOrd="0" presId="urn:microsoft.com/office/officeart/2018/5/layout/IconCircleLabelList"/>
    <dgm:cxn modelId="{93E19C50-BC0F-4878-8DE1-5F08757D4AC9}" type="presParOf" srcId="{54480910-A36F-4017-9F92-31775917BC08}" destId="{E5B695D9-0E3C-4411-A038-178181D33028}" srcOrd="0" destOrd="0" presId="urn:microsoft.com/office/officeart/2018/5/layout/IconCircleLabelList"/>
    <dgm:cxn modelId="{A5930529-9A5C-42E5-810B-1470F2B2EC40}" type="presParOf" srcId="{E5B695D9-0E3C-4411-A038-178181D33028}" destId="{FF297A83-AE6E-4A33-8C1F-23F8B38C0281}" srcOrd="0" destOrd="0" presId="urn:microsoft.com/office/officeart/2018/5/layout/IconCircleLabelList"/>
    <dgm:cxn modelId="{EDCCB2BF-76D6-4B9B-B5B6-D7E79CC0C439}" type="presParOf" srcId="{E5B695D9-0E3C-4411-A038-178181D33028}" destId="{D396E410-31C3-402C-B9C4-DBED9D64F786}" srcOrd="1" destOrd="0" presId="urn:microsoft.com/office/officeart/2018/5/layout/IconCircleLabelList"/>
    <dgm:cxn modelId="{395AED3A-53E9-4139-8CE0-650B86C32A25}" type="presParOf" srcId="{E5B695D9-0E3C-4411-A038-178181D33028}" destId="{B6B21958-B4FA-447A-BE43-AB2AA8E38E51}" srcOrd="2" destOrd="0" presId="urn:microsoft.com/office/officeart/2018/5/layout/IconCircleLabelList"/>
    <dgm:cxn modelId="{3B0640AB-57CE-46C1-A4E2-20FBAB74C4BD}" type="presParOf" srcId="{E5B695D9-0E3C-4411-A038-178181D33028}" destId="{F12E1F8A-0470-4C21-BD3B-BC1BA1F4C773}" srcOrd="3" destOrd="0" presId="urn:microsoft.com/office/officeart/2018/5/layout/IconCircleLabelList"/>
    <dgm:cxn modelId="{9CCE8439-CE06-4F83-B2CB-7CB41C016E05}" type="presParOf" srcId="{54480910-A36F-4017-9F92-31775917BC08}" destId="{D1D23BCC-1A87-430A-8EEA-E0B3FB5B168F}" srcOrd="1" destOrd="0" presId="urn:microsoft.com/office/officeart/2018/5/layout/IconCircleLabelList"/>
    <dgm:cxn modelId="{B76F8302-D5D3-4818-A4D3-C599D5120B92}" type="presParOf" srcId="{54480910-A36F-4017-9F92-31775917BC08}" destId="{0E887D33-8841-41ED-BDD1-DE435863513B}" srcOrd="2" destOrd="0" presId="urn:microsoft.com/office/officeart/2018/5/layout/IconCircleLabelList"/>
    <dgm:cxn modelId="{B4913119-5AC7-4170-9414-07CB5C85B2CE}" type="presParOf" srcId="{0E887D33-8841-41ED-BDD1-DE435863513B}" destId="{C578D354-ABB1-484C-BEE1-620FCC0801B5}" srcOrd="0" destOrd="0" presId="urn:microsoft.com/office/officeart/2018/5/layout/IconCircleLabelList"/>
    <dgm:cxn modelId="{68F02348-CF9B-4A6C-953B-C88FD61FC03B}" type="presParOf" srcId="{0E887D33-8841-41ED-BDD1-DE435863513B}" destId="{40DB509E-CAE7-4947-9556-5AD1566E8305}" srcOrd="1" destOrd="0" presId="urn:microsoft.com/office/officeart/2018/5/layout/IconCircleLabelList"/>
    <dgm:cxn modelId="{BB7470AC-56B6-4A45-B8FA-93407E712FAC}" type="presParOf" srcId="{0E887D33-8841-41ED-BDD1-DE435863513B}" destId="{32BD2851-D5DF-4EA0-87CA-B12930469ECC}" srcOrd="2" destOrd="0" presId="urn:microsoft.com/office/officeart/2018/5/layout/IconCircleLabelList"/>
    <dgm:cxn modelId="{87795E25-F497-4C47-8721-3468B64E0AFA}" type="presParOf" srcId="{0E887D33-8841-41ED-BDD1-DE435863513B}" destId="{B0670603-7AF0-4B4A-AC55-ECDBB3202B2F}" srcOrd="3" destOrd="0" presId="urn:microsoft.com/office/officeart/2018/5/layout/IconCircleLabelList"/>
    <dgm:cxn modelId="{B3498500-C131-4F70-971F-91932129B3E4}" type="presParOf" srcId="{54480910-A36F-4017-9F92-31775917BC08}" destId="{FEBA5768-C903-49B6-AF85-BE4AB422EF8F}" srcOrd="3" destOrd="0" presId="urn:microsoft.com/office/officeart/2018/5/layout/IconCircleLabelList"/>
    <dgm:cxn modelId="{70D29A27-87FB-46BB-91E0-ECE90CC297CB}" type="presParOf" srcId="{54480910-A36F-4017-9F92-31775917BC08}" destId="{98A3E862-CA91-4949-AB70-1C04C227DA30}" srcOrd="4" destOrd="0" presId="urn:microsoft.com/office/officeart/2018/5/layout/IconCircleLabelList"/>
    <dgm:cxn modelId="{24CE1D2E-EC83-4AB6-A701-092BBAFBCC60}" type="presParOf" srcId="{98A3E862-CA91-4949-AB70-1C04C227DA30}" destId="{05FFF9A9-DECC-493A-AEBF-80B9E58E8A13}" srcOrd="0" destOrd="0" presId="urn:microsoft.com/office/officeart/2018/5/layout/IconCircleLabelList"/>
    <dgm:cxn modelId="{0CA2F5FE-159F-4A52-965D-2192F353AC19}" type="presParOf" srcId="{98A3E862-CA91-4949-AB70-1C04C227DA30}" destId="{0FD5B552-7D6D-4CB1-82E2-A8EADE02DF86}" srcOrd="1" destOrd="0" presId="urn:microsoft.com/office/officeart/2018/5/layout/IconCircleLabelList"/>
    <dgm:cxn modelId="{040B1961-D6AE-42BA-83CC-147A55EB01BF}" type="presParOf" srcId="{98A3E862-CA91-4949-AB70-1C04C227DA30}" destId="{DBE2E244-B60F-4AE0-9065-FDDE377D3FD0}" srcOrd="2" destOrd="0" presId="urn:microsoft.com/office/officeart/2018/5/layout/IconCircleLabelList"/>
    <dgm:cxn modelId="{2FE7B9DF-5609-4B27-83F7-BF393282EA2E}" type="presParOf" srcId="{98A3E862-CA91-4949-AB70-1C04C227DA30}" destId="{EBC87586-F5B4-468C-8029-459CF8010E53}" srcOrd="3" destOrd="0" presId="urn:microsoft.com/office/officeart/2018/5/layout/IconCircleLabelList"/>
    <dgm:cxn modelId="{8F8F72CA-3CDE-484C-A833-05E1348D0802}" type="presParOf" srcId="{54480910-A36F-4017-9F92-31775917BC08}" destId="{42F6471E-FDFB-4C56-A4FB-768C08F1B886}" srcOrd="5" destOrd="0" presId="urn:microsoft.com/office/officeart/2018/5/layout/IconCircleLabelList"/>
    <dgm:cxn modelId="{F0075B47-54D5-4299-9637-707B6B9E498B}" type="presParOf" srcId="{54480910-A36F-4017-9F92-31775917BC08}" destId="{8CADE510-55A0-4AA1-9F4B-139A8F92B9CF}" srcOrd="6" destOrd="0" presId="urn:microsoft.com/office/officeart/2018/5/layout/IconCircleLabelList"/>
    <dgm:cxn modelId="{950EB52F-A5FE-49C4-8420-939B81820713}" type="presParOf" srcId="{8CADE510-55A0-4AA1-9F4B-139A8F92B9CF}" destId="{6183D9CE-FA4F-4155-9457-1E416C9BE96C}" srcOrd="0" destOrd="0" presId="urn:microsoft.com/office/officeart/2018/5/layout/IconCircleLabelList"/>
    <dgm:cxn modelId="{F16FBB1E-B0E0-47A9-9D03-6363A78F9414}" type="presParOf" srcId="{8CADE510-55A0-4AA1-9F4B-139A8F92B9CF}" destId="{F7DB3C61-C071-417C-8220-201D8360FEE2}" srcOrd="1" destOrd="0" presId="urn:microsoft.com/office/officeart/2018/5/layout/IconCircleLabelList"/>
    <dgm:cxn modelId="{8878F7A4-ECA8-4FCB-928B-0AF92345FCB6}" type="presParOf" srcId="{8CADE510-55A0-4AA1-9F4B-139A8F92B9CF}" destId="{8C7B4A41-D3A0-4BFC-A1A4-9276865884BF}" srcOrd="2" destOrd="0" presId="urn:microsoft.com/office/officeart/2018/5/layout/IconCircleLabelList"/>
    <dgm:cxn modelId="{614BB1C3-570A-43EA-AB00-6CDC74CFE018}" type="presParOf" srcId="{8CADE510-55A0-4AA1-9F4B-139A8F92B9CF}" destId="{8977A8D1-808A-4F97-8E7E-8AFC2E2755A2}" srcOrd="3" destOrd="0" presId="urn:microsoft.com/office/officeart/2018/5/layout/IconCircleLabelList"/>
    <dgm:cxn modelId="{72C5517D-04B7-4D2C-B5B8-0EFC3F77B5FD}" type="presParOf" srcId="{54480910-A36F-4017-9F92-31775917BC08}" destId="{8C3280FF-953E-418B-86BF-C7F048ADE434}" srcOrd="7" destOrd="0" presId="urn:microsoft.com/office/officeart/2018/5/layout/IconCircleLabelList"/>
    <dgm:cxn modelId="{06B24727-3E46-47C6-9654-84CE6E6FD0EA}" type="presParOf" srcId="{54480910-A36F-4017-9F92-31775917BC08}" destId="{3413D233-0A90-4A70-9421-064AAF484D8F}" srcOrd="8" destOrd="0" presId="urn:microsoft.com/office/officeart/2018/5/layout/IconCircleLabelList"/>
    <dgm:cxn modelId="{3886881E-71DB-4F6B-9B14-C13EF57F28F9}" type="presParOf" srcId="{3413D233-0A90-4A70-9421-064AAF484D8F}" destId="{E39807A8-1AD7-4E9C-B93B-A660DD68EDC4}" srcOrd="0" destOrd="0" presId="urn:microsoft.com/office/officeart/2018/5/layout/IconCircleLabelList"/>
    <dgm:cxn modelId="{CC87AC2A-3A59-4009-81FC-030460BC46F9}" type="presParOf" srcId="{3413D233-0A90-4A70-9421-064AAF484D8F}" destId="{75D7F8E7-EEA7-4FB2-9A27-29E6C04420D1}" srcOrd="1" destOrd="0" presId="urn:microsoft.com/office/officeart/2018/5/layout/IconCircleLabelList"/>
    <dgm:cxn modelId="{BD8DA38B-1B68-456E-BCCE-9A63B786A90A}" type="presParOf" srcId="{3413D233-0A90-4A70-9421-064AAF484D8F}" destId="{81832312-35CF-4642-BB2A-1E25AFE9D0DB}" srcOrd="2" destOrd="0" presId="urn:microsoft.com/office/officeart/2018/5/layout/IconCircleLabelList"/>
    <dgm:cxn modelId="{C21256C9-5AD2-44FC-A9B9-32FEDAC49F2F}" type="presParOf" srcId="{3413D233-0A90-4A70-9421-064AAF484D8F}" destId="{3FDED41A-595C-4D85-9D01-C70BFD1644FE}" srcOrd="3" destOrd="0" presId="urn:microsoft.com/office/officeart/2018/5/layout/IconCircleLabelList"/>
    <dgm:cxn modelId="{735CACBE-AB29-4A94-9D9F-B7EFEA9E23E9}" type="presParOf" srcId="{54480910-A36F-4017-9F92-31775917BC08}" destId="{F3C01289-B11E-407F-9AD4-D1C825D24D19}" srcOrd="9" destOrd="0" presId="urn:microsoft.com/office/officeart/2018/5/layout/IconCircleLabelList"/>
    <dgm:cxn modelId="{ECE5445F-3CE7-4382-9026-BF8E6AE663B6}" type="presParOf" srcId="{54480910-A36F-4017-9F92-31775917BC08}" destId="{CC883D2B-AE24-4149-9475-2929BFF8CA4C}" srcOrd="10" destOrd="0" presId="urn:microsoft.com/office/officeart/2018/5/layout/IconCircleLabelList"/>
    <dgm:cxn modelId="{0DB8419E-E9EB-46B7-8D71-50B75DC8DB53}" type="presParOf" srcId="{CC883D2B-AE24-4149-9475-2929BFF8CA4C}" destId="{61C400BC-A761-4893-9B3A-517E625A3C6F}" srcOrd="0" destOrd="0" presId="urn:microsoft.com/office/officeart/2018/5/layout/IconCircleLabelList"/>
    <dgm:cxn modelId="{319F3704-86FC-4BA0-9DC1-7208278FF7DC}" type="presParOf" srcId="{CC883D2B-AE24-4149-9475-2929BFF8CA4C}" destId="{647F9244-7348-49F3-94C1-452E68D010D2}" srcOrd="1" destOrd="0" presId="urn:microsoft.com/office/officeart/2018/5/layout/IconCircleLabelList"/>
    <dgm:cxn modelId="{4CEF9EE1-B8B7-418E-8572-1947E685CEBD}" type="presParOf" srcId="{CC883D2B-AE24-4149-9475-2929BFF8CA4C}" destId="{E33C4429-7E4B-4565-A2CB-A2CE581A2321}" srcOrd="2" destOrd="0" presId="urn:microsoft.com/office/officeart/2018/5/layout/IconCircleLabelList"/>
    <dgm:cxn modelId="{07A7C6D7-CBB9-435A-A7CC-422C27AFAA27}" type="presParOf" srcId="{CC883D2B-AE24-4149-9475-2929BFF8CA4C}" destId="{077231E2-9442-4929-93F8-71B8E88F2073}" srcOrd="3" destOrd="0" presId="urn:microsoft.com/office/officeart/2018/5/layout/IconCircleLabelList"/>
  </dgm:cxnLst>
  <dgm:bg>
    <a:blipFill>
      <a:blip xmlns:r="http://schemas.openxmlformats.org/officeDocument/2006/relationships" r:embed="rId7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8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E465D-0173-4C8A-9847-8B3C0A32E18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958B7-22CD-417B-B511-BF72976F8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Financials sector has the highest performance win rate, indicating strong overall performance within this sector.</a:t>
          </a:r>
        </a:p>
      </dgm:t>
    </dgm:pt>
    <dgm:pt modelId="{1D92BCF1-745D-4295-B7CC-66786D3CD657}" type="parTrans" cxnId="{1537D350-DFD2-4530-BAC5-5F198E0FF41B}">
      <dgm:prSet/>
      <dgm:spPr/>
      <dgm:t>
        <a:bodyPr/>
        <a:lstStyle/>
        <a:p>
          <a:endParaRPr lang="en-US"/>
        </a:p>
      </dgm:t>
    </dgm:pt>
    <dgm:pt modelId="{07370F5E-BD0A-49A5-B693-3F2B35C8D480}" type="sibTrans" cxnId="{1537D350-DFD2-4530-BAC5-5F198E0FF4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45CEE2-6AAF-4179-A50D-206BF838A7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Financials sector also demonstrates the highest win rate for carbon intensity, showcasing their commitment to sustainability.</a:t>
          </a:r>
        </a:p>
      </dgm:t>
    </dgm:pt>
    <dgm:pt modelId="{2BEFCC72-2FDF-4617-8844-3B73D4A99848}" type="parTrans" cxnId="{764339D2-0E99-4354-AB9F-3FD987D3DB07}">
      <dgm:prSet/>
      <dgm:spPr/>
      <dgm:t>
        <a:bodyPr/>
        <a:lstStyle/>
        <a:p>
          <a:endParaRPr lang="en-US"/>
        </a:p>
      </dgm:t>
    </dgm:pt>
    <dgm:pt modelId="{80412E4C-542D-4DC7-AF5D-44CB0D4DA763}" type="sibTrans" cxnId="{764339D2-0E99-4354-AB9F-3FD987D3DB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EDD2BD-7222-4F0E-9DF3-A476382FD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Energy sector has the lowest win rate in several performance categories, suggesting challenges or underperformance within the sector.</a:t>
          </a:r>
        </a:p>
      </dgm:t>
    </dgm:pt>
    <dgm:pt modelId="{8E36963D-0BE7-4298-95E8-8D3988AA5605}" type="parTrans" cxnId="{20374D6F-DAD9-49C3-9E50-4D8B004DC81D}">
      <dgm:prSet/>
      <dgm:spPr/>
      <dgm:t>
        <a:bodyPr/>
        <a:lstStyle/>
        <a:p>
          <a:endParaRPr lang="en-US"/>
        </a:p>
      </dgm:t>
    </dgm:pt>
    <dgm:pt modelId="{323B22D6-4AB7-4E5E-88B3-FB643588AD7F}" type="sibTrans" cxnId="{20374D6F-DAD9-49C3-9E50-4D8B004DC8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435F85-8642-4278-886B-796F1E4A4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Industrial sector stands out with the highest EBITDA win rate, highlighting its strong earnings and operational efficiency.</a:t>
          </a:r>
        </a:p>
      </dgm:t>
    </dgm:pt>
    <dgm:pt modelId="{EF0AEC78-500C-47E8-BF5D-382D07A9C6F2}" type="parTrans" cxnId="{07C0B2EA-F152-49AF-AC5C-3EE4C1EC32CC}">
      <dgm:prSet/>
      <dgm:spPr/>
      <dgm:t>
        <a:bodyPr/>
        <a:lstStyle/>
        <a:p>
          <a:endParaRPr lang="en-US"/>
        </a:p>
      </dgm:t>
    </dgm:pt>
    <dgm:pt modelId="{21810C8A-C67E-4C8A-BDF8-703EADA15FC8}" type="sibTrans" cxnId="{07C0B2EA-F152-49AF-AC5C-3EE4C1EC32CC}">
      <dgm:prSet/>
      <dgm:spPr/>
      <dgm:t>
        <a:bodyPr/>
        <a:lstStyle/>
        <a:p>
          <a:endParaRPr lang="en-US"/>
        </a:p>
      </dgm:t>
    </dgm:pt>
    <dgm:pt modelId="{724FC743-0928-4B55-B6A3-1C22C7CF006D}" type="pres">
      <dgm:prSet presAssocID="{4B7E465D-0173-4C8A-9847-8B3C0A32E183}" presName="root" presStyleCnt="0">
        <dgm:presLayoutVars>
          <dgm:dir/>
          <dgm:resizeHandles val="exact"/>
        </dgm:presLayoutVars>
      </dgm:prSet>
      <dgm:spPr/>
    </dgm:pt>
    <dgm:pt modelId="{CCB3752B-364B-47E7-9BCE-3EB6E6D2949B}" type="pres">
      <dgm:prSet presAssocID="{4B7E465D-0173-4C8A-9847-8B3C0A32E183}" presName="container" presStyleCnt="0">
        <dgm:presLayoutVars>
          <dgm:dir/>
          <dgm:resizeHandles val="exact"/>
        </dgm:presLayoutVars>
      </dgm:prSet>
      <dgm:spPr/>
    </dgm:pt>
    <dgm:pt modelId="{7225D269-4C07-4991-B503-61E00E055D34}" type="pres">
      <dgm:prSet presAssocID="{8DA958B7-22CD-417B-B511-BF72976F8468}" presName="compNode" presStyleCnt="0"/>
      <dgm:spPr/>
    </dgm:pt>
    <dgm:pt modelId="{2B6704EE-D9F7-47A5-B6F4-5143178EDBE5}" type="pres">
      <dgm:prSet presAssocID="{8DA958B7-22CD-417B-B511-BF72976F8468}" presName="iconBgRect" presStyleLbl="bgShp" presStyleIdx="0" presStyleCnt="4"/>
      <dgm:spPr/>
    </dgm:pt>
    <dgm:pt modelId="{036BD50E-441B-4B6F-B641-97FF09A2B2AF}" type="pres">
      <dgm:prSet presAssocID="{8DA958B7-22CD-417B-B511-BF72976F84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C13C3A-6823-4F4E-A631-344102C5E7CD}" type="pres">
      <dgm:prSet presAssocID="{8DA958B7-22CD-417B-B511-BF72976F8468}" presName="spaceRect" presStyleCnt="0"/>
      <dgm:spPr/>
    </dgm:pt>
    <dgm:pt modelId="{3A58AB1F-7144-4511-BA13-E44CF555B46C}" type="pres">
      <dgm:prSet presAssocID="{8DA958B7-22CD-417B-B511-BF72976F8468}" presName="textRect" presStyleLbl="revTx" presStyleIdx="0" presStyleCnt="4">
        <dgm:presLayoutVars>
          <dgm:chMax val="1"/>
          <dgm:chPref val="1"/>
        </dgm:presLayoutVars>
      </dgm:prSet>
      <dgm:spPr/>
    </dgm:pt>
    <dgm:pt modelId="{252102DA-2648-454C-97D1-B4C0FEDCE279}" type="pres">
      <dgm:prSet presAssocID="{07370F5E-BD0A-49A5-B693-3F2B35C8D480}" presName="sibTrans" presStyleLbl="sibTrans2D1" presStyleIdx="0" presStyleCnt="0"/>
      <dgm:spPr/>
    </dgm:pt>
    <dgm:pt modelId="{0DED885F-CC9D-4BF4-861C-D110536EAF19}" type="pres">
      <dgm:prSet presAssocID="{1745CEE2-6AAF-4179-A50D-206BF838A725}" presName="compNode" presStyleCnt="0"/>
      <dgm:spPr/>
    </dgm:pt>
    <dgm:pt modelId="{A767CAE4-8678-4A28-86BB-A74318562869}" type="pres">
      <dgm:prSet presAssocID="{1745CEE2-6AAF-4179-A50D-206BF838A725}" presName="iconBgRect" presStyleLbl="bgShp" presStyleIdx="1" presStyleCnt="4"/>
      <dgm:spPr/>
    </dgm:pt>
    <dgm:pt modelId="{092A5E59-C666-40E5-A0BD-3F2403553990}" type="pres">
      <dgm:prSet presAssocID="{1745CEE2-6AAF-4179-A50D-206BF838A7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749B49F-8BE1-4FC6-8CB6-20CF2E7BA337}" type="pres">
      <dgm:prSet presAssocID="{1745CEE2-6AAF-4179-A50D-206BF838A725}" presName="spaceRect" presStyleCnt="0"/>
      <dgm:spPr/>
    </dgm:pt>
    <dgm:pt modelId="{D752121C-E73A-4837-A5BA-E419323618D0}" type="pres">
      <dgm:prSet presAssocID="{1745CEE2-6AAF-4179-A50D-206BF838A725}" presName="textRect" presStyleLbl="revTx" presStyleIdx="1" presStyleCnt="4">
        <dgm:presLayoutVars>
          <dgm:chMax val="1"/>
          <dgm:chPref val="1"/>
        </dgm:presLayoutVars>
      </dgm:prSet>
      <dgm:spPr/>
    </dgm:pt>
    <dgm:pt modelId="{7C814BC9-C1CC-4D3C-81E7-96D7EF76B940}" type="pres">
      <dgm:prSet presAssocID="{80412E4C-542D-4DC7-AF5D-44CB0D4DA763}" presName="sibTrans" presStyleLbl="sibTrans2D1" presStyleIdx="0" presStyleCnt="0"/>
      <dgm:spPr/>
    </dgm:pt>
    <dgm:pt modelId="{615C3F0E-F272-42FC-92D3-51786CF04555}" type="pres">
      <dgm:prSet presAssocID="{9FEDD2BD-7222-4F0E-9DF3-A476382FDB0D}" presName="compNode" presStyleCnt="0"/>
      <dgm:spPr/>
    </dgm:pt>
    <dgm:pt modelId="{174B3053-B9BB-4401-A180-253BA6CA5413}" type="pres">
      <dgm:prSet presAssocID="{9FEDD2BD-7222-4F0E-9DF3-A476382FDB0D}" presName="iconBgRect" presStyleLbl="bgShp" presStyleIdx="2" presStyleCnt="4"/>
      <dgm:spPr/>
    </dgm:pt>
    <dgm:pt modelId="{E2838E03-4884-4737-A8A5-D5DEE7D769F8}" type="pres">
      <dgm:prSet presAssocID="{9FEDD2BD-7222-4F0E-9DF3-A476382FD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66BBCC4-87BF-4917-8092-2FD8DD02ADB9}" type="pres">
      <dgm:prSet presAssocID="{9FEDD2BD-7222-4F0E-9DF3-A476382FDB0D}" presName="spaceRect" presStyleCnt="0"/>
      <dgm:spPr/>
    </dgm:pt>
    <dgm:pt modelId="{DAF7A439-4DD2-4464-895E-1FB2214AF880}" type="pres">
      <dgm:prSet presAssocID="{9FEDD2BD-7222-4F0E-9DF3-A476382FDB0D}" presName="textRect" presStyleLbl="revTx" presStyleIdx="2" presStyleCnt="4">
        <dgm:presLayoutVars>
          <dgm:chMax val="1"/>
          <dgm:chPref val="1"/>
        </dgm:presLayoutVars>
      </dgm:prSet>
      <dgm:spPr/>
    </dgm:pt>
    <dgm:pt modelId="{0903278D-84EC-4FB9-BAE9-EF204575F439}" type="pres">
      <dgm:prSet presAssocID="{323B22D6-4AB7-4E5E-88B3-FB643588AD7F}" presName="sibTrans" presStyleLbl="sibTrans2D1" presStyleIdx="0" presStyleCnt="0"/>
      <dgm:spPr/>
    </dgm:pt>
    <dgm:pt modelId="{47BEE9CE-378B-4701-870B-F43DD1D3784F}" type="pres">
      <dgm:prSet presAssocID="{28435F85-8642-4278-886B-796F1E4A4D36}" presName="compNode" presStyleCnt="0"/>
      <dgm:spPr/>
    </dgm:pt>
    <dgm:pt modelId="{F9DAA091-B237-4D81-BD6D-99FB51C76197}" type="pres">
      <dgm:prSet presAssocID="{28435F85-8642-4278-886B-796F1E4A4D36}" presName="iconBgRect" presStyleLbl="bgShp" presStyleIdx="3" presStyleCnt="4"/>
      <dgm:spPr/>
    </dgm:pt>
    <dgm:pt modelId="{D68467AC-9141-4085-959B-C1266A3E781F}" type="pres">
      <dgm:prSet presAssocID="{28435F85-8642-4278-886B-796F1E4A4D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82AC9EA-EC79-47C4-B832-140225C512CC}" type="pres">
      <dgm:prSet presAssocID="{28435F85-8642-4278-886B-796F1E4A4D36}" presName="spaceRect" presStyleCnt="0"/>
      <dgm:spPr/>
    </dgm:pt>
    <dgm:pt modelId="{5A676382-FFC3-46B1-8F82-7758B8E53527}" type="pres">
      <dgm:prSet presAssocID="{28435F85-8642-4278-886B-796F1E4A4D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DA573E-9E12-4965-878E-4213940FD85B}" type="presOf" srcId="{4B7E465D-0173-4C8A-9847-8B3C0A32E183}" destId="{724FC743-0928-4B55-B6A3-1C22C7CF006D}" srcOrd="0" destOrd="0" presId="urn:microsoft.com/office/officeart/2018/2/layout/IconCircleList"/>
    <dgm:cxn modelId="{20374D6F-DAD9-49C3-9E50-4D8B004DC81D}" srcId="{4B7E465D-0173-4C8A-9847-8B3C0A32E183}" destId="{9FEDD2BD-7222-4F0E-9DF3-A476382FDB0D}" srcOrd="2" destOrd="0" parTransId="{8E36963D-0BE7-4298-95E8-8D3988AA5605}" sibTransId="{323B22D6-4AB7-4E5E-88B3-FB643588AD7F}"/>
    <dgm:cxn modelId="{A84F0850-1BA6-4B7F-BA82-E596DFCFE1A8}" type="presOf" srcId="{1745CEE2-6AAF-4179-A50D-206BF838A725}" destId="{D752121C-E73A-4837-A5BA-E419323618D0}" srcOrd="0" destOrd="0" presId="urn:microsoft.com/office/officeart/2018/2/layout/IconCircleList"/>
    <dgm:cxn modelId="{1537D350-DFD2-4530-BAC5-5F198E0FF41B}" srcId="{4B7E465D-0173-4C8A-9847-8B3C0A32E183}" destId="{8DA958B7-22CD-417B-B511-BF72976F8468}" srcOrd="0" destOrd="0" parTransId="{1D92BCF1-745D-4295-B7CC-66786D3CD657}" sibTransId="{07370F5E-BD0A-49A5-B693-3F2B35C8D480}"/>
    <dgm:cxn modelId="{71D8B87C-3089-4971-88DA-9EFB02413AD7}" type="presOf" srcId="{323B22D6-4AB7-4E5E-88B3-FB643588AD7F}" destId="{0903278D-84EC-4FB9-BAE9-EF204575F439}" srcOrd="0" destOrd="0" presId="urn:microsoft.com/office/officeart/2018/2/layout/IconCircleList"/>
    <dgm:cxn modelId="{00D28283-FCDE-4CFD-A1FE-9D6F1AFA5CAE}" type="presOf" srcId="{28435F85-8642-4278-886B-796F1E4A4D36}" destId="{5A676382-FFC3-46B1-8F82-7758B8E53527}" srcOrd="0" destOrd="0" presId="urn:microsoft.com/office/officeart/2018/2/layout/IconCircleList"/>
    <dgm:cxn modelId="{5EA0D7C2-5F6B-4B41-91E9-8A561E0FC7BE}" type="presOf" srcId="{8DA958B7-22CD-417B-B511-BF72976F8468}" destId="{3A58AB1F-7144-4511-BA13-E44CF555B46C}" srcOrd="0" destOrd="0" presId="urn:microsoft.com/office/officeart/2018/2/layout/IconCircleList"/>
    <dgm:cxn modelId="{34B4F0D1-590E-46EB-B02D-2E3912EB0AE6}" type="presOf" srcId="{07370F5E-BD0A-49A5-B693-3F2B35C8D480}" destId="{252102DA-2648-454C-97D1-B4C0FEDCE279}" srcOrd="0" destOrd="0" presId="urn:microsoft.com/office/officeart/2018/2/layout/IconCircleList"/>
    <dgm:cxn modelId="{764339D2-0E99-4354-AB9F-3FD987D3DB07}" srcId="{4B7E465D-0173-4C8A-9847-8B3C0A32E183}" destId="{1745CEE2-6AAF-4179-A50D-206BF838A725}" srcOrd="1" destOrd="0" parTransId="{2BEFCC72-2FDF-4617-8844-3B73D4A99848}" sibTransId="{80412E4C-542D-4DC7-AF5D-44CB0D4DA763}"/>
    <dgm:cxn modelId="{07C0B2EA-F152-49AF-AC5C-3EE4C1EC32CC}" srcId="{4B7E465D-0173-4C8A-9847-8B3C0A32E183}" destId="{28435F85-8642-4278-886B-796F1E4A4D36}" srcOrd="3" destOrd="0" parTransId="{EF0AEC78-500C-47E8-BF5D-382D07A9C6F2}" sibTransId="{21810C8A-C67E-4C8A-BDF8-703EADA15FC8}"/>
    <dgm:cxn modelId="{CF2FCFF8-CB2A-4983-9808-7B700658892F}" type="presOf" srcId="{80412E4C-542D-4DC7-AF5D-44CB0D4DA763}" destId="{7C814BC9-C1CC-4D3C-81E7-96D7EF76B940}" srcOrd="0" destOrd="0" presId="urn:microsoft.com/office/officeart/2018/2/layout/IconCircleList"/>
    <dgm:cxn modelId="{68CC3AFF-B9A0-4603-ADC6-7D35537BE210}" type="presOf" srcId="{9FEDD2BD-7222-4F0E-9DF3-A476382FDB0D}" destId="{DAF7A439-4DD2-4464-895E-1FB2214AF880}" srcOrd="0" destOrd="0" presId="urn:microsoft.com/office/officeart/2018/2/layout/IconCircleList"/>
    <dgm:cxn modelId="{3B1570CC-B0DF-4B3F-A5C6-97C024F8E323}" type="presParOf" srcId="{724FC743-0928-4B55-B6A3-1C22C7CF006D}" destId="{CCB3752B-364B-47E7-9BCE-3EB6E6D2949B}" srcOrd="0" destOrd="0" presId="urn:microsoft.com/office/officeart/2018/2/layout/IconCircleList"/>
    <dgm:cxn modelId="{A07FB06F-6270-42D0-8768-7766AFCB1E49}" type="presParOf" srcId="{CCB3752B-364B-47E7-9BCE-3EB6E6D2949B}" destId="{7225D269-4C07-4991-B503-61E00E055D34}" srcOrd="0" destOrd="0" presId="urn:microsoft.com/office/officeart/2018/2/layout/IconCircleList"/>
    <dgm:cxn modelId="{8A91227A-7687-4F48-BA57-175D610365B4}" type="presParOf" srcId="{7225D269-4C07-4991-B503-61E00E055D34}" destId="{2B6704EE-D9F7-47A5-B6F4-5143178EDBE5}" srcOrd="0" destOrd="0" presId="urn:microsoft.com/office/officeart/2018/2/layout/IconCircleList"/>
    <dgm:cxn modelId="{6CE3D177-96B6-4017-BEE4-EF55CF1A3F22}" type="presParOf" srcId="{7225D269-4C07-4991-B503-61E00E055D34}" destId="{036BD50E-441B-4B6F-B641-97FF09A2B2AF}" srcOrd="1" destOrd="0" presId="urn:microsoft.com/office/officeart/2018/2/layout/IconCircleList"/>
    <dgm:cxn modelId="{0766BA59-43E9-40FC-BA5C-C296578FC827}" type="presParOf" srcId="{7225D269-4C07-4991-B503-61E00E055D34}" destId="{F5C13C3A-6823-4F4E-A631-344102C5E7CD}" srcOrd="2" destOrd="0" presId="urn:microsoft.com/office/officeart/2018/2/layout/IconCircleList"/>
    <dgm:cxn modelId="{E5E762BE-D6BA-4B0A-9206-062EED335246}" type="presParOf" srcId="{7225D269-4C07-4991-B503-61E00E055D34}" destId="{3A58AB1F-7144-4511-BA13-E44CF555B46C}" srcOrd="3" destOrd="0" presId="urn:microsoft.com/office/officeart/2018/2/layout/IconCircleList"/>
    <dgm:cxn modelId="{21D9F08D-62CB-40B6-A47B-55C6A682C5C9}" type="presParOf" srcId="{CCB3752B-364B-47E7-9BCE-3EB6E6D2949B}" destId="{252102DA-2648-454C-97D1-B4C0FEDCE279}" srcOrd="1" destOrd="0" presId="urn:microsoft.com/office/officeart/2018/2/layout/IconCircleList"/>
    <dgm:cxn modelId="{5ED32040-5C6F-4CDD-B4F7-73F407152D3C}" type="presParOf" srcId="{CCB3752B-364B-47E7-9BCE-3EB6E6D2949B}" destId="{0DED885F-CC9D-4BF4-861C-D110536EAF19}" srcOrd="2" destOrd="0" presId="urn:microsoft.com/office/officeart/2018/2/layout/IconCircleList"/>
    <dgm:cxn modelId="{3851DA66-B9DC-4982-BFA6-A79FEFE75D74}" type="presParOf" srcId="{0DED885F-CC9D-4BF4-861C-D110536EAF19}" destId="{A767CAE4-8678-4A28-86BB-A74318562869}" srcOrd="0" destOrd="0" presId="urn:microsoft.com/office/officeart/2018/2/layout/IconCircleList"/>
    <dgm:cxn modelId="{41448694-2636-4C6E-8B89-52EFDB253758}" type="presParOf" srcId="{0DED885F-CC9D-4BF4-861C-D110536EAF19}" destId="{092A5E59-C666-40E5-A0BD-3F2403553990}" srcOrd="1" destOrd="0" presId="urn:microsoft.com/office/officeart/2018/2/layout/IconCircleList"/>
    <dgm:cxn modelId="{0D8A597E-EDE2-485C-A70F-C07F59CB6A02}" type="presParOf" srcId="{0DED885F-CC9D-4BF4-861C-D110536EAF19}" destId="{E749B49F-8BE1-4FC6-8CB6-20CF2E7BA337}" srcOrd="2" destOrd="0" presId="urn:microsoft.com/office/officeart/2018/2/layout/IconCircleList"/>
    <dgm:cxn modelId="{C5D547F4-CB15-455C-9709-03B4E7257F90}" type="presParOf" srcId="{0DED885F-CC9D-4BF4-861C-D110536EAF19}" destId="{D752121C-E73A-4837-A5BA-E419323618D0}" srcOrd="3" destOrd="0" presId="urn:microsoft.com/office/officeart/2018/2/layout/IconCircleList"/>
    <dgm:cxn modelId="{92BCEB05-BA80-48BC-B40B-CBB55492A5F1}" type="presParOf" srcId="{CCB3752B-364B-47E7-9BCE-3EB6E6D2949B}" destId="{7C814BC9-C1CC-4D3C-81E7-96D7EF76B940}" srcOrd="3" destOrd="0" presId="urn:microsoft.com/office/officeart/2018/2/layout/IconCircleList"/>
    <dgm:cxn modelId="{FA8DC75A-A0C5-425D-966A-D098707B93D7}" type="presParOf" srcId="{CCB3752B-364B-47E7-9BCE-3EB6E6D2949B}" destId="{615C3F0E-F272-42FC-92D3-51786CF04555}" srcOrd="4" destOrd="0" presId="urn:microsoft.com/office/officeart/2018/2/layout/IconCircleList"/>
    <dgm:cxn modelId="{21358DE3-C421-407F-A637-A50FA6C74D47}" type="presParOf" srcId="{615C3F0E-F272-42FC-92D3-51786CF04555}" destId="{174B3053-B9BB-4401-A180-253BA6CA5413}" srcOrd="0" destOrd="0" presId="urn:microsoft.com/office/officeart/2018/2/layout/IconCircleList"/>
    <dgm:cxn modelId="{5EFD8397-2EA8-4269-82C7-01BFDA31A7C1}" type="presParOf" srcId="{615C3F0E-F272-42FC-92D3-51786CF04555}" destId="{E2838E03-4884-4737-A8A5-D5DEE7D769F8}" srcOrd="1" destOrd="0" presId="urn:microsoft.com/office/officeart/2018/2/layout/IconCircleList"/>
    <dgm:cxn modelId="{E5E2CF7A-BC0E-47B3-B142-A21CDEF12905}" type="presParOf" srcId="{615C3F0E-F272-42FC-92D3-51786CF04555}" destId="{966BBCC4-87BF-4917-8092-2FD8DD02ADB9}" srcOrd="2" destOrd="0" presId="urn:microsoft.com/office/officeart/2018/2/layout/IconCircleList"/>
    <dgm:cxn modelId="{C606EF7B-B3ED-429F-B7C7-3618D8B35D89}" type="presParOf" srcId="{615C3F0E-F272-42FC-92D3-51786CF04555}" destId="{DAF7A439-4DD2-4464-895E-1FB2214AF880}" srcOrd="3" destOrd="0" presId="urn:microsoft.com/office/officeart/2018/2/layout/IconCircleList"/>
    <dgm:cxn modelId="{95E6A64D-0C1A-463A-83B3-8D3B204423AA}" type="presParOf" srcId="{CCB3752B-364B-47E7-9BCE-3EB6E6D2949B}" destId="{0903278D-84EC-4FB9-BAE9-EF204575F439}" srcOrd="5" destOrd="0" presId="urn:microsoft.com/office/officeart/2018/2/layout/IconCircleList"/>
    <dgm:cxn modelId="{A08BF1CB-AFDC-4747-81F2-C281B67F8F1D}" type="presParOf" srcId="{CCB3752B-364B-47E7-9BCE-3EB6E6D2949B}" destId="{47BEE9CE-378B-4701-870B-F43DD1D3784F}" srcOrd="6" destOrd="0" presId="urn:microsoft.com/office/officeart/2018/2/layout/IconCircleList"/>
    <dgm:cxn modelId="{1D5D2C2E-E09A-4CEF-AB38-46C454551AA0}" type="presParOf" srcId="{47BEE9CE-378B-4701-870B-F43DD1D3784F}" destId="{F9DAA091-B237-4D81-BD6D-99FB51C76197}" srcOrd="0" destOrd="0" presId="urn:microsoft.com/office/officeart/2018/2/layout/IconCircleList"/>
    <dgm:cxn modelId="{FA6C53AA-A2E6-4B77-A10E-B2AF6C55AF53}" type="presParOf" srcId="{47BEE9CE-378B-4701-870B-F43DD1D3784F}" destId="{D68467AC-9141-4085-959B-C1266A3E781F}" srcOrd="1" destOrd="0" presId="urn:microsoft.com/office/officeart/2018/2/layout/IconCircleList"/>
    <dgm:cxn modelId="{67B8FC52-232F-4496-9B9F-B50AB5248793}" type="presParOf" srcId="{47BEE9CE-378B-4701-870B-F43DD1D3784F}" destId="{D82AC9EA-EC79-47C4-B832-140225C512CC}" srcOrd="2" destOrd="0" presId="urn:microsoft.com/office/officeart/2018/2/layout/IconCircleList"/>
    <dgm:cxn modelId="{482D401C-DB83-41F1-A4FD-C7D58BBD0EF7}" type="presParOf" srcId="{47BEE9CE-378B-4701-870B-F43DD1D3784F}" destId="{5A676382-FFC3-46B1-8F82-7758B8E535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97A83-AE6E-4A33-8C1F-23F8B38C0281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6E410-31C3-402C-B9C4-DBED9D64F786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E1F8A-0470-4C21-BD3B-BC1BA1F4C773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Introduction</a:t>
          </a:r>
        </a:p>
      </dsp:txBody>
      <dsp:txXfrm>
        <a:off x="1512" y="2414215"/>
        <a:ext cx="1589062" cy="635625"/>
      </dsp:txXfrm>
    </dsp:sp>
    <dsp:sp modelId="{C578D354-ABB1-484C-BEE1-620FCC0801B5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B509E-CAE7-4947-9556-5AD1566E8305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70603-7AF0-4B4A-AC55-ECDBB3202B2F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Business Questions</a:t>
          </a:r>
        </a:p>
      </dsp:txBody>
      <dsp:txXfrm>
        <a:off x="1868660" y="2414215"/>
        <a:ext cx="1589062" cy="635625"/>
      </dsp:txXfrm>
    </dsp:sp>
    <dsp:sp modelId="{05FFF9A9-DECC-493A-AEBF-80B9E58E8A13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B552-7D6D-4CB1-82E2-A8EADE02DF86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87586-F5B4-468C-8029-459CF8010E53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Understanding diversity</a:t>
          </a:r>
        </a:p>
      </dsp:txBody>
      <dsp:txXfrm>
        <a:off x="3735809" y="2414215"/>
        <a:ext cx="1589062" cy="635625"/>
      </dsp:txXfrm>
    </dsp:sp>
    <dsp:sp modelId="{6183D9CE-FA4F-4155-9457-1E416C9BE96C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B3C61-C071-417C-8220-201D8360FEE2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A8D1-808A-4F97-8E7E-8AFC2E2755A2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Factor Analysis</a:t>
          </a:r>
        </a:p>
      </dsp:txBody>
      <dsp:txXfrm>
        <a:off x="5602957" y="2414215"/>
        <a:ext cx="1589062" cy="635625"/>
      </dsp:txXfrm>
    </dsp:sp>
    <dsp:sp modelId="{E39807A8-1AD7-4E9C-B93B-A660DD68EDC4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7F8E7-EEA7-4FB2-9A27-29E6C04420D1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ED41A-595C-4D85-9D01-C70BFD1644FE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Performance analysis</a:t>
          </a:r>
        </a:p>
      </dsp:txBody>
      <dsp:txXfrm>
        <a:off x="7470105" y="2414215"/>
        <a:ext cx="1589062" cy="635625"/>
      </dsp:txXfrm>
    </dsp:sp>
    <dsp:sp modelId="{61C400BC-A761-4893-9B3A-517E625A3C6F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9244-7348-49F3-94C1-452E68D010D2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231E2-9442-4929-93F8-71B8E88F2073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Deliverables</a:t>
          </a:r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704EE-D9F7-47A5-B6F4-5143178EDBE5}">
      <dsp:nvSpPr>
        <dsp:cNvPr id="0" name=""/>
        <dsp:cNvSpPr/>
      </dsp:nvSpPr>
      <dsp:spPr>
        <a:xfrm>
          <a:off x="118047" y="596326"/>
          <a:ext cx="730621" cy="7306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BD50E-441B-4B6F-B641-97FF09A2B2AF}">
      <dsp:nvSpPr>
        <dsp:cNvPr id="0" name=""/>
        <dsp:cNvSpPr/>
      </dsp:nvSpPr>
      <dsp:spPr>
        <a:xfrm>
          <a:off x="271478" y="749756"/>
          <a:ext cx="423760" cy="4237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8AB1F-7144-4511-BA13-E44CF555B46C}">
      <dsp:nvSpPr>
        <dsp:cNvPr id="0" name=""/>
        <dsp:cNvSpPr/>
      </dsp:nvSpPr>
      <dsp:spPr>
        <a:xfrm>
          <a:off x="1005230" y="596326"/>
          <a:ext cx="1722178" cy="73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Financials sector has the highest performance win rate, indicating strong overall performance within this sector.</a:t>
          </a:r>
        </a:p>
      </dsp:txBody>
      <dsp:txXfrm>
        <a:off x="1005230" y="596326"/>
        <a:ext cx="1722178" cy="730621"/>
      </dsp:txXfrm>
    </dsp:sp>
    <dsp:sp modelId="{A767CAE4-8678-4A28-86BB-A74318562869}">
      <dsp:nvSpPr>
        <dsp:cNvPr id="0" name=""/>
        <dsp:cNvSpPr/>
      </dsp:nvSpPr>
      <dsp:spPr>
        <a:xfrm>
          <a:off x="3027486" y="596326"/>
          <a:ext cx="730621" cy="7306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A5E59-C666-40E5-A0BD-3F2403553990}">
      <dsp:nvSpPr>
        <dsp:cNvPr id="0" name=""/>
        <dsp:cNvSpPr/>
      </dsp:nvSpPr>
      <dsp:spPr>
        <a:xfrm>
          <a:off x="3180916" y="749756"/>
          <a:ext cx="423760" cy="4237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2121C-E73A-4837-A5BA-E419323618D0}">
      <dsp:nvSpPr>
        <dsp:cNvPr id="0" name=""/>
        <dsp:cNvSpPr/>
      </dsp:nvSpPr>
      <dsp:spPr>
        <a:xfrm>
          <a:off x="3914669" y="596326"/>
          <a:ext cx="1722178" cy="73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Financials sector also demonstrates the highest win rate for carbon intensity, showcasing their commitment to sustainability.</a:t>
          </a:r>
        </a:p>
      </dsp:txBody>
      <dsp:txXfrm>
        <a:off x="3914669" y="596326"/>
        <a:ext cx="1722178" cy="730621"/>
      </dsp:txXfrm>
    </dsp:sp>
    <dsp:sp modelId="{174B3053-B9BB-4401-A180-253BA6CA5413}">
      <dsp:nvSpPr>
        <dsp:cNvPr id="0" name=""/>
        <dsp:cNvSpPr/>
      </dsp:nvSpPr>
      <dsp:spPr>
        <a:xfrm>
          <a:off x="118047" y="1870516"/>
          <a:ext cx="730621" cy="7306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38E03-4884-4737-A8A5-D5DEE7D769F8}">
      <dsp:nvSpPr>
        <dsp:cNvPr id="0" name=""/>
        <dsp:cNvSpPr/>
      </dsp:nvSpPr>
      <dsp:spPr>
        <a:xfrm>
          <a:off x="271478" y="2023946"/>
          <a:ext cx="423760" cy="4237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A439-4DD2-4464-895E-1FB2214AF880}">
      <dsp:nvSpPr>
        <dsp:cNvPr id="0" name=""/>
        <dsp:cNvSpPr/>
      </dsp:nvSpPr>
      <dsp:spPr>
        <a:xfrm>
          <a:off x="1005230" y="1870516"/>
          <a:ext cx="1722178" cy="73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Energy sector has the lowest win rate in several performance categories, suggesting challenges or underperformance within the sector.</a:t>
          </a:r>
        </a:p>
      </dsp:txBody>
      <dsp:txXfrm>
        <a:off x="1005230" y="1870516"/>
        <a:ext cx="1722178" cy="730621"/>
      </dsp:txXfrm>
    </dsp:sp>
    <dsp:sp modelId="{F9DAA091-B237-4D81-BD6D-99FB51C76197}">
      <dsp:nvSpPr>
        <dsp:cNvPr id="0" name=""/>
        <dsp:cNvSpPr/>
      </dsp:nvSpPr>
      <dsp:spPr>
        <a:xfrm>
          <a:off x="3027486" y="1870516"/>
          <a:ext cx="730621" cy="7306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467AC-9141-4085-959B-C1266A3E781F}">
      <dsp:nvSpPr>
        <dsp:cNvPr id="0" name=""/>
        <dsp:cNvSpPr/>
      </dsp:nvSpPr>
      <dsp:spPr>
        <a:xfrm>
          <a:off x="3180916" y="2023946"/>
          <a:ext cx="423760" cy="4237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76382-FFC3-46B1-8F82-7758B8E53527}">
      <dsp:nvSpPr>
        <dsp:cNvPr id="0" name=""/>
        <dsp:cNvSpPr/>
      </dsp:nvSpPr>
      <dsp:spPr>
        <a:xfrm>
          <a:off x="3914669" y="1870516"/>
          <a:ext cx="1722178" cy="73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Industrial sector stands out with the highest EBITDA win rate, highlighting its strong earnings and operational efficiency.</a:t>
          </a:r>
        </a:p>
      </dsp:txBody>
      <dsp:txXfrm>
        <a:off x="3914669" y="1870516"/>
        <a:ext cx="1722178" cy="73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8577-8018-4EFF-B4F0-FC1CF934AF0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2E7D8-973B-497A-9CC1-183D993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33D3-48B6-AB8D-2256-2388CFDA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EB243-778A-919A-B82B-2F23B08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1970-141C-1D65-F981-D8F4E7D2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02E9-6CE7-2DB2-9EEF-C87528B5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31B-6AB9-9AB0-47E6-64B61607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BED-A756-2A6B-752C-5C5CBF6A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B246C-5976-79E7-9585-5950FC27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0279-E7DD-F35E-889B-7305CF50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6BAA-2E46-8656-E5D9-F0AAA396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863-A5F1-6366-79BE-DE1C14A7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75494-09E3-D6CA-D7A2-E31EDFB66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906C9-6FBA-B8C3-2573-BA019FA5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45DE-8B71-40EC-1EF0-34417B5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CF82-E711-E042-5E93-ECCEB1FE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F92E-A5E2-C743-65C5-D369346C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2F04-CABF-4BEF-B86F-00B2BCC6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B2E2-4217-48A3-2EE8-342A1872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AF152-C48A-DB62-BDDE-F79F61C6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D726-C017-FD70-231A-9C54A91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74FB-189A-F92D-D8CC-562F11EE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9E7F-FF7A-D419-1923-2FEDC9D1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FAF01-9600-FC61-A132-D61D046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867C-C7A7-B790-E327-19E657D3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9E03-D774-BF36-B792-A133CFB6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B914-0615-C9F5-73D1-66D6744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EB6A-3E40-7977-98A1-FEC6116D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015E-62B4-7FF9-A4D4-DE53B4B37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5C66-1E36-F37C-FB5B-C1E3B218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0F348-35A4-7D49-A53B-CD84895D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3BE90-6A14-DF44-7F31-351CC36E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54D7-10FE-8B98-0503-26827CC8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FC77-2FE8-A907-B908-CF69EF5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2219-AA77-57B0-620E-6C59D16B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9781B-F947-50C1-4330-A63E4156E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F7839-9751-0D25-E623-F02C0B1A6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670E5-A997-5221-D21D-8766C8B13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99771-F4A3-12D5-CE68-1EE0B4BB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57026-550C-07FE-1FD8-EA6D7C5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9930F-52C7-D78C-6806-0B3629CF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AAEF-94D3-FA0D-1612-D86555E5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7887F-E217-19EC-4A6D-0B3D0FA9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57937-9327-4768-E0FA-80885758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A58D-9A3C-1F40-8065-9D521B55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A2737-6C89-F3B5-768D-AD758F2E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36BEC-7B5A-E622-115F-CB6DCA84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2AFFC-4AE5-A55E-759D-5A0E16DD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7DFA-9152-3B98-4B1A-5558B5F2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8-D20B-AC31-8FAC-FC05FB3F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5088E-5D13-BFCE-06BD-C0051673F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64F2-F21F-B70E-501A-6887F75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DCF4-D3DE-EEAA-FC84-5DF547F1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C55E2-F17E-3DCB-F4F5-4B750826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F972-FF6D-0193-123A-1772F63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DC23-054F-649E-7B3B-0CC4A7C5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42E9-BACA-76B0-59EB-A75C9DFD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CFB0-B43F-32E1-F9E8-F7EE9EE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05881-45C3-D5B0-4541-8A40E8FA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13F9-3E64-B6F2-A16F-58FD681E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9EB8F-2327-3636-9AB2-9D5E20E3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700B-CBFE-739E-9231-8F6F1D66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684B-B93A-99B9-BABA-B26418E39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FB0C-A56C-4279-867A-F34948B8CC5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779D-5885-5B93-4277-C71B33311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9C7A-D9EA-0EC1-B896-F5E54B5B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289C-4E68-4B2F-B9F5-F60A1DD9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5537F-B4BB-B804-4A5B-39A4AC34370F}"/>
              </a:ext>
            </a:extLst>
          </p:cNvPr>
          <p:cNvSpPr txBox="1"/>
          <p:nvPr/>
        </p:nvSpPr>
        <p:spPr>
          <a:xfrm>
            <a:off x="6227180" y="365125"/>
            <a:ext cx="546325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100" b="1">
                <a:latin typeface="+mj-lt"/>
                <a:ea typeface="+mj-ea"/>
                <a:cs typeface="+mj-cs"/>
              </a:rPr>
              <a:t>ANALYSIS OF BOARD OF DIRECTOR'S CONTRIBUTION</a:t>
            </a:r>
            <a:endParaRPr lang="en-US" sz="410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A5CE05-305A-FDC2-CB9C-1122238CB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0" r="2212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0050A-4642-AC2D-77D4-21305749BE83}"/>
              </a:ext>
            </a:extLst>
          </p:cNvPr>
          <p:cNvSpPr txBox="1"/>
          <p:nvPr/>
        </p:nvSpPr>
        <p:spPr>
          <a:xfrm>
            <a:off x="6538800" y="3775416"/>
            <a:ext cx="4840010" cy="2886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/>
              <a:t>Guided By: </a:t>
            </a:r>
            <a:r>
              <a:rPr lang="en-US" altLang="zh-CN" sz="2000" dirty="0"/>
              <a:t>Prof. Roy Wada</a:t>
            </a:r>
            <a:endParaRPr lang="en-US" sz="2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altLang="zh-CN" sz="2000" dirty="0"/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i="0" dirty="0">
                <a:effectLst/>
              </a:rPr>
              <a:t>Presented By: GROUP 6</a:t>
            </a:r>
            <a:br>
              <a:rPr lang="en-US" altLang="zh-CN" sz="2000" b="0" i="0" dirty="0">
                <a:effectLst/>
              </a:rPr>
            </a:br>
            <a:r>
              <a:rPr lang="en-US" sz="2000" dirty="0"/>
              <a:t>Amryta Panda</a:t>
            </a:r>
            <a:endParaRPr lang="en-US" altLang="zh-CN" sz="2000">
              <a:cs typeface="Calibri" panose="020F0502020204030204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i="0" dirty="0">
                <a:effectLst/>
              </a:rPr>
              <a:t>Durga Bhanu Nayak</a:t>
            </a:r>
            <a:endParaRPr lang="en-US" sz="2000" i="0">
              <a:effectLst/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/>
              <a:t>Sneha Prabhu</a:t>
            </a:r>
            <a:endParaRPr lang="en-US" altLang="zh-CN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altLang="zh-CN" sz="2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/>
              <a:t>Date: </a:t>
            </a:r>
            <a:r>
              <a:rPr lang="en-US" altLang="zh-CN" sz="2000" dirty="0"/>
              <a:t>21st Jun 2023</a:t>
            </a:r>
          </a:p>
        </p:txBody>
      </p:sp>
      <p:pic>
        <p:nvPicPr>
          <p:cNvPr id="2050" name="Picture 2" descr="Northeastern University - Wikipedia">
            <a:extLst>
              <a:ext uri="{FF2B5EF4-FFF2-40B4-BE49-F238E27FC236}">
                <a16:creationId xmlns:a16="http://schemas.microsoft.com/office/drawing/2014/main" id="{5DF127D2-4BBD-94D2-6380-8FED929E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116" y="2172430"/>
            <a:ext cx="1407288" cy="14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6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irector_Company_Performance4">
            <a:extLst>
              <a:ext uri="{FF2B5EF4-FFF2-40B4-BE49-F238E27FC236}">
                <a16:creationId xmlns:a16="http://schemas.microsoft.com/office/drawing/2014/main" id="{F48DBCD9-13EE-423F-ADE7-D420FE684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85"/>
            <a:ext cx="12192000" cy="6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irector_Company_Performance2">
            <a:extLst>
              <a:ext uri="{FF2B5EF4-FFF2-40B4-BE49-F238E27FC236}">
                <a16:creationId xmlns:a16="http://schemas.microsoft.com/office/drawing/2014/main" id="{84E52E2B-2875-475C-9B21-2B8E72F2E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85"/>
            <a:ext cx="12192000" cy="6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4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rector_Company_Performance3">
            <a:extLst>
              <a:ext uri="{FF2B5EF4-FFF2-40B4-BE49-F238E27FC236}">
                <a16:creationId xmlns:a16="http://schemas.microsoft.com/office/drawing/2014/main" id="{1B6AB70F-B080-4227-A57C-FF45196C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85"/>
            <a:ext cx="12192000" cy="6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0AA5-1399-2981-7A33-330B7173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Conclusion &amp; Findings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2144286-633C-A869-38AB-CFD2829D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06592"/>
            <a:ext cx="9724031" cy="45610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Higher average Influence, elder board members and having intellectual peers is found to be driving factors of higher EBITDA performance win rate.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With higher company league, higher performance in EBITDA, TSR, Carbon-Intensity win rate can be expected.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Board members having Structural Advantage and CEO experience or belong to such family (Insiders) are having higher influence over others.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Calibri"/>
              </a:rPr>
              <a:t>Average Influence of Totalitarian regime has shown huge growth in past six years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72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E66EF636-20E7-863E-A856-9E01C972B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" r="1630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425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C5536-77BE-8C88-F57F-2825709A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AGENDA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B19AC6-27BD-2CAB-48F1-5971BC27C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169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9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C5536-77BE-8C88-F57F-2825709A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Introduction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Picture 4" descr="Free Float Media">
            <a:extLst>
              <a:ext uri="{FF2B5EF4-FFF2-40B4-BE49-F238E27FC236}">
                <a16:creationId xmlns:a16="http://schemas.microsoft.com/office/drawing/2014/main" id="{B8215989-E20A-2D80-A58E-56649138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6" y="1575459"/>
            <a:ext cx="4025900" cy="51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5F76EA-CC4D-B74C-0F0D-2125A89E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687" y="2053103"/>
            <a:ext cx="5993487" cy="4694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FreeFloatMedia is a Connecticut-based organization started in the year 2019.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Aim: To make investing and business news reach wider audience.</a:t>
            </a:r>
          </a:p>
          <a:p>
            <a:endParaRPr lang="en-US" sz="2000">
              <a:ea typeface="Calibri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Their vision is to empower investors by providing them with insights into the world of finance and corporate governance.</a:t>
            </a:r>
          </a:p>
          <a:p>
            <a:endParaRPr lang="en-US" sz="2000">
              <a:ea typeface="Calibri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They strive to break down barriers and demystify the board room, making investing and business news more transparent and relatable.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52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ABC0B-2062-4D55-8655-984109B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696" y="754913"/>
            <a:ext cx="5046311" cy="908584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Business Questions</a:t>
            </a:r>
            <a:endParaRPr lang="en-US" sz="40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FC4679-161A-82CA-7E36-FC57D2497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5" r="811" b="-2"/>
          <a:stretch/>
        </p:blipFill>
        <p:spPr>
          <a:xfrm>
            <a:off x="20" y="431"/>
            <a:ext cx="5926218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5FAC-9833-9F5A-1126-4010976E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764" y="2152891"/>
            <a:ext cx="5320243" cy="300108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dirty="0"/>
              <a:t>What are the core factors that are responsible for driving any Director’s Influence?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Calibri"/>
                <a:cs typeface="Calibri"/>
              </a:rPr>
              <a:t>Can we have a unified platform to observe the current standings of individual Companies and their Directors 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A4B5-4B89-65B5-FAFF-2600A75D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Diversity Inclusion among Board of Directors</a:t>
            </a:r>
            <a:endParaRPr lang="en-US" sz="4000" b="1">
              <a:solidFill>
                <a:srgbClr val="FFFFFF"/>
              </a:solidFill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F06239E-21F4-BE37-A678-BF421B977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38701"/>
            <a:ext cx="7225748" cy="57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5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4C7AD-152F-9867-38F6-CEC524C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performance for each performance category for each sector</a:t>
            </a:r>
          </a:p>
          <a:p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8E9AE2C-001E-D580-0A33-3004A7B6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10" y="765064"/>
            <a:ext cx="5453637" cy="5283862"/>
          </a:xfrm>
          <a:prstGeom prst="rect">
            <a:avLst/>
          </a:prstGeom>
        </p:spPr>
      </p:pic>
      <p:sp>
        <p:nvSpPr>
          <p:cNvPr id="179" name="Rectangle 15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1" name="TextBox 4">
            <a:extLst>
              <a:ext uri="{FF2B5EF4-FFF2-40B4-BE49-F238E27FC236}">
                <a16:creationId xmlns:a16="http://schemas.microsoft.com/office/drawing/2014/main" id="{6523F248-8104-6510-CACD-9836DF1E9C5E}"/>
              </a:ext>
            </a:extLst>
          </p:cNvPr>
          <p:cNvGraphicFramePr/>
          <p:nvPr/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2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0AA5-1399-2981-7A33-330B7173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018444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Drivers affecting Influence of Board Members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A8A0C-2A6D-FBDD-8824-DC584FE153AA}"/>
              </a:ext>
            </a:extLst>
          </p:cNvPr>
          <p:cNvSpPr txBox="1"/>
          <p:nvPr/>
        </p:nvSpPr>
        <p:spPr>
          <a:xfrm>
            <a:off x="7583817" y="2167959"/>
            <a:ext cx="3633241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like Structural Advantage, being a family member of Founder or CEO is driving influence the most.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just the Chair or Committee role tends to negatively impact the influence score.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98C9A-97F0-B86E-C4A3-A107340588DB}"/>
              </a:ext>
            </a:extLst>
          </p:cNvPr>
          <p:cNvSpPr txBox="1"/>
          <p:nvPr/>
        </p:nvSpPr>
        <p:spPr>
          <a:xfrm>
            <a:off x="1302272" y="2714808"/>
            <a:ext cx="2198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Structural Advantage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3F1BE-CDF6-DB39-8E76-4B31E19CCA88}"/>
              </a:ext>
            </a:extLst>
          </p:cNvPr>
          <p:cNvSpPr txBox="1"/>
          <p:nvPr/>
        </p:nvSpPr>
        <p:spPr>
          <a:xfrm>
            <a:off x="1297277" y="3133031"/>
            <a:ext cx="2195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CEO Experience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AECE1-0B5E-7A5F-7798-43FF26E8BCCC}"/>
              </a:ext>
            </a:extLst>
          </p:cNvPr>
          <p:cNvSpPr txBox="1"/>
          <p:nvPr/>
        </p:nvSpPr>
        <p:spPr>
          <a:xfrm>
            <a:off x="3896055" y="2714808"/>
            <a:ext cx="23463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Family of CEO/Founder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FA2-8E4F-C3BD-7BEA-0309E6A0FA11}"/>
              </a:ext>
            </a:extLst>
          </p:cNvPr>
          <p:cNvSpPr txBox="1"/>
          <p:nvPr/>
        </p:nvSpPr>
        <p:spPr>
          <a:xfrm>
            <a:off x="3893409" y="3131278"/>
            <a:ext cx="23516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Elite School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8AE5A-5571-4743-80CF-959D5534E65F}"/>
              </a:ext>
            </a:extLst>
          </p:cNvPr>
          <p:cNvSpPr txBox="1"/>
          <p:nvPr/>
        </p:nvSpPr>
        <p:spPr>
          <a:xfrm>
            <a:off x="1304359" y="4578664"/>
            <a:ext cx="22574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Chair Role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C33C0-4A36-151F-371E-C4D77FBCA25D}"/>
              </a:ext>
            </a:extLst>
          </p:cNvPr>
          <p:cNvSpPr txBox="1"/>
          <p:nvPr/>
        </p:nvSpPr>
        <p:spPr>
          <a:xfrm>
            <a:off x="1305650" y="5024971"/>
            <a:ext cx="22663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Board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D5DA3-EEB5-ACF3-83EE-C5AEFDC54334}"/>
              </a:ext>
            </a:extLst>
          </p:cNvPr>
          <p:cNvSpPr txBox="1"/>
          <p:nvPr/>
        </p:nvSpPr>
        <p:spPr>
          <a:xfrm>
            <a:off x="3971965" y="4578687"/>
            <a:ext cx="2349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Committee Role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6DA60-ABB9-76EC-131D-FACE27399555}"/>
              </a:ext>
            </a:extLst>
          </p:cNvPr>
          <p:cNvSpPr txBox="1"/>
          <p:nvPr/>
        </p:nvSpPr>
        <p:spPr>
          <a:xfrm>
            <a:off x="1299775" y="2265736"/>
            <a:ext cx="4942798" cy="3822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Positive Impact: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39BE7-D41C-9B66-0359-218DEF4C44C9}"/>
              </a:ext>
            </a:extLst>
          </p:cNvPr>
          <p:cNvSpPr txBox="1"/>
          <p:nvPr/>
        </p:nvSpPr>
        <p:spPr>
          <a:xfrm>
            <a:off x="1299773" y="4137993"/>
            <a:ext cx="50202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Negative Impact: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0AA5-1399-2981-7A33-330B7173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Performance Factors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A319-E7EC-55E9-27DF-BEF416D2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908" y="2704417"/>
            <a:ext cx="3924801" cy="2652426"/>
          </a:xfrm>
        </p:spPr>
        <p:txBody>
          <a:bodyPr>
            <a:normAutofit/>
          </a:bodyPr>
          <a:lstStyle/>
          <a:p>
            <a:r>
              <a:rPr lang="en-US" sz="2400" dirty="0"/>
              <a:t>Influence has been found as direct factor affecting EBITDA performance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Gender is of least importance while assessing the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86265-711A-FBAD-A92F-D4EDAB0E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3" y="2033588"/>
            <a:ext cx="7000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6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0AA5-1399-2981-7A33-330B7173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Deliverables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2144286-633C-A869-38AB-CFD2829D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06066"/>
            <a:ext cx="9724031" cy="435739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We have built a comprehensive Tableau dashboard that offers a holistic view of company’s investment portfolio.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The dashboard highlights the performance of individual directors and provide insights into the standings of different companies in the current market.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We have collaborated our individual analysis to that showcases the overall, company-wise and Director-wise performance analysis.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Calibri"/>
              </a:rPr>
              <a:t>To gain a deeper understanding of our portfolio, we recognize the need for more thorough factor analysis.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Calibri"/>
              </a:rPr>
              <a:t>This dashboard focuses on attributes such as diversity, skillsets, and performance traits.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18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AGENDA</vt:lpstr>
      <vt:lpstr>Introduction</vt:lpstr>
      <vt:lpstr>Business Questions</vt:lpstr>
      <vt:lpstr>Diversity Inclusion among Board of Directors</vt:lpstr>
      <vt:lpstr>Average performance for each performance category for each sector </vt:lpstr>
      <vt:lpstr>Drivers affecting Influence of Board Members</vt:lpstr>
      <vt:lpstr>Performance Factors</vt:lpstr>
      <vt:lpstr>Deliverables</vt:lpstr>
      <vt:lpstr>PowerPoint Presentation</vt:lpstr>
      <vt:lpstr>PowerPoint Presentation</vt:lpstr>
      <vt:lpstr>PowerPoint Presentation</vt:lpstr>
      <vt:lpstr>Conclusion &amp;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Nayak</dc:creator>
  <cp:lastModifiedBy>Durga Bhanu Nayak</cp:lastModifiedBy>
  <cp:revision>2</cp:revision>
  <dcterms:created xsi:type="dcterms:W3CDTF">2023-05-22T18:05:59Z</dcterms:created>
  <dcterms:modified xsi:type="dcterms:W3CDTF">2023-06-21T19:56:23Z</dcterms:modified>
</cp:coreProperties>
</file>