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7692cdcc2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7692cdcc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07985490ef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07985490ef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07985490ef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07985490e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07985490ef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07985490ef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7985490ef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07985490ef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7985490ef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07985490ef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7a2dc959d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07a2dc959d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7692cdcc2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7692cdcc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7692cdcc2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7692cdcc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7692cdcc2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7692cdcc2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7a2dc959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07a2dc959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07a2dc959d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07a2dc959d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07985490ef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07985490ef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7692cdcc2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7692cdcc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7985490ef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7985490ef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11700" y="305050"/>
            <a:ext cx="8520600" cy="147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3680"/>
              <a:t>GLOBAL SUICIDE RATE ANALYSIS</a:t>
            </a:r>
            <a:endParaRPr sz="3680"/>
          </a:p>
          <a:p>
            <a:pPr marL="1371600" lvl="0" indent="457200" algn="l" rtl="0">
              <a:spcBef>
                <a:spcPts val="0"/>
              </a:spcBef>
              <a:spcAft>
                <a:spcPts val="0"/>
              </a:spcAft>
              <a:buSzPts val="990"/>
              <a:buNone/>
            </a:pPr>
            <a:r>
              <a:rPr lang="en-GB" sz="2300"/>
              <a:t>   </a:t>
            </a:r>
            <a:endParaRPr sz="2280"/>
          </a:p>
        </p:txBody>
      </p:sp>
      <p:sp>
        <p:nvSpPr>
          <p:cNvPr id="86" name="Google Shape;86;p13"/>
          <p:cNvSpPr txBox="1">
            <a:spLocks noGrp="1"/>
          </p:cNvSpPr>
          <p:nvPr>
            <p:ph type="subTitle" idx="1"/>
          </p:nvPr>
        </p:nvSpPr>
        <p:spPr>
          <a:xfrm>
            <a:off x="311700" y="3052400"/>
            <a:ext cx="8520600" cy="18702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None/>
            </a:pPr>
            <a:r>
              <a:rPr lang="en-GB" sz="1900" b="1" dirty="0"/>
              <a:t>Presented By:</a:t>
            </a:r>
            <a:r>
              <a:rPr lang="en-GB" sz="1900" dirty="0"/>
              <a:t> </a:t>
            </a:r>
            <a:endParaRPr sz="1900" dirty="0"/>
          </a:p>
          <a:p>
            <a:pPr marL="0" lvl="0" indent="0" algn="ctr" rtl="0">
              <a:lnSpc>
                <a:spcPct val="80000"/>
              </a:lnSpc>
              <a:spcBef>
                <a:spcPts val="0"/>
              </a:spcBef>
              <a:spcAft>
                <a:spcPts val="0"/>
              </a:spcAft>
              <a:buNone/>
            </a:pPr>
            <a:endParaRPr lang="en-GB" sz="1900"/>
          </a:p>
          <a:p>
            <a:pPr marL="0" lvl="0" indent="0" algn="ctr" rtl="0">
              <a:lnSpc>
                <a:spcPct val="80000"/>
              </a:lnSpc>
              <a:spcBef>
                <a:spcPts val="0"/>
              </a:spcBef>
              <a:spcAft>
                <a:spcPts val="0"/>
              </a:spcAft>
              <a:buNone/>
            </a:pPr>
            <a:r>
              <a:rPr lang="en-GB" sz="1900"/>
              <a:t>Durga </a:t>
            </a:r>
            <a:r>
              <a:rPr lang="en-GB" sz="1900" dirty="0"/>
              <a:t>Bhanu Nayak</a:t>
            </a:r>
            <a:endParaRPr sz="1900" dirty="0"/>
          </a:p>
          <a:p>
            <a:pPr marL="0" lvl="0" indent="0" algn="ctr" rtl="0">
              <a:lnSpc>
                <a:spcPct val="80000"/>
              </a:lnSpc>
              <a:spcBef>
                <a:spcPts val="0"/>
              </a:spcBef>
              <a:spcAft>
                <a:spcPts val="0"/>
              </a:spcAft>
              <a:buNone/>
            </a:pPr>
            <a:endParaRPr sz="1900" dirty="0"/>
          </a:p>
          <a:p>
            <a:pPr marL="0" lvl="0" indent="0" algn="ctr" rtl="0">
              <a:lnSpc>
                <a:spcPct val="80000"/>
              </a:lnSpc>
              <a:spcBef>
                <a:spcPts val="0"/>
              </a:spcBef>
              <a:spcAft>
                <a:spcPts val="0"/>
              </a:spcAft>
              <a:buNone/>
            </a:pPr>
            <a:r>
              <a:rPr lang="en-GB" sz="2000" dirty="0"/>
              <a:t>Professor: Amin Karimpour</a:t>
            </a:r>
            <a:endParaRPr sz="2000" dirty="0"/>
          </a:p>
          <a:p>
            <a:pPr marL="0" lvl="0" indent="0" algn="ctr" rtl="0">
              <a:lnSpc>
                <a:spcPct val="80000"/>
              </a:lnSpc>
              <a:spcBef>
                <a:spcPts val="0"/>
              </a:spcBef>
              <a:spcAft>
                <a:spcPts val="0"/>
              </a:spcAft>
              <a:buNone/>
            </a:pPr>
            <a:endParaRPr sz="2000" dirty="0"/>
          </a:p>
        </p:txBody>
      </p:sp>
      <p:sp>
        <p:nvSpPr>
          <p:cNvPr id="87" name="Google Shape;87;p13"/>
          <p:cNvSpPr txBox="1"/>
          <p:nvPr/>
        </p:nvSpPr>
        <p:spPr>
          <a:xfrm>
            <a:off x="1009775" y="1777600"/>
            <a:ext cx="7247100" cy="85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2300">
                <a:solidFill>
                  <a:schemeClr val="lt1"/>
                </a:solidFill>
                <a:latin typeface="Roboto"/>
                <a:ea typeface="Roboto"/>
                <a:cs typeface="Roboto"/>
                <a:sym typeface="Roboto"/>
              </a:rPr>
              <a:t>ALY6010 - 70516: PROBABILITY AND STATISTICS</a:t>
            </a:r>
            <a:endParaRPr sz="2580">
              <a:solidFill>
                <a:schemeClr val="lt1"/>
              </a:solidFill>
              <a:latin typeface="Roboto"/>
              <a:ea typeface="Roboto"/>
              <a:cs typeface="Roboto"/>
              <a:sym typeface="Roboto"/>
            </a:endParaRPr>
          </a:p>
          <a:p>
            <a:pPr marL="1371600" lvl="0" indent="457200" algn="l" rtl="0">
              <a:spcBef>
                <a:spcPts val="0"/>
              </a:spcBef>
              <a:spcAft>
                <a:spcPts val="0"/>
              </a:spcAft>
              <a:buClr>
                <a:srgbClr val="000000"/>
              </a:buClr>
              <a:buSzPts val="990"/>
              <a:buFont typeface="Arial"/>
              <a:buNone/>
            </a:pPr>
            <a:r>
              <a:rPr lang="en-GB" sz="2080">
                <a:solidFill>
                  <a:schemeClr val="lt1"/>
                </a:solidFill>
                <a:latin typeface="Roboto"/>
                <a:ea typeface="Roboto"/>
                <a:cs typeface="Roboto"/>
                <a:sym typeface="Roboto"/>
              </a:rPr>
              <a:t>CPS, Northeastern University</a:t>
            </a: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311700" y="2837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100" b="1"/>
              <a:t>Will high GDP per Capita contribute to better Human Development?</a:t>
            </a:r>
            <a:endParaRPr sz="2100" b="1"/>
          </a:p>
        </p:txBody>
      </p:sp>
      <p:sp>
        <p:nvSpPr>
          <p:cNvPr id="167" name="Google Shape;167;p22"/>
          <p:cNvSpPr txBox="1"/>
          <p:nvPr/>
        </p:nvSpPr>
        <p:spPr>
          <a:xfrm>
            <a:off x="6104625" y="2141600"/>
            <a:ext cx="2644800" cy="16470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accent3"/>
                </a:solidFill>
                <a:latin typeface="Roboto"/>
                <a:ea typeface="Roboto"/>
                <a:cs typeface="Roboto"/>
                <a:sym typeface="Roboto"/>
              </a:rPr>
              <a:t>Regression Model:</a:t>
            </a:r>
            <a:endParaRPr b="1">
              <a:solidFill>
                <a:schemeClr val="accent3"/>
              </a:solidFill>
              <a:latin typeface="Roboto"/>
              <a:ea typeface="Roboto"/>
              <a:cs typeface="Roboto"/>
              <a:sym typeface="Roboto"/>
            </a:endParaRPr>
          </a:p>
          <a:p>
            <a:pPr marL="0" lvl="0" indent="0" algn="l" rtl="0">
              <a:spcBef>
                <a:spcPts val="0"/>
              </a:spcBef>
              <a:spcAft>
                <a:spcPts val="0"/>
              </a:spcAft>
              <a:buNone/>
            </a:pPr>
            <a:r>
              <a:rPr lang="en-GB" b="1">
                <a:latin typeface="Roboto"/>
                <a:ea typeface="Roboto"/>
                <a:cs typeface="Roboto"/>
                <a:sym typeface="Roboto"/>
              </a:rPr>
              <a:t>Y = 0.000004X + 0.692</a:t>
            </a:r>
            <a:endParaRPr b="1">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GB" sz="1100">
                <a:latin typeface="Roboto"/>
                <a:ea typeface="Roboto"/>
                <a:cs typeface="Roboto"/>
                <a:sym typeface="Roboto"/>
              </a:rPr>
              <a:t>R^2 = 0.6914</a:t>
            </a:r>
            <a:endParaRPr sz="1100">
              <a:latin typeface="Roboto"/>
              <a:ea typeface="Roboto"/>
              <a:cs typeface="Roboto"/>
              <a:sym typeface="Roboto"/>
            </a:endParaRPr>
          </a:p>
          <a:p>
            <a:pPr marL="0" lvl="0" indent="0" algn="l" rtl="0">
              <a:spcBef>
                <a:spcPts val="0"/>
              </a:spcBef>
              <a:spcAft>
                <a:spcPts val="0"/>
              </a:spcAft>
              <a:buNone/>
            </a:pPr>
            <a:r>
              <a:rPr lang="en-GB" b="1">
                <a:latin typeface="Roboto"/>
                <a:ea typeface="Roboto"/>
                <a:cs typeface="Roboto"/>
                <a:sym typeface="Roboto"/>
              </a:rPr>
              <a:t>69.14% of the variability of HDI could be explained by the changes of GDP.</a:t>
            </a:r>
            <a:endParaRPr b="1">
              <a:latin typeface="Roboto"/>
              <a:ea typeface="Roboto"/>
              <a:cs typeface="Roboto"/>
              <a:sym typeface="Roboto"/>
            </a:endParaRPr>
          </a:p>
        </p:txBody>
      </p:sp>
      <p:sp>
        <p:nvSpPr>
          <p:cNvPr id="168" name="Google Shape;168;p22"/>
          <p:cNvSpPr txBox="1"/>
          <p:nvPr/>
        </p:nvSpPr>
        <p:spPr>
          <a:xfrm>
            <a:off x="6035625" y="848600"/>
            <a:ext cx="27828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Roboto"/>
                <a:ea typeface="Roboto"/>
                <a:cs typeface="Roboto"/>
                <a:sym typeface="Roboto"/>
              </a:rPr>
              <a:t>GDP per Capita and HDI has a significant positive linear correlation. </a:t>
            </a:r>
            <a:endParaRPr b="1">
              <a:latin typeface="Roboto"/>
              <a:ea typeface="Roboto"/>
              <a:cs typeface="Roboto"/>
              <a:sym typeface="Roboto"/>
            </a:endParaRPr>
          </a:p>
          <a:p>
            <a:pPr marL="0" lvl="0" indent="0" algn="r" rtl="0">
              <a:spcBef>
                <a:spcPts val="0"/>
              </a:spcBef>
              <a:spcAft>
                <a:spcPts val="0"/>
              </a:spcAft>
              <a:buNone/>
            </a:pPr>
            <a:endParaRPr sz="1000">
              <a:latin typeface="Roboto"/>
              <a:ea typeface="Roboto"/>
              <a:cs typeface="Roboto"/>
              <a:sym typeface="Roboto"/>
            </a:endParaRPr>
          </a:p>
          <a:p>
            <a:pPr marL="0" lvl="0" indent="0" algn="r" rtl="0">
              <a:spcBef>
                <a:spcPts val="0"/>
              </a:spcBef>
              <a:spcAft>
                <a:spcPts val="0"/>
              </a:spcAft>
              <a:buNone/>
            </a:pPr>
            <a:r>
              <a:rPr lang="en-GB" sz="1000">
                <a:latin typeface="Roboto"/>
                <a:ea typeface="Roboto"/>
                <a:cs typeface="Roboto"/>
                <a:sym typeface="Roboto"/>
              </a:rPr>
              <a:t>correlation coefficient = 0.831</a:t>
            </a:r>
            <a:endParaRPr sz="1000">
              <a:latin typeface="Roboto"/>
              <a:ea typeface="Roboto"/>
              <a:cs typeface="Roboto"/>
              <a:sym typeface="Roboto"/>
            </a:endParaRPr>
          </a:p>
          <a:p>
            <a:pPr marL="0" lvl="0" indent="0" algn="r" rtl="0">
              <a:spcBef>
                <a:spcPts val="0"/>
              </a:spcBef>
              <a:spcAft>
                <a:spcPts val="0"/>
              </a:spcAft>
              <a:buNone/>
            </a:pPr>
            <a:r>
              <a:rPr lang="en-GB" sz="1000">
                <a:latin typeface="Roboto"/>
                <a:ea typeface="Roboto"/>
                <a:cs typeface="Roboto"/>
                <a:sym typeface="Roboto"/>
              </a:rPr>
              <a:t>F-Statistic p-value &lt;0.00001</a:t>
            </a:r>
            <a:endParaRPr sz="1000">
              <a:latin typeface="Roboto"/>
              <a:ea typeface="Roboto"/>
              <a:cs typeface="Roboto"/>
              <a:sym typeface="Roboto"/>
            </a:endParaRPr>
          </a:p>
        </p:txBody>
      </p:sp>
      <p:pic>
        <p:nvPicPr>
          <p:cNvPr id="169" name="Google Shape;169;p22"/>
          <p:cNvPicPr preferRelativeResize="0"/>
          <p:nvPr/>
        </p:nvPicPr>
        <p:blipFill>
          <a:blip r:embed="rId3">
            <a:alphaModFix/>
          </a:blip>
          <a:stretch>
            <a:fillRect/>
          </a:stretch>
        </p:blipFill>
        <p:spPr>
          <a:xfrm>
            <a:off x="143250" y="1014625"/>
            <a:ext cx="5730826" cy="35568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311700" y="1470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500" b="1"/>
              <a:t>Does Generation X suicide rate gets affected with GDP?</a:t>
            </a:r>
            <a:endParaRPr sz="2500" b="1"/>
          </a:p>
          <a:p>
            <a:pPr marL="0" lvl="0" indent="0" algn="l" rtl="0">
              <a:spcBef>
                <a:spcPts val="0"/>
              </a:spcBef>
              <a:spcAft>
                <a:spcPts val="0"/>
              </a:spcAft>
              <a:buSzPts val="990"/>
              <a:buNone/>
            </a:pPr>
            <a:endParaRPr sz="2300"/>
          </a:p>
        </p:txBody>
      </p:sp>
      <p:sp>
        <p:nvSpPr>
          <p:cNvPr id="175" name="Google Shape;175;p23"/>
          <p:cNvSpPr txBox="1">
            <a:spLocks noGrp="1"/>
          </p:cNvSpPr>
          <p:nvPr>
            <p:ph type="body" idx="1"/>
          </p:nvPr>
        </p:nvSpPr>
        <p:spPr>
          <a:xfrm>
            <a:off x="256050" y="883225"/>
            <a:ext cx="5059800" cy="1121400"/>
          </a:xfrm>
          <a:prstGeom prst="rect">
            <a:avLst/>
          </a:prstGeom>
          <a:ln w="1905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457200" lvl="0" indent="-311150" algn="l" rtl="0">
              <a:lnSpc>
                <a:spcPct val="95000"/>
              </a:lnSpc>
              <a:spcBef>
                <a:spcPts val="0"/>
              </a:spcBef>
              <a:spcAft>
                <a:spcPts val="0"/>
              </a:spcAft>
              <a:buSzPts val="1300"/>
              <a:buChar char="●"/>
            </a:pPr>
            <a:r>
              <a:rPr lang="en-GB" sz="1300"/>
              <a:t>The Generation X represents the senior working professional and Millennials represent the young working professional</a:t>
            </a:r>
            <a:endParaRPr sz="1300"/>
          </a:p>
          <a:p>
            <a:pPr marL="457200" lvl="0" indent="-311150" algn="l" rtl="0">
              <a:lnSpc>
                <a:spcPct val="95000"/>
              </a:lnSpc>
              <a:spcBef>
                <a:spcPts val="0"/>
              </a:spcBef>
              <a:spcAft>
                <a:spcPts val="0"/>
              </a:spcAft>
              <a:buSzPts val="1300"/>
              <a:buChar char="●"/>
            </a:pPr>
            <a:r>
              <a:rPr lang="en-GB" sz="1300"/>
              <a:t>Both the graph shows a positive correlation between GDP and suicide rate.</a:t>
            </a:r>
            <a:endParaRPr sz="1300"/>
          </a:p>
        </p:txBody>
      </p:sp>
      <p:pic>
        <p:nvPicPr>
          <p:cNvPr id="176" name="Google Shape;176;p23"/>
          <p:cNvPicPr preferRelativeResize="0"/>
          <p:nvPr/>
        </p:nvPicPr>
        <p:blipFill rotWithShape="1">
          <a:blip r:embed="rId3">
            <a:alphaModFix/>
          </a:blip>
          <a:srcRect t="10700" b="-10699"/>
          <a:stretch/>
        </p:blipFill>
        <p:spPr>
          <a:xfrm>
            <a:off x="256050" y="2219525"/>
            <a:ext cx="3441200" cy="2395975"/>
          </a:xfrm>
          <a:prstGeom prst="rect">
            <a:avLst/>
          </a:prstGeom>
          <a:noFill/>
          <a:ln w="9525" cap="flat" cmpd="sng">
            <a:solidFill>
              <a:srgbClr val="0B5394"/>
            </a:solidFill>
            <a:prstDash val="solid"/>
            <a:round/>
            <a:headEnd type="none" w="sm" len="sm"/>
            <a:tailEnd type="none" w="sm" len="sm"/>
          </a:ln>
        </p:spPr>
      </p:pic>
      <p:sp>
        <p:nvSpPr>
          <p:cNvPr id="177" name="Google Shape;177;p23"/>
          <p:cNvSpPr txBox="1"/>
          <p:nvPr/>
        </p:nvSpPr>
        <p:spPr>
          <a:xfrm>
            <a:off x="2512225" y="2301875"/>
            <a:ext cx="973800" cy="431100"/>
          </a:xfrm>
          <a:prstGeom prst="rect">
            <a:avLst/>
          </a:prstGeom>
          <a:noFill/>
          <a:ln w="9525" cap="flat" cmpd="sng">
            <a:solidFill>
              <a:srgbClr val="38761D"/>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800">
                <a:latin typeface="Roboto"/>
                <a:ea typeface="Roboto"/>
                <a:cs typeface="Roboto"/>
                <a:sym typeface="Roboto"/>
              </a:rPr>
              <a:t>Cor: 0.2664062</a:t>
            </a:r>
            <a:endParaRPr sz="800">
              <a:latin typeface="Roboto"/>
              <a:ea typeface="Roboto"/>
              <a:cs typeface="Roboto"/>
              <a:sym typeface="Roboto"/>
            </a:endParaRPr>
          </a:p>
          <a:p>
            <a:pPr marL="0" lvl="0" indent="0" algn="l" rtl="0">
              <a:spcBef>
                <a:spcPts val="0"/>
              </a:spcBef>
              <a:spcAft>
                <a:spcPts val="0"/>
              </a:spcAft>
              <a:buNone/>
            </a:pPr>
            <a:r>
              <a:rPr lang="en-GB" sz="800">
                <a:latin typeface="Roboto"/>
                <a:ea typeface="Roboto"/>
                <a:cs typeface="Roboto"/>
                <a:sym typeface="Roboto"/>
              </a:rPr>
              <a:t>p-value: &lt; 0.0001</a:t>
            </a:r>
            <a:endParaRPr sz="800">
              <a:latin typeface="Roboto"/>
              <a:ea typeface="Roboto"/>
              <a:cs typeface="Roboto"/>
              <a:sym typeface="Roboto"/>
            </a:endParaRPr>
          </a:p>
        </p:txBody>
      </p:sp>
      <p:pic>
        <p:nvPicPr>
          <p:cNvPr id="178" name="Google Shape;178;p23"/>
          <p:cNvPicPr preferRelativeResize="0"/>
          <p:nvPr/>
        </p:nvPicPr>
        <p:blipFill>
          <a:blip r:embed="rId4">
            <a:alphaModFix/>
          </a:blip>
          <a:stretch>
            <a:fillRect/>
          </a:stretch>
        </p:blipFill>
        <p:spPr>
          <a:xfrm>
            <a:off x="5536150" y="883225"/>
            <a:ext cx="3441201" cy="2317526"/>
          </a:xfrm>
          <a:prstGeom prst="rect">
            <a:avLst/>
          </a:prstGeom>
          <a:noFill/>
          <a:ln w="9525" cap="flat" cmpd="sng">
            <a:solidFill>
              <a:srgbClr val="0B5394"/>
            </a:solidFill>
            <a:prstDash val="solid"/>
            <a:round/>
            <a:headEnd type="none" w="sm" len="sm"/>
            <a:tailEnd type="none" w="sm" len="sm"/>
          </a:ln>
        </p:spPr>
      </p:pic>
      <p:sp>
        <p:nvSpPr>
          <p:cNvPr id="179" name="Google Shape;179;p23"/>
          <p:cNvSpPr txBox="1"/>
          <p:nvPr/>
        </p:nvSpPr>
        <p:spPr>
          <a:xfrm>
            <a:off x="3999900" y="3418450"/>
            <a:ext cx="4832400" cy="7551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lnSpc>
                <a:spcPct val="95000"/>
              </a:lnSpc>
              <a:spcBef>
                <a:spcPts val="0"/>
              </a:spcBef>
              <a:spcAft>
                <a:spcPts val="0"/>
              </a:spcAft>
              <a:buClr>
                <a:schemeClr val="dk2"/>
              </a:buClr>
              <a:buSzPts val="1300"/>
              <a:buFont typeface="Roboto"/>
              <a:buChar char="●"/>
            </a:pPr>
            <a:r>
              <a:rPr lang="en-GB" sz="1300">
                <a:solidFill>
                  <a:schemeClr val="dk2"/>
                </a:solidFill>
                <a:latin typeface="Roboto"/>
                <a:ea typeface="Roboto"/>
                <a:cs typeface="Roboto"/>
                <a:sym typeface="Roboto"/>
              </a:rPr>
              <a:t>Although there is a positive correlation, but the value is very small as we have a larger scope considering suicide rate in all the countries. </a:t>
            </a:r>
            <a:endParaRPr sz="1300">
              <a:latin typeface="Roboto"/>
              <a:ea typeface="Roboto"/>
              <a:cs typeface="Roboto"/>
              <a:sym typeface="Roboto"/>
            </a:endParaRPr>
          </a:p>
        </p:txBody>
      </p:sp>
      <p:sp>
        <p:nvSpPr>
          <p:cNvPr id="180" name="Google Shape;180;p23"/>
          <p:cNvSpPr txBox="1"/>
          <p:nvPr/>
        </p:nvSpPr>
        <p:spPr>
          <a:xfrm>
            <a:off x="7558775" y="1116525"/>
            <a:ext cx="1107300" cy="431100"/>
          </a:xfrm>
          <a:prstGeom prst="rect">
            <a:avLst/>
          </a:prstGeom>
          <a:noFill/>
          <a:ln w="9525" cap="flat" cmpd="sng">
            <a:solidFill>
              <a:srgbClr val="38761D"/>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800">
                <a:latin typeface="Roboto"/>
                <a:ea typeface="Roboto"/>
                <a:cs typeface="Roboto"/>
                <a:sym typeface="Roboto"/>
              </a:rPr>
              <a:t>Cor: 0.1879212</a:t>
            </a:r>
            <a:endParaRPr sz="800">
              <a:latin typeface="Roboto"/>
              <a:ea typeface="Roboto"/>
              <a:cs typeface="Roboto"/>
              <a:sym typeface="Roboto"/>
            </a:endParaRPr>
          </a:p>
          <a:p>
            <a:pPr marL="0" lvl="0" indent="0" algn="l" rtl="0">
              <a:spcBef>
                <a:spcPts val="0"/>
              </a:spcBef>
              <a:spcAft>
                <a:spcPts val="0"/>
              </a:spcAft>
              <a:buNone/>
            </a:pPr>
            <a:r>
              <a:rPr lang="en-GB" sz="800">
                <a:latin typeface="Roboto"/>
                <a:ea typeface="Roboto"/>
                <a:cs typeface="Roboto"/>
                <a:sym typeface="Roboto"/>
              </a:rPr>
              <a:t>p-value: &lt; 0.0001</a:t>
            </a:r>
            <a:endParaRPr sz="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4"/>
          <p:cNvPicPr preferRelativeResize="0"/>
          <p:nvPr/>
        </p:nvPicPr>
        <p:blipFill rotWithShape="1">
          <a:blip r:embed="rId3">
            <a:alphaModFix/>
          </a:blip>
          <a:srcRect b="1845"/>
          <a:stretch/>
        </p:blipFill>
        <p:spPr>
          <a:xfrm>
            <a:off x="152400" y="1124450"/>
            <a:ext cx="5410600" cy="2953574"/>
          </a:xfrm>
          <a:prstGeom prst="rect">
            <a:avLst/>
          </a:prstGeom>
          <a:noFill/>
          <a:ln>
            <a:noFill/>
          </a:ln>
        </p:spPr>
      </p:pic>
      <p:sp>
        <p:nvSpPr>
          <p:cNvPr id="186" name="Google Shape;186;p24"/>
          <p:cNvSpPr txBox="1">
            <a:spLocks noGrp="1"/>
          </p:cNvSpPr>
          <p:nvPr>
            <p:ph type="title"/>
          </p:nvPr>
        </p:nvSpPr>
        <p:spPr>
          <a:xfrm>
            <a:off x="311700" y="185425"/>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500" b="1"/>
              <a:t>Will the result change for GenX when in gender group?</a:t>
            </a:r>
            <a:endParaRPr sz="2500" b="1"/>
          </a:p>
        </p:txBody>
      </p:sp>
      <p:sp>
        <p:nvSpPr>
          <p:cNvPr id="187" name="Google Shape;187;p24"/>
          <p:cNvSpPr txBox="1"/>
          <p:nvPr/>
        </p:nvSpPr>
        <p:spPr>
          <a:xfrm>
            <a:off x="5563000" y="1055125"/>
            <a:ext cx="3417300" cy="18471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accent3"/>
                </a:solidFill>
                <a:latin typeface="Roboto"/>
                <a:ea typeface="Roboto"/>
                <a:cs typeface="Roboto"/>
                <a:sym typeface="Roboto"/>
              </a:rPr>
              <a:t>GenX: Female vs Male</a:t>
            </a:r>
            <a:endParaRPr b="1">
              <a:solidFill>
                <a:schemeClr val="accent3"/>
              </a:solidFill>
              <a:latin typeface="Roboto"/>
              <a:ea typeface="Roboto"/>
              <a:cs typeface="Roboto"/>
              <a:sym typeface="Roboto"/>
            </a:endParaRPr>
          </a:p>
          <a:p>
            <a:pPr marL="0" lvl="0" indent="0" algn="l" rtl="0">
              <a:spcBef>
                <a:spcPts val="0"/>
              </a:spcBef>
              <a:spcAft>
                <a:spcPts val="0"/>
              </a:spcAft>
              <a:buNone/>
            </a:pPr>
            <a:endParaRPr b="1">
              <a:solidFill>
                <a:schemeClr val="accent3"/>
              </a:solidFill>
              <a:latin typeface="Roboto"/>
              <a:ea typeface="Roboto"/>
              <a:cs typeface="Roboto"/>
              <a:sym typeface="Roboto"/>
            </a:endParaRPr>
          </a:p>
          <a:p>
            <a:pPr marL="457200" lvl="0" indent="-292100" algn="l" rtl="0">
              <a:spcBef>
                <a:spcPts val="0"/>
              </a:spcBef>
              <a:spcAft>
                <a:spcPts val="0"/>
              </a:spcAft>
              <a:buClr>
                <a:schemeClr val="dk2"/>
              </a:buClr>
              <a:buSzPts val="1000"/>
              <a:buFont typeface="Roboto"/>
              <a:buChar char="●"/>
            </a:pPr>
            <a:r>
              <a:rPr lang="en-GB" sz="1000">
                <a:solidFill>
                  <a:schemeClr val="dk2"/>
                </a:solidFill>
                <a:latin typeface="Roboto"/>
                <a:ea typeface="Roboto"/>
                <a:cs typeface="Roboto"/>
                <a:sym typeface="Roboto"/>
              </a:rPr>
              <a:t>There is </a:t>
            </a:r>
            <a:r>
              <a:rPr lang="en-GB" sz="1000" b="1">
                <a:solidFill>
                  <a:schemeClr val="dk2"/>
                </a:solidFill>
                <a:latin typeface="Roboto"/>
                <a:ea typeface="Roboto"/>
                <a:cs typeface="Roboto"/>
                <a:sym typeface="Roboto"/>
              </a:rPr>
              <a:t>significant correlation</a:t>
            </a:r>
            <a:r>
              <a:rPr lang="en-GB" sz="1000">
                <a:solidFill>
                  <a:schemeClr val="dk2"/>
                </a:solidFill>
                <a:latin typeface="Roboto"/>
                <a:ea typeface="Roboto"/>
                <a:cs typeface="Roboto"/>
                <a:sym typeface="Roboto"/>
              </a:rPr>
              <a:t> between GDP per capita and suicide rate in both gender among GenX</a:t>
            </a:r>
            <a:endParaRPr sz="1000">
              <a:solidFill>
                <a:schemeClr val="dk2"/>
              </a:solidFill>
              <a:latin typeface="Roboto"/>
              <a:ea typeface="Roboto"/>
              <a:cs typeface="Roboto"/>
              <a:sym typeface="Roboto"/>
            </a:endParaRPr>
          </a:p>
          <a:p>
            <a:pPr marL="457200" lvl="0" indent="0" algn="l" rtl="0">
              <a:spcBef>
                <a:spcPts val="0"/>
              </a:spcBef>
              <a:spcAft>
                <a:spcPts val="0"/>
              </a:spcAft>
              <a:buNone/>
            </a:pPr>
            <a:endParaRPr sz="1000">
              <a:solidFill>
                <a:schemeClr val="dk2"/>
              </a:solidFill>
              <a:latin typeface="Roboto"/>
              <a:ea typeface="Roboto"/>
              <a:cs typeface="Roboto"/>
              <a:sym typeface="Roboto"/>
            </a:endParaRPr>
          </a:p>
          <a:p>
            <a:pPr marL="457200" lvl="0" indent="-292100" algn="l" rtl="0">
              <a:spcBef>
                <a:spcPts val="0"/>
              </a:spcBef>
              <a:spcAft>
                <a:spcPts val="0"/>
              </a:spcAft>
              <a:buClr>
                <a:schemeClr val="dk2"/>
              </a:buClr>
              <a:buSzPts val="1000"/>
              <a:buFont typeface="Roboto"/>
              <a:buChar char="●"/>
            </a:pPr>
            <a:r>
              <a:rPr lang="en-GB" sz="1000">
                <a:solidFill>
                  <a:schemeClr val="dk2"/>
                </a:solidFill>
                <a:latin typeface="Roboto"/>
                <a:ea typeface="Roboto"/>
                <a:cs typeface="Roboto"/>
                <a:sym typeface="Roboto"/>
              </a:rPr>
              <a:t>However, </a:t>
            </a:r>
            <a:r>
              <a:rPr lang="en-GB" sz="1000" b="1">
                <a:solidFill>
                  <a:schemeClr val="dk2"/>
                </a:solidFill>
                <a:latin typeface="Roboto"/>
                <a:ea typeface="Roboto"/>
                <a:cs typeface="Roboto"/>
                <a:sym typeface="Roboto"/>
              </a:rPr>
              <a:t>the relationships are not linear</a:t>
            </a:r>
            <a:r>
              <a:rPr lang="en-GB" sz="1000">
                <a:solidFill>
                  <a:schemeClr val="dk2"/>
                </a:solidFill>
                <a:latin typeface="Roboto"/>
                <a:ea typeface="Roboto"/>
                <a:cs typeface="Roboto"/>
                <a:sym typeface="Roboto"/>
              </a:rPr>
              <a:t>: we could not use linear regression model to precisely predict the suicide rate based on the value of GDP per Capita</a:t>
            </a:r>
            <a:endParaRPr sz="1000">
              <a:solidFill>
                <a:schemeClr val="dk2"/>
              </a:solidFill>
              <a:latin typeface="Roboto"/>
              <a:ea typeface="Roboto"/>
              <a:cs typeface="Roboto"/>
              <a:sym typeface="Roboto"/>
            </a:endParaRPr>
          </a:p>
        </p:txBody>
      </p:sp>
      <p:sp>
        <p:nvSpPr>
          <p:cNvPr id="188" name="Google Shape;188;p24"/>
          <p:cNvSpPr txBox="1"/>
          <p:nvPr/>
        </p:nvSpPr>
        <p:spPr>
          <a:xfrm>
            <a:off x="4935400" y="3583050"/>
            <a:ext cx="2368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rgbClr val="DD7E6B"/>
                </a:solidFill>
                <a:latin typeface="Roboto"/>
                <a:ea typeface="Roboto"/>
                <a:cs typeface="Roboto"/>
                <a:sym typeface="Roboto"/>
              </a:rPr>
              <a:t>Y</a:t>
            </a:r>
            <a:r>
              <a:rPr lang="en-GB" sz="600" b="1">
                <a:solidFill>
                  <a:srgbClr val="DD7E6B"/>
                </a:solidFill>
                <a:latin typeface="Roboto"/>
                <a:ea typeface="Roboto"/>
                <a:cs typeface="Roboto"/>
                <a:sym typeface="Roboto"/>
              </a:rPr>
              <a:t>female</a:t>
            </a:r>
            <a:r>
              <a:rPr lang="en-GB" sz="1200" b="1">
                <a:solidFill>
                  <a:srgbClr val="DD7E6B"/>
                </a:solidFill>
                <a:latin typeface="Roboto"/>
                <a:ea typeface="Roboto"/>
                <a:cs typeface="Roboto"/>
                <a:sym typeface="Roboto"/>
              </a:rPr>
              <a:t> = 0.00006 X </a:t>
            </a:r>
            <a:r>
              <a:rPr lang="en-GB" sz="600" b="1">
                <a:solidFill>
                  <a:srgbClr val="DD7E6B"/>
                </a:solidFill>
                <a:latin typeface="Roboto"/>
                <a:ea typeface="Roboto"/>
                <a:cs typeface="Roboto"/>
                <a:sym typeface="Roboto"/>
              </a:rPr>
              <a:t>GDP</a:t>
            </a:r>
            <a:r>
              <a:rPr lang="en-GB" sz="1200" b="1">
                <a:solidFill>
                  <a:srgbClr val="DD7E6B"/>
                </a:solidFill>
                <a:latin typeface="Roboto"/>
                <a:ea typeface="Roboto"/>
                <a:cs typeface="Roboto"/>
                <a:sym typeface="Roboto"/>
              </a:rPr>
              <a:t> + 2.745</a:t>
            </a:r>
            <a:endParaRPr sz="1200" b="1">
              <a:solidFill>
                <a:srgbClr val="DD7E6B"/>
              </a:solidFill>
              <a:latin typeface="Roboto"/>
              <a:ea typeface="Roboto"/>
              <a:cs typeface="Roboto"/>
              <a:sym typeface="Roboto"/>
            </a:endParaRPr>
          </a:p>
          <a:p>
            <a:pPr marL="0" lvl="0" indent="0" algn="l" rtl="0">
              <a:spcBef>
                <a:spcPts val="0"/>
              </a:spcBef>
              <a:spcAft>
                <a:spcPts val="0"/>
              </a:spcAft>
              <a:buNone/>
            </a:pPr>
            <a:r>
              <a:rPr lang="en-GB" sz="900" b="1">
                <a:solidFill>
                  <a:srgbClr val="DD7E6B"/>
                </a:solidFill>
                <a:latin typeface="Roboto"/>
                <a:ea typeface="Roboto"/>
                <a:cs typeface="Roboto"/>
                <a:sym typeface="Roboto"/>
              </a:rPr>
              <a:t>F-statistic p-value &lt; 0.0001, R^2 = 0.103</a:t>
            </a:r>
            <a:endParaRPr sz="900" b="1">
              <a:solidFill>
                <a:srgbClr val="DD7E6B"/>
              </a:solidFill>
              <a:latin typeface="Roboto"/>
              <a:ea typeface="Roboto"/>
              <a:cs typeface="Roboto"/>
              <a:sym typeface="Roboto"/>
            </a:endParaRPr>
          </a:p>
          <a:p>
            <a:pPr marL="0" lvl="0" indent="0" algn="l" rtl="0">
              <a:spcBef>
                <a:spcPts val="0"/>
              </a:spcBef>
              <a:spcAft>
                <a:spcPts val="0"/>
              </a:spcAft>
              <a:buNone/>
            </a:pPr>
            <a:r>
              <a:rPr lang="en-GB" sz="900" b="1">
                <a:solidFill>
                  <a:srgbClr val="DD7E6B"/>
                </a:solidFill>
                <a:latin typeface="Roboto"/>
                <a:ea typeface="Roboto"/>
                <a:cs typeface="Roboto"/>
                <a:sym typeface="Roboto"/>
              </a:rPr>
              <a:t>cor = 0.32</a:t>
            </a:r>
            <a:endParaRPr sz="900" b="1">
              <a:solidFill>
                <a:srgbClr val="DD7E6B"/>
              </a:solidFill>
              <a:latin typeface="Roboto"/>
              <a:ea typeface="Roboto"/>
              <a:cs typeface="Roboto"/>
              <a:sym typeface="Roboto"/>
            </a:endParaRPr>
          </a:p>
        </p:txBody>
      </p:sp>
      <p:sp>
        <p:nvSpPr>
          <p:cNvPr id="189" name="Google Shape;189;p24"/>
          <p:cNvSpPr txBox="1"/>
          <p:nvPr/>
        </p:nvSpPr>
        <p:spPr>
          <a:xfrm>
            <a:off x="4935400" y="3075150"/>
            <a:ext cx="2368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rgbClr val="45818E"/>
                </a:solidFill>
                <a:latin typeface="Roboto"/>
                <a:ea typeface="Roboto"/>
                <a:cs typeface="Roboto"/>
                <a:sym typeface="Roboto"/>
              </a:rPr>
              <a:t>Y</a:t>
            </a:r>
            <a:r>
              <a:rPr lang="en-GB" sz="600" b="1">
                <a:solidFill>
                  <a:srgbClr val="45818E"/>
                </a:solidFill>
                <a:latin typeface="Roboto"/>
                <a:ea typeface="Roboto"/>
                <a:cs typeface="Roboto"/>
                <a:sym typeface="Roboto"/>
              </a:rPr>
              <a:t>male</a:t>
            </a:r>
            <a:r>
              <a:rPr lang="en-GB" sz="1200" b="1">
                <a:solidFill>
                  <a:srgbClr val="45818E"/>
                </a:solidFill>
                <a:latin typeface="Roboto"/>
                <a:ea typeface="Roboto"/>
                <a:cs typeface="Roboto"/>
                <a:sym typeface="Roboto"/>
              </a:rPr>
              <a:t> = 0.00006 X </a:t>
            </a:r>
            <a:r>
              <a:rPr lang="en-GB" sz="600" b="1">
                <a:solidFill>
                  <a:srgbClr val="45818E"/>
                </a:solidFill>
                <a:latin typeface="Roboto"/>
                <a:ea typeface="Roboto"/>
                <a:cs typeface="Roboto"/>
                <a:sym typeface="Roboto"/>
              </a:rPr>
              <a:t>GDP</a:t>
            </a:r>
            <a:r>
              <a:rPr lang="en-GB" sz="1200" b="1">
                <a:solidFill>
                  <a:srgbClr val="45818E"/>
                </a:solidFill>
                <a:latin typeface="Roboto"/>
                <a:ea typeface="Roboto"/>
                <a:cs typeface="Roboto"/>
                <a:sym typeface="Roboto"/>
              </a:rPr>
              <a:t> + 5.03</a:t>
            </a:r>
            <a:endParaRPr sz="1200" b="1">
              <a:solidFill>
                <a:srgbClr val="45818E"/>
              </a:solidFill>
              <a:latin typeface="Roboto"/>
              <a:ea typeface="Roboto"/>
              <a:cs typeface="Roboto"/>
              <a:sym typeface="Roboto"/>
            </a:endParaRPr>
          </a:p>
          <a:p>
            <a:pPr marL="0" lvl="0" indent="0" algn="l" rtl="0">
              <a:spcBef>
                <a:spcPts val="0"/>
              </a:spcBef>
              <a:spcAft>
                <a:spcPts val="0"/>
              </a:spcAft>
              <a:buNone/>
            </a:pPr>
            <a:r>
              <a:rPr lang="en-GB" sz="900" b="1">
                <a:solidFill>
                  <a:srgbClr val="45818E"/>
                </a:solidFill>
                <a:latin typeface="Roboto"/>
                <a:ea typeface="Roboto"/>
                <a:cs typeface="Roboto"/>
                <a:sym typeface="Roboto"/>
              </a:rPr>
              <a:t>F-statistic p-value &lt; 0.0001, R^2 = 0.028, cor = 0.17</a:t>
            </a:r>
            <a:endParaRPr sz="900" b="1">
              <a:solidFill>
                <a:srgbClr val="45818E"/>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title"/>
          </p:nvPr>
        </p:nvSpPr>
        <p:spPr>
          <a:xfrm>
            <a:off x="311700" y="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500" b="1"/>
              <a:t>Can Europe tackle suicide rate with it’s development?</a:t>
            </a:r>
            <a:endParaRPr sz="2500" b="1"/>
          </a:p>
        </p:txBody>
      </p:sp>
      <p:sp>
        <p:nvSpPr>
          <p:cNvPr id="195" name="Google Shape;195;p25"/>
          <p:cNvSpPr txBox="1"/>
          <p:nvPr/>
        </p:nvSpPr>
        <p:spPr>
          <a:xfrm>
            <a:off x="6282975" y="1216738"/>
            <a:ext cx="2745300" cy="13236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i="1">
                <a:solidFill>
                  <a:schemeClr val="accent3"/>
                </a:solidFill>
                <a:latin typeface="Roboto"/>
                <a:ea typeface="Roboto"/>
                <a:cs typeface="Roboto"/>
                <a:sym typeface="Roboto"/>
              </a:rPr>
              <a:t>R-squared:</a:t>
            </a:r>
            <a:r>
              <a:rPr lang="en-GB" sz="1500">
                <a:solidFill>
                  <a:schemeClr val="accent3"/>
                </a:solidFill>
                <a:latin typeface="Roboto"/>
                <a:ea typeface="Roboto"/>
                <a:cs typeface="Roboto"/>
                <a:sym typeface="Roboto"/>
              </a:rPr>
              <a:t> </a:t>
            </a:r>
            <a:r>
              <a:rPr lang="en-GB" sz="1500">
                <a:latin typeface="Roboto"/>
                <a:ea typeface="Roboto"/>
                <a:cs typeface="Roboto"/>
                <a:sym typeface="Roboto"/>
              </a:rPr>
              <a:t>0.08391</a:t>
            </a:r>
            <a:endParaRPr sz="1500">
              <a:latin typeface="Roboto"/>
              <a:ea typeface="Roboto"/>
              <a:cs typeface="Roboto"/>
              <a:sym typeface="Roboto"/>
            </a:endParaRPr>
          </a:p>
          <a:p>
            <a:pPr marL="0" lvl="0" indent="0" algn="l" rtl="0">
              <a:spcBef>
                <a:spcPts val="0"/>
              </a:spcBef>
              <a:spcAft>
                <a:spcPts val="0"/>
              </a:spcAft>
              <a:buNone/>
            </a:pPr>
            <a:endParaRPr sz="1500">
              <a:latin typeface="Roboto"/>
              <a:ea typeface="Roboto"/>
              <a:cs typeface="Roboto"/>
              <a:sym typeface="Roboto"/>
            </a:endParaRPr>
          </a:p>
          <a:p>
            <a:pPr marL="0" lvl="0" indent="0" algn="l" rtl="0">
              <a:spcBef>
                <a:spcPts val="0"/>
              </a:spcBef>
              <a:spcAft>
                <a:spcPts val="0"/>
              </a:spcAft>
              <a:buNone/>
            </a:pPr>
            <a:r>
              <a:rPr lang="en-GB" sz="1500" b="1" i="1">
                <a:solidFill>
                  <a:schemeClr val="accent3"/>
                </a:solidFill>
                <a:latin typeface="Roboto"/>
                <a:ea typeface="Roboto"/>
                <a:cs typeface="Roboto"/>
                <a:sym typeface="Roboto"/>
              </a:rPr>
              <a:t>Regression Equation:</a:t>
            </a:r>
            <a:endParaRPr sz="1500" b="1" i="1">
              <a:solidFill>
                <a:schemeClr val="accent3"/>
              </a:solidFill>
              <a:latin typeface="Roboto"/>
              <a:ea typeface="Roboto"/>
              <a:cs typeface="Roboto"/>
              <a:sym typeface="Roboto"/>
            </a:endParaRPr>
          </a:p>
          <a:p>
            <a:pPr marL="0" lvl="0" indent="0" algn="l" rtl="0">
              <a:spcBef>
                <a:spcPts val="0"/>
              </a:spcBef>
              <a:spcAft>
                <a:spcPts val="0"/>
              </a:spcAft>
              <a:buNone/>
            </a:pPr>
            <a:r>
              <a:rPr lang="en-GB" sz="1500">
                <a:latin typeface="Roboto"/>
                <a:ea typeface="Roboto"/>
                <a:cs typeface="Roboto"/>
                <a:sym typeface="Roboto"/>
              </a:rPr>
              <a:t>Y’ = 46.76 + (-36.918)*HDI</a:t>
            </a:r>
            <a:endParaRPr sz="1500">
              <a:latin typeface="Roboto"/>
              <a:ea typeface="Roboto"/>
              <a:cs typeface="Roboto"/>
              <a:sym typeface="Roboto"/>
            </a:endParaRPr>
          </a:p>
          <a:p>
            <a:pPr marL="0" lvl="0" indent="0" algn="l" rtl="0">
              <a:spcBef>
                <a:spcPts val="0"/>
              </a:spcBef>
              <a:spcAft>
                <a:spcPts val="0"/>
              </a:spcAft>
              <a:buNone/>
            </a:pPr>
            <a:r>
              <a:rPr lang="en-GB">
                <a:latin typeface="Roboto"/>
                <a:ea typeface="Roboto"/>
                <a:cs typeface="Roboto"/>
                <a:sym typeface="Roboto"/>
              </a:rPr>
              <a:t>F-statistic p-value &lt; 0.0001</a:t>
            </a:r>
            <a:endParaRPr>
              <a:latin typeface="Roboto"/>
              <a:ea typeface="Roboto"/>
              <a:cs typeface="Roboto"/>
              <a:sym typeface="Roboto"/>
            </a:endParaRPr>
          </a:p>
        </p:txBody>
      </p:sp>
      <p:sp>
        <p:nvSpPr>
          <p:cNvPr id="196" name="Google Shape;196;p25"/>
          <p:cNvSpPr txBox="1"/>
          <p:nvPr/>
        </p:nvSpPr>
        <p:spPr>
          <a:xfrm>
            <a:off x="273475" y="3702475"/>
            <a:ext cx="72366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GB">
                <a:latin typeface="Roboto"/>
                <a:ea typeface="Roboto"/>
                <a:cs typeface="Roboto"/>
                <a:sym typeface="Roboto"/>
              </a:rPr>
              <a:t>Suicide rate decreasing when Human Development Index is increasing.</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GB">
                <a:latin typeface="Roboto"/>
                <a:ea typeface="Roboto"/>
                <a:cs typeface="Roboto"/>
                <a:sym typeface="Roboto"/>
              </a:rPr>
              <a:t>Linear Regression model shows ~8% efficiency as the data is vast.</a:t>
            </a:r>
            <a:endParaRPr>
              <a:latin typeface="Roboto"/>
              <a:ea typeface="Roboto"/>
              <a:cs typeface="Roboto"/>
              <a:sym typeface="Roboto"/>
            </a:endParaRPr>
          </a:p>
        </p:txBody>
      </p:sp>
      <p:pic>
        <p:nvPicPr>
          <p:cNvPr id="197" name="Google Shape;197;p25"/>
          <p:cNvPicPr preferRelativeResize="0"/>
          <p:nvPr/>
        </p:nvPicPr>
        <p:blipFill>
          <a:blip r:embed="rId3">
            <a:alphaModFix/>
          </a:blip>
          <a:stretch>
            <a:fillRect/>
          </a:stretch>
        </p:blipFill>
        <p:spPr>
          <a:xfrm>
            <a:off x="837925" y="760200"/>
            <a:ext cx="4728151" cy="2789874"/>
          </a:xfrm>
          <a:prstGeom prst="rect">
            <a:avLst/>
          </a:prstGeom>
          <a:noFill/>
          <a:ln>
            <a:noFill/>
          </a:ln>
        </p:spPr>
      </p:pic>
      <p:sp>
        <p:nvSpPr>
          <p:cNvPr id="198" name="Google Shape;198;p25"/>
          <p:cNvSpPr txBox="1"/>
          <p:nvPr/>
        </p:nvSpPr>
        <p:spPr>
          <a:xfrm>
            <a:off x="4060125" y="1041325"/>
            <a:ext cx="117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i="1">
                <a:latin typeface="Roboto"/>
                <a:ea typeface="Roboto"/>
                <a:cs typeface="Roboto"/>
                <a:sym typeface="Roboto"/>
              </a:rPr>
              <a:t>cor =</a:t>
            </a:r>
            <a:r>
              <a:rPr lang="en-GB">
                <a:latin typeface="Roboto"/>
                <a:ea typeface="Roboto"/>
                <a:cs typeface="Roboto"/>
                <a:sym typeface="Roboto"/>
              </a:rPr>
              <a:t> -0.28</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357475" y="304825"/>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500" b="1"/>
              <a:t>Conclusion</a:t>
            </a:r>
            <a:endParaRPr sz="2500" b="1"/>
          </a:p>
        </p:txBody>
      </p:sp>
      <p:sp>
        <p:nvSpPr>
          <p:cNvPr id="204" name="Google Shape;204;p26"/>
          <p:cNvSpPr txBox="1">
            <a:spLocks noGrp="1"/>
          </p:cNvSpPr>
          <p:nvPr>
            <p:ph type="body" idx="1"/>
          </p:nvPr>
        </p:nvSpPr>
        <p:spPr>
          <a:xfrm>
            <a:off x="357475" y="1074275"/>
            <a:ext cx="8520600" cy="33390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GB" sz="1700" dirty="0"/>
              <a:t>Male population has shown higher suicide rates as compared to female.</a:t>
            </a:r>
            <a:endParaRPr sz="1700" dirty="0"/>
          </a:p>
          <a:p>
            <a:pPr marL="457200" lvl="0" indent="-336550" algn="l" rtl="0">
              <a:spcBef>
                <a:spcPts val="0"/>
              </a:spcBef>
              <a:spcAft>
                <a:spcPts val="0"/>
              </a:spcAft>
              <a:buSzPts val="1700"/>
              <a:buChar char="●"/>
            </a:pPr>
            <a:r>
              <a:rPr lang="en-GB" sz="1700" dirty="0"/>
              <a:t>Europe has the highest number of suicide rates from year 1985-2014.</a:t>
            </a:r>
          </a:p>
          <a:p>
            <a:pPr marL="457200" lvl="0" indent="-336550" algn="l" rtl="0">
              <a:spcBef>
                <a:spcPts val="0"/>
              </a:spcBef>
              <a:spcAft>
                <a:spcPts val="0"/>
              </a:spcAft>
              <a:buSzPts val="1700"/>
              <a:buChar char="●"/>
            </a:pPr>
            <a:r>
              <a:rPr lang="en-GB" sz="1700" dirty="0"/>
              <a:t>As GDP increases, Human Development Index(HDI) also increases.</a:t>
            </a:r>
            <a:endParaRPr sz="1700" dirty="0"/>
          </a:p>
          <a:p>
            <a:pPr marL="457200" lvl="0" indent="-336550" algn="l" rtl="0">
              <a:spcBef>
                <a:spcPts val="0"/>
              </a:spcBef>
              <a:spcAft>
                <a:spcPts val="0"/>
              </a:spcAft>
              <a:buSzPts val="1700"/>
              <a:buChar char="●"/>
            </a:pPr>
            <a:r>
              <a:rPr lang="en-GB" sz="1700" dirty="0"/>
              <a:t>Among the generation the highest suicide number has been from the primary work force followed by the senior workforce with the increase in GDP.</a:t>
            </a:r>
            <a:endParaRPr sz="1700" dirty="0"/>
          </a:p>
          <a:p>
            <a:pPr marL="457200" lvl="0" indent="-336550" algn="l" rtl="0">
              <a:spcBef>
                <a:spcPts val="0"/>
              </a:spcBef>
              <a:spcAft>
                <a:spcPts val="0"/>
              </a:spcAft>
              <a:buSzPts val="1700"/>
              <a:buChar char="●"/>
            </a:pPr>
            <a:r>
              <a:rPr lang="en-GB" sz="1700" dirty="0"/>
              <a:t>GDP per Capita has strong correlation with Suicide rate in both Generation X Male and Female Group, while the linear regression could not explain the variability. </a:t>
            </a:r>
            <a:endParaRPr sz="1700" dirty="0"/>
          </a:p>
          <a:p>
            <a:pPr marL="457200" lvl="0" indent="-336550" algn="l" rtl="0">
              <a:spcBef>
                <a:spcPts val="0"/>
              </a:spcBef>
              <a:spcAft>
                <a:spcPts val="0"/>
              </a:spcAft>
              <a:buSzPts val="1700"/>
              <a:buChar char="●"/>
            </a:pPr>
            <a:r>
              <a:rPr lang="en-GB" sz="1700" dirty="0"/>
              <a:t>Suicide rate in Europe is also displaying a negative correlation with its HDI.</a:t>
            </a:r>
            <a:endParaRPr sz="17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a:spLocks noGrp="1"/>
          </p:cNvSpPr>
          <p:nvPr>
            <p:ph type="title"/>
          </p:nvPr>
        </p:nvSpPr>
        <p:spPr>
          <a:xfrm>
            <a:off x="311700" y="241725"/>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500" b="1"/>
              <a:t>References</a:t>
            </a:r>
            <a:endParaRPr sz="2500" b="1"/>
          </a:p>
        </p:txBody>
      </p:sp>
      <p:sp>
        <p:nvSpPr>
          <p:cNvPr id="210" name="Google Shape;210;p27"/>
          <p:cNvSpPr txBox="1">
            <a:spLocks noGrp="1"/>
          </p:cNvSpPr>
          <p:nvPr>
            <p:ph type="body" idx="1"/>
          </p:nvPr>
        </p:nvSpPr>
        <p:spPr>
          <a:xfrm>
            <a:off x="311700" y="1051075"/>
            <a:ext cx="8520600" cy="33390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GB" sz="1200" i="1">
                <a:solidFill>
                  <a:srgbClr val="000000"/>
                </a:solidFill>
              </a:rPr>
              <a:t>Suicide. World Health Organization. (2021). Retrieved 15 November 2021, from https://www.who.int/news-room/fact-sheets/detail/suicide</a:t>
            </a:r>
            <a:endParaRPr sz="1200" i="1">
              <a:solidFill>
                <a:srgbClr val="000000"/>
              </a:solidFill>
            </a:endParaRPr>
          </a:p>
          <a:p>
            <a:pPr marL="457200" lvl="0" indent="-304800" algn="l" rtl="0">
              <a:lnSpc>
                <a:spcPct val="200000"/>
              </a:lnSpc>
              <a:spcBef>
                <a:spcPts val="0"/>
              </a:spcBef>
              <a:spcAft>
                <a:spcPts val="0"/>
              </a:spcAft>
              <a:buClr>
                <a:srgbClr val="000000"/>
              </a:buClr>
              <a:buSzPts val="1200"/>
              <a:buChar char="●"/>
            </a:pPr>
            <a:r>
              <a:rPr lang="en-GB" sz="1200" i="1">
                <a:solidFill>
                  <a:srgbClr val="000000"/>
                </a:solidFill>
              </a:rPr>
              <a:t>Home | The World Happiness Report. (2021, March 31). WHR. https://worldhappiness.report/</a:t>
            </a:r>
            <a:endParaRPr sz="1200" i="1">
              <a:solidFill>
                <a:srgbClr val="000000"/>
              </a:solidFill>
            </a:endParaRPr>
          </a:p>
          <a:p>
            <a:pPr marL="457200" lvl="0" indent="-304800" algn="l" rtl="0">
              <a:lnSpc>
                <a:spcPct val="200000"/>
              </a:lnSpc>
              <a:spcBef>
                <a:spcPts val="0"/>
              </a:spcBef>
              <a:spcAft>
                <a:spcPts val="0"/>
              </a:spcAft>
              <a:buClr>
                <a:srgbClr val="000000"/>
              </a:buClr>
              <a:buSzPts val="1200"/>
              <a:buChar char="●"/>
            </a:pPr>
            <a:r>
              <a:rPr lang="en-GB" sz="1200" i="1">
                <a:solidFill>
                  <a:srgbClr val="000000"/>
                </a:solidFill>
              </a:rPr>
              <a:t>Contributer, G. (2021, December 14). Linear Models in R: Plotting Regression Lines. The Analysis Factor. https://www.theanalysisfactor.com/linear-models-r-plotting-regression-lines/</a:t>
            </a:r>
            <a:endParaRPr sz="1200" i="1">
              <a:solidFill>
                <a:srgbClr val="000000"/>
              </a:solidFill>
            </a:endParaRPr>
          </a:p>
          <a:p>
            <a:pPr marL="457200" lvl="0" indent="-304800" algn="l" rtl="0">
              <a:lnSpc>
                <a:spcPct val="200000"/>
              </a:lnSpc>
              <a:spcBef>
                <a:spcPts val="0"/>
              </a:spcBef>
              <a:spcAft>
                <a:spcPts val="0"/>
              </a:spcAft>
              <a:buClr>
                <a:srgbClr val="000000"/>
              </a:buClr>
              <a:buSzPts val="1200"/>
              <a:buChar char="●"/>
            </a:pPr>
            <a:r>
              <a:rPr lang="en-GB" sz="1200" i="1">
                <a:solidFill>
                  <a:srgbClr val="000000"/>
                </a:solidFill>
              </a:rPr>
              <a:t>Regression Analysis: Step by Step Articles, Videos, Simple Definitions. (2021, October 6). Statistics How To. https://www.statisticshowto.com/probability-and-statistics/regression-analysis/</a:t>
            </a:r>
            <a:endParaRPr sz="1200" i="1">
              <a:solidFill>
                <a:srgbClr val="000000"/>
              </a:solidFill>
            </a:endParaRPr>
          </a:p>
          <a:p>
            <a:pPr marL="457200" lvl="0" indent="-304800" algn="l" rtl="0">
              <a:lnSpc>
                <a:spcPct val="200000"/>
              </a:lnSpc>
              <a:spcBef>
                <a:spcPts val="0"/>
              </a:spcBef>
              <a:spcAft>
                <a:spcPts val="0"/>
              </a:spcAft>
              <a:buClr>
                <a:srgbClr val="000000"/>
              </a:buClr>
              <a:buSzPts val="1200"/>
              <a:buChar char="●"/>
            </a:pPr>
            <a:r>
              <a:rPr lang="en-GB" sz="1200" i="1">
                <a:solidFill>
                  <a:srgbClr val="000000"/>
                </a:solidFill>
              </a:rPr>
              <a:t>Plotting with ggplot: : adding titles and axis names. (2016). Environmental Computing. http://environmentalcomputing.net/plotting-with-ggplot-adding-titles-and-axis-names/</a:t>
            </a:r>
            <a:endParaRPr sz="1200" i="1">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600" b="1"/>
              <a:t>Thank You </a:t>
            </a:r>
            <a:endParaRPr sz="3600" b="1"/>
          </a:p>
          <a:p>
            <a:pPr marL="0" lvl="0" indent="0" algn="ctr" rtl="0">
              <a:spcBef>
                <a:spcPts val="1200"/>
              </a:spcBef>
              <a:spcAft>
                <a:spcPts val="0"/>
              </a:spcAft>
              <a:buNone/>
            </a:pPr>
            <a:r>
              <a:rPr lang="en-GB" sz="3600" b="1"/>
              <a:t>For being a Great Audience</a:t>
            </a:r>
            <a:endParaRPr sz="3600" b="1"/>
          </a:p>
          <a:p>
            <a:pPr marL="0" lvl="0" indent="0" algn="ctr" rtl="0">
              <a:spcBef>
                <a:spcPts val="1200"/>
              </a:spcBef>
              <a:spcAft>
                <a:spcPts val="1200"/>
              </a:spcAft>
              <a:buNone/>
            </a:pPr>
            <a:r>
              <a:rPr lang="en-GB" sz="3600" b="1">
                <a:solidFill>
                  <a:schemeClr val="accent3"/>
                </a:solidFill>
              </a:rPr>
              <a:t>Any Queries?</a:t>
            </a:r>
            <a:endParaRPr sz="3600" b="1">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96225"/>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500" b="1"/>
              <a:t>Introduction</a:t>
            </a:r>
            <a:endParaRPr sz="2500" b="1"/>
          </a:p>
        </p:txBody>
      </p:sp>
      <p:sp>
        <p:nvSpPr>
          <p:cNvPr id="93" name="Google Shape;93;p14"/>
          <p:cNvSpPr txBox="1">
            <a:spLocks noGrp="1"/>
          </p:cNvSpPr>
          <p:nvPr>
            <p:ph type="body" idx="1"/>
          </p:nvPr>
        </p:nvSpPr>
        <p:spPr>
          <a:xfrm>
            <a:off x="594900" y="826475"/>
            <a:ext cx="76695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300"/>
              <a:t>According to World Health Organization 2021 statistics, there are more than 700,000 people suicide each year and 77% of suicides happen in the countries with low or middle income ("Suicide", 2021). Especially among young people whose age are between 15 and 29, suicide is the second main factor to (World Health Organization, 2014). Every country is concerned about the suicide rate as it is directly proportional to the mental health of any individual.</a:t>
            </a:r>
            <a:endParaRPr sz="1300"/>
          </a:p>
          <a:p>
            <a:pPr marL="457200" lvl="0" indent="0" algn="just" rtl="0">
              <a:spcBef>
                <a:spcPts val="1200"/>
              </a:spcBef>
              <a:spcAft>
                <a:spcPts val="0"/>
              </a:spcAft>
              <a:buNone/>
            </a:pPr>
            <a:endParaRPr sz="1900"/>
          </a:p>
          <a:p>
            <a:pPr marL="0" lvl="0" indent="0" algn="just" rtl="0">
              <a:spcBef>
                <a:spcPts val="1200"/>
              </a:spcBef>
              <a:spcAft>
                <a:spcPts val="1200"/>
              </a:spcAft>
              <a:buNone/>
            </a:pPr>
            <a:endParaRPr/>
          </a:p>
        </p:txBody>
      </p:sp>
      <p:sp>
        <p:nvSpPr>
          <p:cNvPr id="94" name="Google Shape;94;p14"/>
          <p:cNvSpPr txBox="1"/>
          <p:nvPr/>
        </p:nvSpPr>
        <p:spPr>
          <a:xfrm>
            <a:off x="594900" y="2247575"/>
            <a:ext cx="7349100" cy="1765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1300" b="1">
                <a:solidFill>
                  <a:schemeClr val="accent3"/>
                </a:solidFill>
                <a:latin typeface="Roboto"/>
                <a:ea typeface="Roboto"/>
                <a:cs typeface="Roboto"/>
                <a:sym typeface="Roboto"/>
              </a:rPr>
              <a:t>Purpose of this analysis:</a:t>
            </a:r>
            <a:endParaRPr sz="1300" b="1">
              <a:solidFill>
                <a:schemeClr val="accent3"/>
              </a:solidFill>
              <a:latin typeface="Roboto"/>
              <a:ea typeface="Roboto"/>
              <a:cs typeface="Roboto"/>
              <a:sym typeface="Roboto"/>
            </a:endParaRPr>
          </a:p>
          <a:p>
            <a:pPr marL="0" lvl="0" indent="0" algn="just" rtl="0">
              <a:lnSpc>
                <a:spcPct val="115000"/>
              </a:lnSpc>
              <a:spcBef>
                <a:spcPts val="0"/>
              </a:spcBef>
              <a:spcAft>
                <a:spcPts val="0"/>
              </a:spcAft>
              <a:buNone/>
            </a:pPr>
            <a:endParaRPr sz="1300" b="1">
              <a:solidFill>
                <a:schemeClr val="dk2"/>
              </a:solidFill>
              <a:latin typeface="Roboto"/>
              <a:ea typeface="Roboto"/>
              <a:cs typeface="Roboto"/>
              <a:sym typeface="Roboto"/>
            </a:endParaRPr>
          </a:p>
          <a:p>
            <a:pPr marL="457200" lvl="0" indent="-311150" algn="just" rtl="0">
              <a:lnSpc>
                <a:spcPct val="115000"/>
              </a:lnSpc>
              <a:spcBef>
                <a:spcPts val="0"/>
              </a:spcBef>
              <a:spcAft>
                <a:spcPts val="0"/>
              </a:spcAft>
              <a:buClr>
                <a:schemeClr val="dk2"/>
              </a:buClr>
              <a:buSzPts val="1300"/>
              <a:buFont typeface="Roboto"/>
              <a:buChar char="●"/>
            </a:pPr>
            <a:r>
              <a:rPr lang="en-GB" sz="1300">
                <a:solidFill>
                  <a:schemeClr val="dk2"/>
                </a:solidFill>
                <a:latin typeface="Roboto"/>
                <a:ea typeface="Roboto"/>
                <a:cs typeface="Roboto"/>
                <a:sym typeface="Roboto"/>
              </a:rPr>
              <a:t>Explore the suicide trends globally,  in different generation, each gender group and specific continent.</a:t>
            </a:r>
            <a:endParaRPr sz="1300">
              <a:solidFill>
                <a:schemeClr val="dk2"/>
              </a:solidFill>
              <a:latin typeface="Roboto"/>
              <a:ea typeface="Roboto"/>
              <a:cs typeface="Roboto"/>
              <a:sym typeface="Roboto"/>
            </a:endParaRPr>
          </a:p>
          <a:p>
            <a:pPr marL="457200" lvl="0" indent="-311150" algn="just" rtl="0">
              <a:lnSpc>
                <a:spcPct val="115000"/>
              </a:lnSpc>
              <a:spcBef>
                <a:spcPts val="0"/>
              </a:spcBef>
              <a:spcAft>
                <a:spcPts val="0"/>
              </a:spcAft>
              <a:buClr>
                <a:schemeClr val="dk2"/>
              </a:buClr>
              <a:buSzPts val="1300"/>
              <a:buFont typeface="Roboto"/>
              <a:buChar char="●"/>
            </a:pPr>
            <a:r>
              <a:rPr lang="en-GB" sz="1300">
                <a:solidFill>
                  <a:schemeClr val="dk2"/>
                </a:solidFill>
                <a:latin typeface="Roboto"/>
                <a:ea typeface="Roboto"/>
                <a:cs typeface="Roboto"/>
                <a:sym typeface="Roboto"/>
              </a:rPr>
              <a:t>Find out the factors which correlate with suicide.</a:t>
            </a:r>
            <a:endParaRPr sz="1300">
              <a:solidFill>
                <a:schemeClr val="dk2"/>
              </a:solidFill>
              <a:latin typeface="Roboto"/>
              <a:ea typeface="Roboto"/>
              <a:cs typeface="Roboto"/>
              <a:sym typeface="Roboto"/>
            </a:endParaRPr>
          </a:p>
          <a:p>
            <a:pPr marL="457200" lvl="0" indent="-311150" algn="just" rtl="0">
              <a:lnSpc>
                <a:spcPct val="115000"/>
              </a:lnSpc>
              <a:spcBef>
                <a:spcPts val="0"/>
              </a:spcBef>
              <a:spcAft>
                <a:spcPts val="0"/>
              </a:spcAft>
              <a:buClr>
                <a:schemeClr val="dk2"/>
              </a:buClr>
              <a:buSzPts val="1300"/>
              <a:buFont typeface="Roboto"/>
              <a:buChar char="●"/>
            </a:pPr>
            <a:r>
              <a:rPr lang="en-GB" sz="1300">
                <a:solidFill>
                  <a:schemeClr val="dk2"/>
                </a:solidFill>
                <a:latin typeface="Roboto"/>
                <a:ea typeface="Roboto"/>
                <a:cs typeface="Roboto"/>
                <a:sym typeface="Roboto"/>
              </a:rPr>
              <a:t>Check whether there exist linear relationship between those factors and suicide rate and whether suicide rate could be precisely predicted. </a:t>
            </a:r>
            <a:endParaRPr sz="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311700" y="3338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500" b="1"/>
              <a:t>Description of dataset</a:t>
            </a:r>
            <a:endParaRPr sz="2500" b="1"/>
          </a:p>
        </p:txBody>
      </p:sp>
      <p:sp>
        <p:nvSpPr>
          <p:cNvPr id="100" name="Google Shape;100;p15"/>
          <p:cNvSpPr txBox="1"/>
          <p:nvPr/>
        </p:nvSpPr>
        <p:spPr>
          <a:xfrm>
            <a:off x="375300" y="1017800"/>
            <a:ext cx="8457000" cy="938100"/>
          </a:xfrm>
          <a:prstGeom prst="rect">
            <a:avLst/>
          </a:prstGeom>
          <a:noFill/>
          <a:ln>
            <a:noFill/>
          </a:ln>
        </p:spPr>
        <p:txBody>
          <a:bodyPr spcFirstLastPara="1" wrap="square" lIns="91425" tIns="91425" rIns="91425" bIns="91425" anchor="t" anchorCtr="0">
            <a:spAutoFit/>
          </a:bodyPr>
          <a:lstStyle/>
          <a:p>
            <a:pPr marL="457200" lvl="0" indent="-298450" algn="just" rtl="0">
              <a:lnSpc>
                <a:spcPct val="115000"/>
              </a:lnSpc>
              <a:spcBef>
                <a:spcPts val="0"/>
              </a:spcBef>
              <a:spcAft>
                <a:spcPts val="0"/>
              </a:spcAft>
              <a:buClr>
                <a:schemeClr val="dk2"/>
              </a:buClr>
              <a:buSzPts val="1100"/>
              <a:buFont typeface="Roboto"/>
              <a:buChar char="●"/>
            </a:pPr>
            <a:r>
              <a:rPr lang="en-GB" sz="1100">
                <a:solidFill>
                  <a:schemeClr val="dk2"/>
                </a:solidFill>
                <a:latin typeface="Roboto"/>
                <a:ea typeface="Roboto"/>
                <a:cs typeface="Roboto"/>
                <a:sym typeface="Roboto"/>
              </a:rPr>
              <a:t>The data set considered for the analysis contains the details of suicide rates globally from the year 1985-2014.</a:t>
            </a:r>
            <a:endParaRPr sz="1100">
              <a:solidFill>
                <a:schemeClr val="dk2"/>
              </a:solidFill>
              <a:latin typeface="Roboto"/>
              <a:ea typeface="Roboto"/>
              <a:cs typeface="Roboto"/>
              <a:sym typeface="Roboto"/>
            </a:endParaRPr>
          </a:p>
          <a:p>
            <a:pPr marL="457200" lvl="0" indent="-298450" algn="just" rtl="0">
              <a:lnSpc>
                <a:spcPct val="115000"/>
              </a:lnSpc>
              <a:spcBef>
                <a:spcPts val="0"/>
              </a:spcBef>
              <a:spcAft>
                <a:spcPts val="0"/>
              </a:spcAft>
              <a:buClr>
                <a:schemeClr val="dk2"/>
              </a:buClr>
              <a:buSzPts val="1100"/>
              <a:buFont typeface="Roboto"/>
              <a:buChar char="●"/>
            </a:pPr>
            <a:r>
              <a:rPr lang="en-GB" sz="1100">
                <a:solidFill>
                  <a:schemeClr val="dk2"/>
                </a:solidFill>
                <a:latin typeface="Roboto"/>
                <a:ea typeface="Roboto"/>
                <a:cs typeface="Roboto"/>
                <a:sym typeface="Roboto"/>
              </a:rPr>
              <a:t>The data has been compared using parameters such as HDI(Human Development Index), GDP of the country, suicide rates per 100K, etc.</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Clr>
                <a:schemeClr val="dk2"/>
              </a:buClr>
              <a:buSzPts val="1100"/>
              <a:buFont typeface="Times New Roman"/>
              <a:buChar char="●"/>
            </a:pPr>
            <a:r>
              <a:rPr lang="en-GB" sz="1100">
                <a:solidFill>
                  <a:schemeClr val="dk2"/>
                </a:solidFill>
                <a:latin typeface="Roboto"/>
                <a:ea typeface="Roboto"/>
                <a:cs typeface="Roboto"/>
                <a:sym typeface="Roboto"/>
              </a:rPr>
              <a:t>There are 27,820 rows and 12 columns (variables) in this data set.</a:t>
            </a:r>
            <a:endParaRPr sz="1100">
              <a:latin typeface="Roboto"/>
              <a:ea typeface="Roboto"/>
              <a:cs typeface="Roboto"/>
              <a:sym typeface="Roboto"/>
            </a:endParaRPr>
          </a:p>
        </p:txBody>
      </p:sp>
      <p:sp>
        <p:nvSpPr>
          <p:cNvPr id="101" name="Google Shape;101;p15"/>
          <p:cNvSpPr/>
          <p:nvPr/>
        </p:nvSpPr>
        <p:spPr>
          <a:xfrm>
            <a:off x="722825" y="2144175"/>
            <a:ext cx="2068500" cy="4941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GB" sz="1200" b="1">
                <a:solidFill>
                  <a:schemeClr val="lt1"/>
                </a:solidFill>
                <a:latin typeface="Times New Roman"/>
                <a:ea typeface="Times New Roman"/>
                <a:cs typeface="Times New Roman"/>
                <a:sym typeface="Times New Roman"/>
              </a:rPr>
              <a:t>6 Categorical variables: </a:t>
            </a:r>
            <a:endParaRPr sz="1200" b="1">
              <a:solidFill>
                <a:schemeClr val="lt1"/>
              </a:solidFill>
            </a:endParaRPr>
          </a:p>
        </p:txBody>
      </p:sp>
      <p:sp>
        <p:nvSpPr>
          <p:cNvPr id="102" name="Google Shape;102;p15"/>
          <p:cNvSpPr/>
          <p:nvPr/>
        </p:nvSpPr>
        <p:spPr>
          <a:xfrm>
            <a:off x="3204963" y="2144175"/>
            <a:ext cx="2068500" cy="4941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GB" sz="1200" b="1">
                <a:solidFill>
                  <a:schemeClr val="lt1"/>
                </a:solidFill>
                <a:latin typeface="Times New Roman"/>
                <a:ea typeface="Times New Roman"/>
                <a:cs typeface="Times New Roman"/>
                <a:sym typeface="Times New Roman"/>
              </a:rPr>
              <a:t>2 Discrete variables: </a:t>
            </a:r>
            <a:endParaRPr sz="1200" b="1">
              <a:solidFill>
                <a:schemeClr val="lt1"/>
              </a:solidFill>
            </a:endParaRPr>
          </a:p>
        </p:txBody>
      </p:sp>
      <p:sp>
        <p:nvSpPr>
          <p:cNvPr id="103" name="Google Shape;103;p15"/>
          <p:cNvSpPr/>
          <p:nvPr/>
        </p:nvSpPr>
        <p:spPr>
          <a:xfrm>
            <a:off x="5687100" y="2144175"/>
            <a:ext cx="2068500" cy="4941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GB" sz="1200" b="1">
                <a:solidFill>
                  <a:schemeClr val="lt1"/>
                </a:solidFill>
                <a:latin typeface="Times New Roman"/>
                <a:ea typeface="Times New Roman"/>
                <a:cs typeface="Times New Roman"/>
                <a:sym typeface="Times New Roman"/>
              </a:rPr>
              <a:t>4 Continuous variables: </a:t>
            </a:r>
            <a:endParaRPr sz="1200" b="1">
              <a:solidFill>
                <a:schemeClr val="lt1"/>
              </a:solidFill>
            </a:endParaRPr>
          </a:p>
        </p:txBody>
      </p:sp>
      <p:sp>
        <p:nvSpPr>
          <p:cNvPr id="104" name="Google Shape;104;p15"/>
          <p:cNvSpPr txBox="1"/>
          <p:nvPr/>
        </p:nvSpPr>
        <p:spPr>
          <a:xfrm>
            <a:off x="722825" y="2757575"/>
            <a:ext cx="2068500" cy="14316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0"/>
              </a:spcBef>
              <a:spcAft>
                <a:spcPts val="0"/>
              </a:spcAft>
              <a:buSzPts val="1200"/>
              <a:buFont typeface="Roboto"/>
              <a:buChar char="●"/>
            </a:pPr>
            <a:r>
              <a:rPr lang="en-GB" sz="1200">
                <a:latin typeface="Roboto"/>
                <a:ea typeface="Roboto"/>
                <a:cs typeface="Roboto"/>
                <a:sym typeface="Roboto"/>
              </a:rPr>
              <a:t>Country</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GB" sz="1200">
                <a:latin typeface="Roboto"/>
                <a:ea typeface="Roboto"/>
                <a:cs typeface="Roboto"/>
                <a:sym typeface="Roboto"/>
              </a:rPr>
              <a:t>Year</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GB" sz="1200">
                <a:latin typeface="Roboto"/>
                <a:ea typeface="Roboto"/>
                <a:cs typeface="Roboto"/>
                <a:sym typeface="Roboto"/>
              </a:rPr>
              <a:t>Sex (Gender)</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GB" sz="1200">
                <a:latin typeface="Roboto"/>
                <a:ea typeface="Roboto"/>
                <a:cs typeface="Roboto"/>
                <a:sym typeface="Roboto"/>
              </a:rPr>
              <a:t>Age (range)</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GB" sz="1200">
                <a:latin typeface="Roboto"/>
                <a:ea typeface="Roboto"/>
                <a:cs typeface="Roboto"/>
                <a:sym typeface="Roboto"/>
              </a:rPr>
              <a:t>Year Group</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GB" sz="1200">
                <a:latin typeface="Roboto"/>
                <a:ea typeface="Roboto"/>
                <a:cs typeface="Roboto"/>
                <a:sym typeface="Roboto"/>
              </a:rPr>
              <a:t>Generation</a:t>
            </a:r>
            <a:endParaRPr sz="1200">
              <a:latin typeface="Roboto"/>
              <a:ea typeface="Roboto"/>
              <a:cs typeface="Roboto"/>
              <a:sym typeface="Roboto"/>
            </a:endParaRPr>
          </a:p>
        </p:txBody>
      </p:sp>
      <p:sp>
        <p:nvSpPr>
          <p:cNvPr id="105" name="Google Shape;105;p15"/>
          <p:cNvSpPr txBox="1"/>
          <p:nvPr/>
        </p:nvSpPr>
        <p:spPr>
          <a:xfrm>
            <a:off x="3204975" y="2757575"/>
            <a:ext cx="2068500" cy="5817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15000"/>
              </a:lnSpc>
              <a:spcBef>
                <a:spcPts val="0"/>
              </a:spcBef>
              <a:spcAft>
                <a:spcPts val="0"/>
              </a:spcAft>
              <a:buSzPts val="1200"/>
              <a:buFont typeface="Roboto"/>
              <a:buChar char="●"/>
            </a:pPr>
            <a:r>
              <a:rPr lang="en-GB" sz="1200">
                <a:latin typeface="Roboto"/>
                <a:ea typeface="Roboto"/>
                <a:cs typeface="Roboto"/>
                <a:sym typeface="Roboto"/>
              </a:rPr>
              <a:t>Suicide Number</a:t>
            </a:r>
            <a:endParaRPr sz="1200">
              <a:latin typeface="Roboto"/>
              <a:ea typeface="Roboto"/>
              <a:cs typeface="Roboto"/>
              <a:sym typeface="Roboto"/>
            </a:endParaRPr>
          </a:p>
          <a:p>
            <a:pPr marL="457200" marR="0" lvl="0" indent="-304800" algn="l" rtl="0">
              <a:lnSpc>
                <a:spcPct val="115000"/>
              </a:lnSpc>
              <a:spcBef>
                <a:spcPts val="0"/>
              </a:spcBef>
              <a:spcAft>
                <a:spcPts val="0"/>
              </a:spcAft>
              <a:buSzPts val="1200"/>
              <a:buFont typeface="Roboto"/>
              <a:buChar char="●"/>
            </a:pPr>
            <a:r>
              <a:rPr lang="en-GB" sz="1200">
                <a:latin typeface="Roboto"/>
                <a:ea typeface="Roboto"/>
                <a:cs typeface="Roboto"/>
                <a:sym typeface="Roboto"/>
              </a:rPr>
              <a:t>Population</a:t>
            </a:r>
            <a:endParaRPr>
              <a:latin typeface="Roboto"/>
              <a:ea typeface="Roboto"/>
              <a:cs typeface="Roboto"/>
              <a:sym typeface="Roboto"/>
            </a:endParaRPr>
          </a:p>
        </p:txBody>
      </p:sp>
      <p:sp>
        <p:nvSpPr>
          <p:cNvPr id="106" name="Google Shape;106;p15"/>
          <p:cNvSpPr txBox="1"/>
          <p:nvPr/>
        </p:nvSpPr>
        <p:spPr>
          <a:xfrm>
            <a:off x="5577025" y="2757575"/>
            <a:ext cx="3011100" cy="10065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15000"/>
              </a:lnSpc>
              <a:spcBef>
                <a:spcPts val="0"/>
              </a:spcBef>
              <a:spcAft>
                <a:spcPts val="0"/>
              </a:spcAft>
              <a:buSzPts val="1200"/>
              <a:buFont typeface="Roboto"/>
              <a:buChar char="●"/>
            </a:pPr>
            <a:r>
              <a:rPr lang="en-GB" sz="1200">
                <a:latin typeface="Roboto"/>
                <a:ea typeface="Roboto"/>
                <a:cs typeface="Roboto"/>
                <a:sym typeface="Roboto"/>
              </a:rPr>
              <a:t>Suicide per 100k population</a:t>
            </a:r>
            <a:endParaRPr sz="1200">
              <a:latin typeface="Roboto"/>
              <a:ea typeface="Roboto"/>
              <a:cs typeface="Roboto"/>
              <a:sym typeface="Roboto"/>
            </a:endParaRPr>
          </a:p>
          <a:p>
            <a:pPr marL="457200" marR="0" lvl="0" indent="-304800" algn="l" rtl="0">
              <a:lnSpc>
                <a:spcPct val="115000"/>
              </a:lnSpc>
              <a:spcBef>
                <a:spcPts val="0"/>
              </a:spcBef>
              <a:spcAft>
                <a:spcPts val="0"/>
              </a:spcAft>
              <a:buSzPts val="1200"/>
              <a:buFont typeface="Roboto"/>
              <a:buChar char="●"/>
            </a:pPr>
            <a:r>
              <a:rPr lang="en-GB" sz="1200">
                <a:latin typeface="Roboto"/>
                <a:ea typeface="Roboto"/>
                <a:cs typeface="Roboto"/>
                <a:sym typeface="Roboto"/>
              </a:rPr>
              <a:t>HDI for Year</a:t>
            </a:r>
            <a:endParaRPr sz="1200">
              <a:latin typeface="Roboto"/>
              <a:ea typeface="Roboto"/>
              <a:cs typeface="Roboto"/>
              <a:sym typeface="Roboto"/>
            </a:endParaRPr>
          </a:p>
          <a:p>
            <a:pPr marL="457200" marR="0" lvl="0" indent="-304800" algn="l" rtl="0">
              <a:lnSpc>
                <a:spcPct val="115000"/>
              </a:lnSpc>
              <a:spcBef>
                <a:spcPts val="0"/>
              </a:spcBef>
              <a:spcAft>
                <a:spcPts val="0"/>
              </a:spcAft>
              <a:buSzPts val="1200"/>
              <a:buFont typeface="Roboto"/>
              <a:buChar char="●"/>
            </a:pPr>
            <a:r>
              <a:rPr lang="en-GB" sz="1200">
                <a:latin typeface="Roboto"/>
                <a:ea typeface="Roboto"/>
                <a:cs typeface="Roboto"/>
                <a:sym typeface="Roboto"/>
              </a:rPr>
              <a:t>GDP for Year</a:t>
            </a:r>
            <a:endParaRPr sz="1200">
              <a:latin typeface="Roboto"/>
              <a:ea typeface="Roboto"/>
              <a:cs typeface="Roboto"/>
              <a:sym typeface="Roboto"/>
            </a:endParaRPr>
          </a:p>
          <a:p>
            <a:pPr marL="457200" marR="0" lvl="0" indent="-304800" algn="l" rtl="0">
              <a:lnSpc>
                <a:spcPct val="115000"/>
              </a:lnSpc>
              <a:spcBef>
                <a:spcPts val="0"/>
              </a:spcBef>
              <a:spcAft>
                <a:spcPts val="0"/>
              </a:spcAft>
              <a:buSzPts val="1200"/>
              <a:buFont typeface="Roboto"/>
              <a:buChar char="●"/>
            </a:pPr>
            <a:r>
              <a:rPr lang="en-GB" sz="1200">
                <a:latin typeface="Roboto"/>
                <a:ea typeface="Roboto"/>
                <a:cs typeface="Roboto"/>
                <a:sym typeface="Roboto"/>
              </a:rPr>
              <a:t>GDP per Capita</a:t>
            </a:r>
            <a:endParaRPr sz="1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665475" y="20195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500" b="1"/>
              <a:t>Data Cleaning</a:t>
            </a:r>
            <a:endParaRPr sz="2500" b="1"/>
          </a:p>
        </p:txBody>
      </p:sp>
      <p:sp>
        <p:nvSpPr>
          <p:cNvPr id="112" name="Google Shape;112;p16"/>
          <p:cNvSpPr txBox="1">
            <a:spLocks noGrp="1"/>
          </p:cNvSpPr>
          <p:nvPr>
            <p:ph type="body" idx="1"/>
          </p:nvPr>
        </p:nvSpPr>
        <p:spPr>
          <a:xfrm>
            <a:off x="232225" y="1190750"/>
            <a:ext cx="8680800" cy="2979300"/>
          </a:xfrm>
          <a:prstGeom prst="rect">
            <a:avLst/>
          </a:prstGeom>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SzPts val="1600"/>
              <a:buChar char="●"/>
            </a:pPr>
            <a:r>
              <a:rPr lang="en-GB" sz="1600"/>
              <a:t>Removed unwanted variables or columns</a:t>
            </a:r>
            <a:endParaRPr sz="1600"/>
          </a:p>
          <a:p>
            <a:pPr marL="457200" lvl="0" indent="-330200" algn="l" rtl="0">
              <a:lnSpc>
                <a:spcPct val="150000"/>
              </a:lnSpc>
              <a:spcBef>
                <a:spcPts val="0"/>
              </a:spcBef>
              <a:spcAft>
                <a:spcPts val="0"/>
              </a:spcAft>
              <a:buSzPts val="1600"/>
              <a:buChar char="●"/>
            </a:pPr>
            <a:r>
              <a:rPr lang="en-GB" sz="1600"/>
              <a:t>Cleared the null values for HDI_for_year field</a:t>
            </a:r>
            <a:endParaRPr sz="1600"/>
          </a:p>
          <a:p>
            <a:pPr marL="457200" lvl="0" indent="-330200" algn="l" rtl="0">
              <a:lnSpc>
                <a:spcPct val="150000"/>
              </a:lnSpc>
              <a:spcBef>
                <a:spcPts val="0"/>
              </a:spcBef>
              <a:spcAft>
                <a:spcPts val="0"/>
              </a:spcAft>
              <a:buSzPts val="1600"/>
              <a:buChar char="●"/>
            </a:pPr>
            <a:r>
              <a:rPr lang="en-GB" sz="1600"/>
              <a:t>Renamed required fields</a:t>
            </a:r>
            <a:endParaRPr sz="1600"/>
          </a:p>
          <a:p>
            <a:pPr marL="457200" lvl="0" indent="-330200" algn="l" rtl="0">
              <a:lnSpc>
                <a:spcPct val="150000"/>
              </a:lnSpc>
              <a:spcBef>
                <a:spcPts val="0"/>
              </a:spcBef>
              <a:spcAft>
                <a:spcPts val="0"/>
              </a:spcAft>
              <a:buSzPts val="1600"/>
              <a:buChar char="●"/>
            </a:pPr>
            <a:r>
              <a:rPr lang="en-GB" sz="1600"/>
              <a:t>Converted the variables to appropriate types such as numeric, factors etc.</a:t>
            </a:r>
            <a:endParaRPr sz="1600"/>
          </a:p>
          <a:p>
            <a:pPr marL="457200" lvl="0" indent="-330200" algn="l" rtl="0">
              <a:lnSpc>
                <a:spcPct val="150000"/>
              </a:lnSpc>
              <a:spcBef>
                <a:spcPts val="0"/>
              </a:spcBef>
              <a:spcAft>
                <a:spcPts val="0"/>
              </a:spcAft>
              <a:buSzPts val="1600"/>
              <a:buChar char="●"/>
            </a:pPr>
            <a:r>
              <a:rPr lang="en-GB" sz="1600"/>
              <a:t>Added ‘Continent’ variable based on the countries listed using ‘countrycode’ package</a:t>
            </a:r>
            <a:endParaRPr sz="1600"/>
          </a:p>
          <a:p>
            <a:pPr marL="457200" lvl="0" indent="-330200" algn="l" rtl="0">
              <a:lnSpc>
                <a:spcPct val="150000"/>
              </a:lnSpc>
              <a:spcBef>
                <a:spcPts val="0"/>
              </a:spcBef>
              <a:spcAft>
                <a:spcPts val="0"/>
              </a:spcAft>
              <a:buSzPts val="1600"/>
              <a:buChar char="●"/>
            </a:pPr>
            <a:r>
              <a:rPr lang="en-GB" sz="1600"/>
              <a:t>Added ‘Year_Group’ variable to categorize the year distribution</a:t>
            </a:r>
            <a:endParaRPr sz="1600"/>
          </a:p>
          <a:p>
            <a:pPr marL="457200" lvl="0" indent="-330200" algn="l" rtl="0">
              <a:lnSpc>
                <a:spcPct val="150000"/>
              </a:lnSpc>
              <a:spcBef>
                <a:spcPts val="0"/>
              </a:spcBef>
              <a:spcAft>
                <a:spcPts val="0"/>
              </a:spcAft>
              <a:buSzPts val="1600"/>
              <a:buChar char="●"/>
            </a:pPr>
            <a:r>
              <a:rPr lang="en-GB" sz="1600"/>
              <a:t>Modified fields like ‘sex’, ‘gdp_for_year_100M’ to appropriate formats for data processing.</a:t>
            </a:r>
            <a:endParaRPr sz="1600"/>
          </a:p>
        </p:txBody>
      </p:sp>
      <p:pic>
        <p:nvPicPr>
          <p:cNvPr id="113" name="Google Shape;113;p16"/>
          <p:cNvPicPr preferRelativeResize="0"/>
          <p:nvPr/>
        </p:nvPicPr>
        <p:blipFill>
          <a:blip r:embed="rId3">
            <a:alphaModFix/>
          </a:blip>
          <a:stretch>
            <a:fillRect/>
          </a:stretch>
        </p:blipFill>
        <p:spPr>
          <a:xfrm>
            <a:off x="5643525" y="0"/>
            <a:ext cx="2454725" cy="1735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311700" y="168075"/>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500" b="1"/>
              <a:t>Human Development Index &amp; GDP</a:t>
            </a:r>
            <a:endParaRPr sz="2500" b="1"/>
          </a:p>
        </p:txBody>
      </p:sp>
      <p:sp>
        <p:nvSpPr>
          <p:cNvPr id="119" name="Google Shape;119;p17"/>
          <p:cNvSpPr txBox="1"/>
          <p:nvPr/>
        </p:nvSpPr>
        <p:spPr>
          <a:xfrm>
            <a:off x="1995675" y="3253363"/>
            <a:ext cx="527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solidFill>
                  <a:schemeClr val="accent3"/>
                </a:solidFill>
                <a:latin typeface="Roboto"/>
                <a:ea typeface="Roboto"/>
                <a:cs typeface="Roboto"/>
                <a:sym typeface="Roboto"/>
              </a:rPr>
              <a:t>Human Development Index (HDI)</a:t>
            </a:r>
            <a:endParaRPr>
              <a:latin typeface="Roboto"/>
              <a:ea typeface="Roboto"/>
              <a:cs typeface="Roboto"/>
              <a:sym typeface="Roboto"/>
            </a:endParaRPr>
          </a:p>
        </p:txBody>
      </p:sp>
      <p:sp>
        <p:nvSpPr>
          <p:cNvPr id="120" name="Google Shape;120;p17"/>
          <p:cNvSpPr/>
          <p:nvPr/>
        </p:nvSpPr>
        <p:spPr>
          <a:xfrm>
            <a:off x="503375" y="1058825"/>
            <a:ext cx="2278800" cy="723000"/>
          </a:xfrm>
          <a:prstGeom prst="roundRect">
            <a:avLst>
              <a:gd name="adj" fmla="val 16667"/>
            </a:avLst>
          </a:prstGeom>
          <a:solidFill>
            <a:schemeClr val="accent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rPr>
              <a:t>Long and Healthy Life</a:t>
            </a:r>
            <a:endParaRPr b="1">
              <a:solidFill>
                <a:schemeClr val="lt1"/>
              </a:solidFill>
            </a:endParaRPr>
          </a:p>
        </p:txBody>
      </p:sp>
      <p:sp>
        <p:nvSpPr>
          <p:cNvPr id="121" name="Google Shape;121;p17"/>
          <p:cNvSpPr/>
          <p:nvPr/>
        </p:nvSpPr>
        <p:spPr>
          <a:xfrm>
            <a:off x="3423450" y="1058825"/>
            <a:ext cx="2278800" cy="723000"/>
          </a:xfrm>
          <a:prstGeom prst="roundRect">
            <a:avLst>
              <a:gd name="adj" fmla="val 16667"/>
            </a:avLst>
          </a:prstGeom>
          <a:solidFill>
            <a:schemeClr val="accent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chemeClr val="lt1"/>
                </a:solidFill>
              </a:rPr>
              <a:t>Knowledge</a:t>
            </a:r>
            <a:endParaRPr b="1" dirty="0">
              <a:solidFill>
                <a:schemeClr val="lt1"/>
              </a:solidFill>
            </a:endParaRPr>
          </a:p>
        </p:txBody>
      </p:sp>
      <p:sp>
        <p:nvSpPr>
          <p:cNvPr id="122" name="Google Shape;122;p17"/>
          <p:cNvSpPr/>
          <p:nvPr/>
        </p:nvSpPr>
        <p:spPr>
          <a:xfrm>
            <a:off x="6244550" y="1058825"/>
            <a:ext cx="2278800" cy="723000"/>
          </a:xfrm>
          <a:prstGeom prst="roundRect">
            <a:avLst>
              <a:gd name="adj" fmla="val 16667"/>
            </a:avLst>
          </a:prstGeom>
          <a:solidFill>
            <a:schemeClr val="accent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rPr>
              <a:t>A Decent Standard of Living</a:t>
            </a:r>
            <a:endParaRPr b="1">
              <a:solidFill>
                <a:schemeClr val="lt1"/>
              </a:solidFill>
            </a:endParaRPr>
          </a:p>
        </p:txBody>
      </p:sp>
      <p:sp>
        <p:nvSpPr>
          <p:cNvPr id="123" name="Google Shape;123;p17"/>
          <p:cNvSpPr/>
          <p:nvPr/>
        </p:nvSpPr>
        <p:spPr>
          <a:xfrm>
            <a:off x="562775" y="1974050"/>
            <a:ext cx="2160000" cy="366000"/>
          </a:xfrm>
          <a:prstGeom prst="roundRect">
            <a:avLst>
              <a:gd name="adj" fmla="val 16667"/>
            </a:avLst>
          </a:prstGeom>
          <a:solidFill>
            <a:srgbClr val="F4F4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Life expectancy at birth</a:t>
            </a:r>
            <a:endParaRPr sz="1200"/>
          </a:p>
        </p:txBody>
      </p:sp>
      <p:sp>
        <p:nvSpPr>
          <p:cNvPr id="124" name="Google Shape;124;p17"/>
          <p:cNvSpPr/>
          <p:nvPr/>
        </p:nvSpPr>
        <p:spPr>
          <a:xfrm>
            <a:off x="3281850" y="1974050"/>
            <a:ext cx="2562000" cy="448500"/>
          </a:xfrm>
          <a:prstGeom prst="roundRect">
            <a:avLst>
              <a:gd name="adj" fmla="val 16667"/>
            </a:avLst>
          </a:prstGeom>
          <a:solidFill>
            <a:srgbClr val="F4F4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298450" algn="l" rtl="0">
              <a:spcBef>
                <a:spcPts val="0"/>
              </a:spcBef>
              <a:spcAft>
                <a:spcPts val="0"/>
              </a:spcAft>
              <a:buSzPts val="1100"/>
              <a:buChar char="●"/>
            </a:pPr>
            <a:r>
              <a:rPr lang="en-GB" sz="1100" dirty="0"/>
              <a:t>Expected years of schooling</a:t>
            </a:r>
            <a:endParaRPr sz="1100" dirty="0"/>
          </a:p>
          <a:p>
            <a:pPr marL="457200" lvl="0" indent="-298450" algn="l" rtl="0">
              <a:spcBef>
                <a:spcPts val="0"/>
              </a:spcBef>
              <a:spcAft>
                <a:spcPts val="0"/>
              </a:spcAft>
              <a:buSzPts val="1100"/>
              <a:buChar char="●"/>
            </a:pPr>
            <a:r>
              <a:rPr lang="en-GB" sz="1100"/>
              <a:t>Mean years of schooling</a:t>
            </a:r>
            <a:endParaRPr sz="1100" dirty="0"/>
          </a:p>
        </p:txBody>
      </p:sp>
      <p:sp>
        <p:nvSpPr>
          <p:cNvPr id="125" name="Google Shape;125;p17"/>
          <p:cNvSpPr/>
          <p:nvPr/>
        </p:nvSpPr>
        <p:spPr>
          <a:xfrm>
            <a:off x="6303950" y="1974050"/>
            <a:ext cx="2160000" cy="366000"/>
          </a:xfrm>
          <a:prstGeom prst="roundRect">
            <a:avLst>
              <a:gd name="adj" fmla="val 16667"/>
            </a:avLst>
          </a:prstGeom>
          <a:solidFill>
            <a:srgbClr val="F4F4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*GNI per capita ($)</a:t>
            </a:r>
            <a:endParaRPr sz="1200"/>
          </a:p>
        </p:txBody>
      </p:sp>
      <p:sp>
        <p:nvSpPr>
          <p:cNvPr id="126" name="Google Shape;126;p17"/>
          <p:cNvSpPr txBox="1"/>
          <p:nvPr/>
        </p:nvSpPr>
        <p:spPr>
          <a:xfrm>
            <a:off x="211825" y="4359450"/>
            <a:ext cx="5271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latin typeface="Roboto"/>
                <a:ea typeface="Roboto"/>
                <a:cs typeface="Roboto"/>
                <a:sym typeface="Roboto"/>
              </a:rPr>
              <a:t>*GNI: </a:t>
            </a:r>
            <a:r>
              <a:rPr lang="en-GB" sz="900">
                <a:solidFill>
                  <a:srgbClr val="3C4245"/>
                </a:solidFill>
              </a:rPr>
              <a:t>gross national income converted to international dollars using purchasing power parity rates.</a:t>
            </a:r>
            <a:endParaRPr sz="900">
              <a:solidFill>
                <a:srgbClr val="3C4245"/>
              </a:solidFill>
            </a:endParaRPr>
          </a:p>
          <a:p>
            <a:pPr marL="0" lvl="0" indent="0" algn="l" rtl="0">
              <a:spcBef>
                <a:spcPts val="0"/>
              </a:spcBef>
              <a:spcAft>
                <a:spcPts val="0"/>
              </a:spcAft>
              <a:buNone/>
            </a:pPr>
            <a:r>
              <a:rPr lang="en-GB" sz="900">
                <a:highlight>
                  <a:srgbClr val="FFFFFF"/>
                </a:highlight>
              </a:rPr>
              <a:t>Source: 1. United Nations Development Program; 2. World Health Organization</a:t>
            </a:r>
            <a:endParaRPr sz="900">
              <a:solidFill>
                <a:srgbClr val="3C4245"/>
              </a:solidFill>
            </a:endParaRPr>
          </a:p>
        </p:txBody>
      </p:sp>
      <p:sp>
        <p:nvSpPr>
          <p:cNvPr id="127" name="Google Shape;127;p17"/>
          <p:cNvSpPr txBox="1"/>
          <p:nvPr/>
        </p:nvSpPr>
        <p:spPr>
          <a:xfrm>
            <a:off x="681875" y="2465150"/>
            <a:ext cx="192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Roboto"/>
                <a:ea typeface="Roboto"/>
                <a:cs typeface="Roboto"/>
                <a:sym typeface="Roboto"/>
              </a:rPr>
              <a:t>Life expectancy index</a:t>
            </a:r>
            <a:endParaRPr>
              <a:latin typeface="Roboto"/>
              <a:ea typeface="Roboto"/>
              <a:cs typeface="Roboto"/>
              <a:sym typeface="Roboto"/>
            </a:endParaRPr>
          </a:p>
        </p:txBody>
      </p:sp>
      <p:sp>
        <p:nvSpPr>
          <p:cNvPr id="128" name="Google Shape;128;p17"/>
          <p:cNvSpPr txBox="1"/>
          <p:nvPr/>
        </p:nvSpPr>
        <p:spPr>
          <a:xfrm>
            <a:off x="3552475" y="2465150"/>
            <a:ext cx="192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Roboto"/>
                <a:ea typeface="Roboto"/>
                <a:cs typeface="Roboto"/>
                <a:sym typeface="Roboto"/>
              </a:rPr>
              <a:t>Education index</a:t>
            </a:r>
            <a:endParaRPr>
              <a:latin typeface="Roboto"/>
              <a:ea typeface="Roboto"/>
              <a:cs typeface="Roboto"/>
              <a:sym typeface="Roboto"/>
            </a:endParaRPr>
          </a:p>
        </p:txBody>
      </p:sp>
      <p:sp>
        <p:nvSpPr>
          <p:cNvPr id="129" name="Google Shape;129;p17"/>
          <p:cNvSpPr txBox="1"/>
          <p:nvPr/>
        </p:nvSpPr>
        <p:spPr>
          <a:xfrm>
            <a:off x="6423075" y="2465150"/>
            <a:ext cx="192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Roboto"/>
                <a:ea typeface="Roboto"/>
                <a:cs typeface="Roboto"/>
                <a:sym typeface="Roboto"/>
              </a:rPr>
              <a:t>GNI index</a:t>
            </a:r>
            <a:endParaRPr>
              <a:latin typeface="Roboto"/>
              <a:ea typeface="Roboto"/>
              <a:cs typeface="Roboto"/>
              <a:sym typeface="Roboto"/>
            </a:endParaRPr>
          </a:p>
        </p:txBody>
      </p:sp>
      <p:sp>
        <p:nvSpPr>
          <p:cNvPr id="130" name="Google Shape;130;p17"/>
          <p:cNvSpPr/>
          <p:nvPr/>
        </p:nvSpPr>
        <p:spPr>
          <a:xfrm rot="10800000">
            <a:off x="4054400" y="2997175"/>
            <a:ext cx="832800" cy="256200"/>
          </a:xfrm>
          <a:prstGeom prst="leftRightUpArrow">
            <a:avLst>
              <a:gd name="adj1" fmla="val 25000"/>
              <a:gd name="adj2" fmla="val 25000"/>
              <a:gd name="adj3" fmla="val 250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txBox="1"/>
          <p:nvPr/>
        </p:nvSpPr>
        <p:spPr>
          <a:xfrm>
            <a:off x="430650" y="3743838"/>
            <a:ext cx="5271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accent3"/>
                </a:solidFill>
                <a:latin typeface="Roboto"/>
                <a:ea typeface="Roboto"/>
                <a:cs typeface="Roboto"/>
                <a:sym typeface="Roboto"/>
              </a:rPr>
              <a:t>GDP: </a:t>
            </a:r>
            <a:r>
              <a:rPr lang="en-GB" sz="1350">
                <a:solidFill>
                  <a:srgbClr val="111111"/>
                </a:solidFill>
                <a:highlight>
                  <a:srgbClr val="FFFFFF"/>
                </a:highlight>
              </a:rPr>
              <a:t>measures the total output of an entire economy</a:t>
            </a:r>
            <a:endParaRPr sz="1350">
              <a:solidFill>
                <a:srgbClr val="111111"/>
              </a:solidFill>
              <a:highlight>
                <a:srgbClr val="FFFFFF"/>
              </a:highlight>
            </a:endParaRPr>
          </a:p>
          <a:p>
            <a:pPr marL="0" lvl="0" indent="0" algn="l" rtl="0">
              <a:spcBef>
                <a:spcPts val="0"/>
              </a:spcBef>
              <a:spcAft>
                <a:spcPts val="0"/>
              </a:spcAft>
              <a:buNone/>
            </a:pPr>
            <a:r>
              <a:rPr lang="en-GB" b="1">
                <a:solidFill>
                  <a:schemeClr val="accent3"/>
                </a:solidFill>
                <a:latin typeface="Roboto"/>
                <a:ea typeface="Roboto"/>
                <a:cs typeface="Roboto"/>
                <a:sym typeface="Roboto"/>
              </a:rPr>
              <a:t>GDP per Capita:</a:t>
            </a:r>
            <a:r>
              <a:rPr lang="en-GB" sz="1350">
                <a:solidFill>
                  <a:srgbClr val="111111"/>
                </a:solidFill>
                <a:highlight>
                  <a:srgbClr val="FFFFFF"/>
                </a:highlight>
              </a:rPr>
              <a:t> reflects the standard of living</a:t>
            </a:r>
            <a:endParaRPr sz="1350">
              <a:solidFill>
                <a:srgbClr val="11111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311700" y="15755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500" b="1"/>
              <a:t>Suicide : Rising or Declining?</a:t>
            </a:r>
            <a:endParaRPr sz="2500" b="1"/>
          </a:p>
        </p:txBody>
      </p:sp>
      <p:pic>
        <p:nvPicPr>
          <p:cNvPr id="137" name="Google Shape;137;p18"/>
          <p:cNvPicPr preferRelativeResize="0"/>
          <p:nvPr/>
        </p:nvPicPr>
        <p:blipFill>
          <a:blip r:embed="rId3">
            <a:alphaModFix/>
          </a:blip>
          <a:stretch>
            <a:fillRect/>
          </a:stretch>
        </p:blipFill>
        <p:spPr>
          <a:xfrm>
            <a:off x="409900" y="832850"/>
            <a:ext cx="4504800" cy="3854474"/>
          </a:xfrm>
          <a:prstGeom prst="rect">
            <a:avLst/>
          </a:prstGeom>
          <a:noFill/>
          <a:ln>
            <a:noFill/>
          </a:ln>
        </p:spPr>
      </p:pic>
      <p:sp>
        <p:nvSpPr>
          <p:cNvPr id="138" name="Google Shape;138;p18"/>
          <p:cNvSpPr txBox="1"/>
          <p:nvPr/>
        </p:nvSpPr>
        <p:spPr>
          <a:xfrm>
            <a:off x="5061125" y="1108800"/>
            <a:ext cx="3825900" cy="2274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Font typeface="Roboto"/>
              <a:buChar char="●"/>
            </a:pPr>
            <a:r>
              <a:rPr lang="en-GB" sz="1500">
                <a:latin typeface="Roboto"/>
                <a:ea typeface="Roboto"/>
                <a:cs typeface="Roboto"/>
                <a:sym typeface="Roboto"/>
              </a:rPr>
              <a:t>Number of suicides is increasing across each decade.</a:t>
            </a:r>
            <a:endParaRPr sz="1500">
              <a:latin typeface="Roboto"/>
              <a:ea typeface="Roboto"/>
              <a:cs typeface="Roboto"/>
              <a:sym typeface="Roboto"/>
            </a:endParaRPr>
          </a:p>
          <a:p>
            <a:pPr marL="457200" lvl="0" indent="-323850" algn="l" rtl="0">
              <a:lnSpc>
                <a:spcPct val="115000"/>
              </a:lnSpc>
              <a:spcBef>
                <a:spcPts val="0"/>
              </a:spcBef>
              <a:spcAft>
                <a:spcPts val="0"/>
              </a:spcAft>
              <a:buSzPts val="1500"/>
              <a:buFont typeface="Roboto"/>
              <a:buChar char="●"/>
            </a:pPr>
            <a:r>
              <a:rPr lang="en-GB" sz="1500">
                <a:latin typeface="Roboto"/>
                <a:ea typeface="Roboto"/>
                <a:cs typeface="Roboto"/>
                <a:sym typeface="Roboto"/>
              </a:rPr>
              <a:t>All generation people are getting affected from it.</a:t>
            </a:r>
            <a:endParaRPr sz="1500">
              <a:latin typeface="Roboto"/>
              <a:ea typeface="Roboto"/>
              <a:cs typeface="Roboto"/>
              <a:sym typeface="Roboto"/>
            </a:endParaRPr>
          </a:p>
          <a:p>
            <a:pPr marL="457200" lvl="0" indent="-323850" algn="l" rtl="0">
              <a:lnSpc>
                <a:spcPct val="115000"/>
              </a:lnSpc>
              <a:spcBef>
                <a:spcPts val="0"/>
              </a:spcBef>
              <a:spcAft>
                <a:spcPts val="0"/>
              </a:spcAft>
              <a:buSzPts val="1500"/>
              <a:buFont typeface="Roboto"/>
              <a:buChar char="●"/>
            </a:pPr>
            <a:r>
              <a:rPr lang="en-GB" sz="1500">
                <a:latin typeface="Roboto"/>
                <a:ea typeface="Roboto"/>
                <a:cs typeface="Roboto"/>
                <a:sym typeface="Roboto"/>
              </a:rPr>
              <a:t>Suicide rate has been increased alarmingly after 2010</a:t>
            </a:r>
            <a:endParaRPr sz="1500">
              <a:latin typeface="Roboto"/>
              <a:ea typeface="Roboto"/>
              <a:cs typeface="Roboto"/>
              <a:sym typeface="Roboto"/>
            </a:endParaRPr>
          </a:p>
          <a:p>
            <a:pPr marL="457200" lvl="0" indent="-323850" algn="l" rtl="0">
              <a:lnSpc>
                <a:spcPct val="115000"/>
              </a:lnSpc>
              <a:spcBef>
                <a:spcPts val="0"/>
              </a:spcBef>
              <a:spcAft>
                <a:spcPts val="0"/>
              </a:spcAft>
              <a:buSzPts val="1500"/>
              <a:buFont typeface="Roboto"/>
              <a:buChar char="●"/>
            </a:pPr>
            <a:r>
              <a:rPr lang="en-GB" sz="1500">
                <a:latin typeface="Roboto"/>
                <a:ea typeface="Roboto"/>
                <a:cs typeface="Roboto"/>
                <a:sym typeface="Roboto"/>
              </a:rPr>
              <a:t>Concerning situation for Government to handle the rate</a:t>
            </a:r>
            <a:endParaRPr sz="15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311700" y="734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500" b="1"/>
              <a:t>Global suicides across Continents</a:t>
            </a:r>
            <a:endParaRPr sz="2500" b="1"/>
          </a:p>
        </p:txBody>
      </p:sp>
      <p:pic>
        <p:nvPicPr>
          <p:cNvPr id="144" name="Google Shape;144;p19"/>
          <p:cNvPicPr preferRelativeResize="0"/>
          <p:nvPr/>
        </p:nvPicPr>
        <p:blipFill>
          <a:blip r:embed="rId3">
            <a:alphaModFix/>
          </a:blip>
          <a:stretch>
            <a:fillRect/>
          </a:stretch>
        </p:blipFill>
        <p:spPr>
          <a:xfrm>
            <a:off x="362900" y="738750"/>
            <a:ext cx="4311600" cy="3978225"/>
          </a:xfrm>
          <a:prstGeom prst="rect">
            <a:avLst/>
          </a:prstGeom>
          <a:noFill/>
          <a:ln>
            <a:noFill/>
          </a:ln>
        </p:spPr>
      </p:pic>
      <p:sp>
        <p:nvSpPr>
          <p:cNvPr id="145" name="Google Shape;145;p19"/>
          <p:cNvSpPr txBox="1"/>
          <p:nvPr/>
        </p:nvSpPr>
        <p:spPr>
          <a:xfrm>
            <a:off x="4832325" y="978925"/>
            <a:ext cx="4078800" cy="20088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15000"/>
              </a:lnSpc>
              <a:spcBef>
                <a:spcPts val="0"/>
              </a:spcBef>
              <a:spcAft>
                <a:spcPts val="0"/>
              </a:spcAft>
              <a:buSzPts val="1500"/>
              <a:buFont typeface="Roboto"/>
              <a:buChar char="●"/>
            </a:pPr>
            <a:r>
              <a:rPr lang="en-GB" sz="1500">
                <a:latin typeface="Roboto"/>
                <a:ea typeface="Roboto"/>
                <a:cs typeface="Roboto"/>
                <a:sym typeface="Roboto"/>
              </a:rPr>
              <a:t>Europe is having the highest recorded suicides</a:t>
            </a:r>
            <a:endParaRPr sz="1500">
              <a:latin typeface="Roboto"/>
              <a:ea typeface="Roboto"/>
              <a:cs typeface="Roboto"/>
              <a:sym typeface="Roboto"/>
            </a:endParaRPr>
          </a:p>
          <a:p>
            <a:pPr marL="457200" marR="0" lvl="0" indent="-323850" algn="l" rtl="0">
              <a:lnSpc>
                <a:spcPct val="115000"/>
              </a:lnSpc>
              <a:spcBef>
                <a:spcPts val="0"/>
              </a:spcBef>
              <a:spcAft>
                <a:spcPts val="0"/>
              </a:spcAft>
              <a:buSzPts val="1500"/>
              <a:buFont typeface="Roboto"/>
              <a:buChar char="●"/>
            </a:pPr>
            <a:r>
              <a:rPr lang="en-GB" sz="1500">
                <a:latin typeface="Roboto"/>
                <a:ea typeface="Roboto"/>
                <a:cs typeface="Roboto"/>
                <a:sym typeface="Roboto"/>
              </a:rPr>
              <a:t>Asian female have commited more suicides than other continents</a:t>
            </a:r>
            <a:endParaRPr sz="1500">
              <a:latin typeface="Roboto"/>
              <a:ea typeface="Roboto"/>
              <a:cs typeface="Roboto"/>
              <a:sym typeface="Roboto"/>
            </a:endParaRPr>
          </a:p>
          <a:p>
            <a:pPr marL="457200" marR="0" lvl="0" indent="-323850" algn="l" rtl="0">
              <a:lnSpc>
                <a:spcPct val="115000"/>
              </a:lnSpc>
              <a:spcBef>
                <a:spcPts val="0"/>
              </a:spcBef>
              <a:spcAft>
                <a:spcPts val="0"/>
              </a:spcAft>
              <a:buSzPts val="1500"/>
              <a:buFont typeface="Roboto"/>
              <a:buChar char="●"/>
            </a:pPr>
            <a:r>
              <a:rPr lang="en-GB" sz="1500">
                <a:latin typeface="Roboto"/>
                <a:ea typeface="Roboto"/>
                <a:cs typeface="Roboto"/>
                <a:sym typeface="Roboto"/>
              </a:rPr>
              <a:t>Africa is having the least suicides across all genders</a:t>
            </a:r>
            <a:endParaRPr sz="1500">
              <a:latin typeface="Roboto"/>
              <a:ea typeface="Roboto"/>
              <a:cs typeface="Roboto"/>
              <a:sym typeface="Roboto"/>
            </a:endParaRPr>
          </a:p>
          <a:p>
            <a:pPr marL="457200" marR="0" lvl="0" indent="-323850" algn="l" rtl="0">
              <a:lnSpc>
                <a:spcPct val="115000"/>
              </a:lnSpc>
              <a:spcBef>
                <a:spcPts val="0"/>
              </a:spcBef>
              <a:spcAft>
                <a:spcPts val="0"/>
              </a:spcAft>
              <a:buSzPts val="1500"/>
              <a:buFont typeface="Roboto"/>
              <a:buChar char="●"/>
            </a:pPr>
            <a:r>
              <a:rPr lang="en-GB" sz="1500">
                <a:latin typeface="Roboto"/>
                <a:ea typeface="Roboto"/>
                <a:cs typeface="Roboto"/>
                <a:sym typeface="Roboto"/>
              </a:rPr>
              <a:t>Male suicide &gt; Female suicide</a:t>
            </a:r>
            <a:endParaRPr sz="1800">
              <a:latin typeface="Roboto"/>
              <a:ea typeface="Roboto"/>
              <a:cs typeface="Roboto"/>
              <a:sym typeface="Roboto"/>
            </a:endParaRPr>
          </a:p>
        </p:txBody>
      </p:sp>
      <p:pic>
        <p:nvPicPr>
          <p:cNvPr id="146" name="Google Shape;146;p19"/>
          <p:cNvPicPr preferRelativeResize="0"/>
          <p:nvPr/>
        </p:nvPicPr>
        <p:blipFill rotWithShape="1">
          <a:blip r:embed="rId4">
            <a:alphaModFix/>
          </a:blip>
          <a:srcRect l="20043" t="19486" r="25697" b="22431"/>
          <a:stretch/>
        </p:blipFill>
        <p:spPr>
          <a:xfrm>
            <a:off x="5280225" y="108962"/>
            <a:ext cx="501350" cy="53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311700" y="286275"/>
            <a:ext cx="8520600" cy="6078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SzPts val="990"/>
              <a:buNone/>
            </a:pPr>
            <a:r>
              <a:rPr lang="en-GB" sz="2500" b="1"/>
              <a:t>Male has higher suicide rate than Female? </a:t>
            </a:r>
            <a:endParaRPr sz="2500" b="1"/>
          </a:p>
        </p:txBody>
      </p:sp>
      <p:pic>
        <p:nvPicPr>
          <p:cNvPr id="152" name="Google Shape;152;p20"/>
          <p:cNvPicPr preferRelativeResize="0"/>
          <p:nvPr/>
        </p:nvPicPr>
        <p:blipFill>
          <a:blip r:embed="rId3">
            <a:alphaModFix/>
          </a:blip>
          <a:stretch>
            <a:fillRect/>
          </a:stretch>
        </p:blipFill>
        <p:spPr>
          <a:xfrm>
            <a:off x="403200" y="1009775"/>
            <a:ext cx="5778151" cy="3252050"/>
          </a:xfrm>
          <a:prstGeom prst="rect">
            <a:avLst/>
          </a:prstGeom>
          <a:noFill/>
          <a:ln>
            <a:noFill/>
          </a:ln>
        </p:spPr>
      </p:pic>
      <p:sp>
        <p:nvSpPr>
          <p:cNvPr id="153" name="Google Shape;153;p20"/>
          <p:cNvSpPr txBox="1"/>
          <p:nvPr/>
        </p:nvSpPr>
        <p:spPr>
          <a:xfrm>
            <a:off x="6227100" y="1439375"/>
            <a:ext cx="2723700" cy="17238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accent3"/>
                </a:solidFill>
                <a:latin typeface="Roboto"/>
                <a:ea typeface="Roboto"/>
                <a:cs typeface="Roboto"/>
                <a:sym typeface="Roboto"/>
              </a:rPr>
              <a:t>Male have higher suicide rate than female</a:t>
            </a:r>
            <a:endParaRPr b="1">
              <a:solidFill>
                <a:schemeClr val="accent3"/>
              </a:solidFill>
              <a:latin typeface="Roboto"/>
              <a:ea typeface="Roboto"/>
              <a:cs typeface="Roboto"/>
              <a:sym typeface="Roboto"/>
            </a:endParaRPr>
          </a:p>
          <a:p>
            <a:pPr marL="0" lvl="0" indent="0" algn="l" rtl="0">
              <a:spcBef>
                <a:spcPts val="0"/>
              </a:spcBef>
              <a:spcAft>
                <a:spcPts val="0"/>
              </a:spcAft>
              <a:buNone/>
            </a:pPr>
            <a:endParaRPr b="1">
              <a:solidFill>
                <a:schemeClr val="dk2"/>
              </a:solidFill>
              <a:latin typeface="Roboto"/>
              <a:ea typeface="Roboto"/>
              <a:cs typeface="Roboto"/>
              <a:sym typeface="Roboto"/>
            </a:endParaRPr>
          </a:p>
          <a:p>
            <a:pPr marL="0" lvl="0" indent="0" algn="l" rtl="0">
              <a:spcBef>
                <a:spcPts val="0"/>
              </a:spcBef>
              <a:spcAft>
                <a:spcPts val="0"/>
              </a:spcAft>
              <a:buNone/>
            </a:pPr>
            <a:r>
              <a:rPr lang="en-GB" sz="900" b="1">
                <a:solidFill>
                  <a:schemeClr val="dk2"/>
                </a:solidFill>
                <a:latin typeface="Roboto"/>
                <a:ea typeface="Roboto"/>
                <a:cs typeface="Roboto"/>
                <a:sym typeface="Roboto"/>
              </a:rPr>
              <a:t>H</a:t>
            </a:r>
            <a:r>
              <a:rPr lang="en-GB" sz="400" b="1">
                <a:solidFill>
                  <a:schemeClr val="dk2"/>
                </a:solidFill>
                <a:latin typeface="Roboto"/>
                <a:ea typeface="Roboto"/>
                <a:cs typeface="Roboto"/>
                <a:sym typeface="Roboto"/>
              </a:rPr>
              <a:t>0</a:t>
            </a:r>
            <a:r>
              <a:rPr lang="en-GB" sz="900" b="1">
                <a:solidFill>
                  <a:schemeClr val="dk2"/>
                </a:solidFill>
                <a:latin typeface="Roboto"/>
                <a:ea typeface="Roboto"/>
                <a:cs typeface="Roboto"/>
                <a:sym typeface="Roboto"/>
              </a:rPr>
              <a:t>: </a:t>
            </a:r>
            <a:r>
              <a:rPr lang="en-GB" sz="1000">
                <a:solidFill>
                  <a:schemeClr val="dk2"/>
                </a:solidFill>
                <a:latin typeface="Roboto"/>
                <a:ea typeface="Roboto"/>
                <a:cs typeface="Roboto"/>
                <a:sym typeface="Roboto"/>
              </a:rPr>
              <a:t>mean male suicide rate = mean female suicide rate</a:t>
            </a:r>
            <a:endParaRPr sz="1000">
              <a:solidFill>
                <a:schemeClr val="dk2"/>
              </a:solidFill>
              <a:latin typeface="Roboto"/>
              <a:ea typeface="Roboto"/>
              <a:cs typeface="Roboto"/>
              <a:sym typeface="Roboto"/>
            </a:endParaRPr>
          </a:p>
          <a:p>
            <a:pPr marL="0" lvl="0" indent="0" algn="l" rtl="0">
              <a:spcBef>
                <a:spcPts val="0"/>
              </a:spcBef>
              <a:spcAft>
                <a:spcPts val="0"/>
              </a:spcAft>
              <a:buNone/>
            </a:pPr>
            <a:r>
              <a:rPr lang="en-GB" sz="900" b="1">
                <a:solidFill>
                  <a:schemeClr val="dk2"/>
                </a:solidFill>
                <a:latin typeface="Roboto"/>
                <a:ea typeface="Roboto"/>
                <a:cs typeface="Roboto"/>
                <a:sym typeface="Roboto"/>
              </a:rPr>
              <a:t>H</a:t>
            </a:r>
            <a:r>
              <a:rPr lang="en-GB" sz="400" b="1">
                <a:solidFill>
                  <a:schemeClr val="dk2"/>
                </a:solidFill>
                <a:latin typeface="Roboto"/>
                <a:ea typeface="Roboto"/>
                <a:cs typeface="Roboto"/>
                <a:sym typeface="Roboto"/>
              </a:rPr>
              <a:t>1</a:t>
            </a:r>
            <a:r>
              <a:rPr lang="en-GB" sz="900" b="1">
                <a:solidFill>
                  <a:schemeClr val="dk2"/>
                </a:solidFill>
                <a:latin typeface="Roboto"/>
                <a:ea typeface="Roboto"/>
                <a:cs typeface="Roboto"/>
                <a:sym typeface="Roboto"/>
              </a:rPr>
              <a:t>: </a:t>
            </a:r>
            <a:r>
              <a:rPr lang="en-GB" sz="1000">
                <a:solidFill>
                  <a:schemeClr val="dk2"/>
                </a:solidFill>
                <a:latin typeface="Roboto"/>
                <a:ea typeface="Roboto"/>
                <a:cs typeface="Roboto"/>
                <a:sym typeface="Roboto"/>
              </a:rPr>
              <a:t>mean male suicide rate &gt; mean female suicide rate</a:t>
            </a:r>
            <a:endParaRPr sz="1000">
              <a:solidFill>
                <a:schemeClr val="dk2"/>
              </a:solidFill>
              <a:latin typeface="Roboto"/>
              <a:ea typeface="Roboto"/>
              <a:cs typeface="Roboto"/>
              <a:sym typeface="Roboto"/>
            </a:endParaRPr>
          </a:p>
          <a:p>
            <a:pPr marL="0" lvl="0" indent="0" algn="l" rtl="0">
              <a:spcBef>
                <a:spcPts val="0"/>
              </a:spcBef>
              <a:spcAft>
                <a:spcPts val="0"/>
              </a:spcAft>
              <a:buNone/>
            </a:pPr>
            <a:endParaRPr sz="800" b="1">
              <a:solidFill>
                <a:schemeClr val="dk2"/>
              </a:solidFill>
              <a:latin typeface="Roboto"/>
              <a:ea typeface="Roboto"/>
              <a:cs typeface="Roboto"/>
              <a:sym typeface="Roboto"/>
            </a:endParaRPr>
          </a:p>
          <a:p>
            <a:pPr marL="0" lvl="0" indent="0" algn="l" rtl="0">
              <a:spcBef>
                <a:spcPts val="0"/>
              </a:spcBef>
              <a:spcAft>
                <a:spcPts val="0"/>
              </a:spcAft>
              <a:buNone/>
            </a:pPr>
            <a:r>
              <a:rPr lang="en-GB" sz="1000">
                <a:solidFill>
                  <a:schemeClr val="dk2"/>
                </a:solidFill>
                <a:latin typeface="Roboto"/>
                <a:ea typeface="Roboto"/>
                <a:cs typeface="Roboto"/>
                <a:sym typeface="Roboto"/>
              </a:rPr>
              <a:t>Two-sample t-test p-value &lt; 0.00001</a:t>
            </a:r>
            <a:endParaRPr sz="10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311700" y="262725"/>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500" b="1"/>
              <a:t>Which generation have more suicide number?</a:t>
            </a:r>
            <a:endParaRPr sz="2500" b="1"/>
          </a:p>
        </p:txBody>
      </p:sp>
      <p:pic>
        <p:nvPicPr>
          <p:cNvPr id="159" name="Google Shape;159;p21"/>
          <p:cNvPicPr preferRelativeResize="0"/>
          <p:nvPr/>
        </p:nvPicPr>
        <p:blipFill>
          <a:blip r:embed="rId3">
            <a:alphaModFix/>
          </a:blip>
          <a:stretch>
            <a:fillRect/>
          </a:stretch>
        </p:blipFill>
        <p:spPr>
          <a:xfrm>
            <a:off x="311700" y="1079925"/>
            <a:ext cx="6033426" cy="3505301"/>
          </a:xfrm>
          <a:prstGeom prst="rect">
            <a:avLst/>
          </a:prstGeom>
          <a:noFill/>
          <a:ln>
            <a:noFill/>
          </a:ln>
        </p:spPr>
      </p:pic>
      <p:sp>
        <p:nvSpPr>
          <p:cNvPr id="160" name="Google Shape;160;p21"/>
          <p:cNvSpPr txBox="1"/>
          <p:nvPr/>
        </p:nvSpPr>
        <p:spPr>
          <a:xfrm>
            <a:off x="6525475" y="1237425"/>
            <a:ext cx="2370300" cy="23088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accent3"/>
                </a:solidFill>
                <a:latin typeface="Roboto"/>
                <a:ea typeface="Roboto"/>
                <a:cs typeface="Roboto"/>
                <a:sym typeface="Roboto"/>
              </a:rPr>
              <a:t>Generation</a:t>
            </a:r>
            <a:endParaRPr b="1">
              <a:solidFill>
                <a:schemeClr val="accent3"/>
              </a:solidFill>
              <a:latin typeface="Roboto"/>
              <a:ea typeface="Roboto"/>
              <a:cs typeface="Roboto"/>
              <a:sym typeface="Roboto"/>
            </a:endParaRPr>
          </a:p>
          <a:p>
            <a:pPr marL="0" lvl="0" indent="0" algn="l" rtl="0">
              <a:spcBef>
                <a:spcPts val="0"/>
              </a:spcBef>
              <a:spcAft>
                <a:spcPts val="0"/>
              </a:spcAft>
              <a:buNone/>
            </a:pPr>
            <a:endParaRPr b="1">
              <a:solidFill>
                <a:schemeClr val="accent3"/>
              </a:solidFill>
              <a:latin typeface="Roboto"/>
              <a:ea typeface="Roboto"/>
              <a:cs typeface="Roboto"/>
              <a:sym typeface="Roboto"/>
            </a:endParaRPr>
          </a:p>
          <a:p>
            <a:pPr marL="457200" lvl="0" indent="-292100" algn="l" rtl="0">
              <a:spcBef>
                <a:spcPts val="0"/>
              </a:spcBef>
              <a:spcAft>
                <a:spcPts val="0"/>
              </a:spcAft>
              <a:buClr>
                <a:schemeClr val="dk2"/>
              </a:buClr>
              <a:buSzPts val="1000"/>
              <a:buFont typeface="Roboto"/>
              <a:buChar char="●"/>
            </a:pPr>
            <a:r>
              <a:rPr lang="en-GB" sz="1000" b="1">
                <a:solidFill>
                  <a:schemeClr val="dk2"/>
                </a:solidFill>
                <a:latin typeface="Roboto"/>
                <a:ea typeface="Roboto"/>
                <a:cs typeface="Roboto"/>
                <a:sym typeface="Roboto"/>
              </a:rPr>
              <a:t>Generation X</a:t>
            </a:r>
            <a:r>
              <a:rPr lang="en-GB" sz="1000">
                <a:solidFill>
                  <a:schemeClr val="dk2"/>
                </a:solidFill>
                <a:latin typeface="Roboto"/>
                <a:ea typeface="Roboto"/>
                <a:cs typeface="Roboto"/>
                <a:sym typeface="Roboto"/>
              </a:rPr>
              <a:t> has the </a:t>
            </a:r>
            <a:r>
              <a:rPr lang="en-GB" sz="1000" b="1">
                <a:solidFill>
                  <a:schemeClr val="dk2"/>
                </a:solidFill>
                <a:latin typeface="Roboto"/>
                <a:ea typeface="Roboto"/>
                <a:cs typeface="Roboto"/>
                <a:sym typeface="Roboto"/>
              </a:rPr>
              <a:t>highest </a:t>
            </a:r>
            <a:r>
              <a:rPr lang="en-GB" sz="1000">
                <a:solidFill>
                  <a:schemeClr val="dk2"/>
                </a:solidFill>
                <a:latin typeface="Roboto"/>
                <a:ea typeface="Roboto"/>
                <a:cs typeface="Roboto"/>
                <a:sym typeface="Roboto"/>
              </a:rPr>
              <a:t>suicide number from 1985 to 2014, followed by Boomers.</a:t>
            </a:r>
            <a:endParaRPr sz="1000">
              <a:solidFill>
                <a:schemeClr val="dk2"/>
              </a:solidFill>
              <a:latin typeface="Roboto"/>
              <a:ea typeface="Roboto"/>
              <a:cs typeface="Roboto"/>
              <a:sym typeface="Roboto"/>
            </a:endParaRPr>
          </a:p>
          <a:p>
            <a:pPr marL="457200" lvl="0" indent="0" algn="l" rtl="0">
              <a:spcBef>
                <a:spcPts val="0"/>
              </a:spcBef>
              <a:spcAft>
                <a:spcPts val="0"/>
              </a:spcAft>
              <a:buNone/>
            </a:pPr>
            <a:endParaRPr sz="1000">
              <a:solidFill>
                <a:schemeClr val="dk2"/>
              </a:solidFill>
              <a:latin typeface="Roboto"/>
              <a:ea typeface="Roboto"/>
              <a:cs typeface="Roboto"/>
              <a:sym typeface="Roboto"/>
            </a:endParaRPr>
          </a:p>
          <a:p>
            <a:pPr marL="457200" lvl="0" indent="-292100" algn="l" rtl="0">
              <a:spcBef>
                <a:spcPts val="0"/>
              </a:spcBef>
              <a:spcAft>
                <a:spcPts val="0"/>
              </a:spcAft>
              <a:buClr>
                <a:schemeClr val="dk2"/>
              </a:buClr>
              <a:buSzPts val="1000"/>
              <a:buFont typeface="Roboto"/>
              <a:buChar char="●"/>
            </a:pPr>
            <a:r>
              <a:rPr lang="en-GB" sz="1000" b="1">
                <a:solidFill>
                  <a:schemeClr val="dk2"/>
                </a:solidFill>
                <a:latin typeface="Roboto"/>
                <a:ea typeface="Roboto"/>
                <a:cs typeface="Roboto"/>
                <a:sym typeface="Roboto"/>
              </a:rPr>
              <a:t>Generation Z </a:t>
            </a:r>
            <a:r>
              <a:rPr lang="en-GB" sz="1000">
                <a:solidFill>
                  <a:schemeClr val="dk2"/>
                </a:solidFill>
                <a:latin typeface="Roboto"/>
                <a:ea typeface="Roboto"/>
                <a:cs typeface="Roboto"/>
                <a:sym typeface="Roboto"/>
              </a:rPr>
              <a:t>has the </a:t>
            </a:r>
            <a:r>
              <a:rPr lang="en-GB" sz="1000" b="1">
                <a:solidFill>
                  <a:schemeClr val="dk2"/>
                </a:solidFill>
                <a:latin typeface="Roboto"/>
                <a:ea typeface="Roboto"/>
                <a:cs typeface="Roboto"/>
                <a:sym typeface="Roboto"/>
              </a:rPr>
              <a:t>lowest</a:t>
            </a:r>
            <a:r>
              <a:rPr lang="en-GB" sz="1000">
                <a:solidFill>
                  <a:schemeClr val="dk2"/>
                </a:solidFill>
                <a:latin typeface="Roboto"/>
                <a:ea typeface="Roboto"/>
                <a:cs typeface="Roboto"/>
                <a:sym typeface="Roboto"/>
              </a:rPr>
              <a:t> suicide number from 1985 to 2014.</a:t>
            </a:r>
            <a:endParaRPr sz="1000">
              <a:solidFill>
                <a:schemeClr val="dk2"/>
              </a:solidFill>
              <a:latin typeface="Roboto"/>
              <a:ea typeface="Roboto"/>
              <a:cs typeface="Roboto"/>
              <a:sym typeface="Roboto"/>
            </a:endParaRPr>
          </a:p>
          <a:p>
            <a:pPr marL="457200" lvl="0" indent="0" algn="l" rtl="0">
              <a:spcBef>
                <a:spcPts val="0"/>
              </a:spcBef>
              <a:spcAft>
                <a:spcPts val="0"/>
              </a:spcAft>
              <a:buNone/>
            </a:pPr>
            <a:endParaRPr sz="1000">
              <a:solidFill>
                <a:schemeClr val="dk2"/>
              </a:solidFill>
              <a:latin typeface="Roboto"/>
              <a:ea typeface="Roboto"/>
              <a:cs typeface="Roboto"/>
              <a:sym typeface="Roboto"/>
            </a:endParaRPr>
          </a:p>
          <a:p>
            <a:pPr marL="457200" lvl="0" indent="-292100" algn="l" rtl="0">
              <a:spcBef>
                <a:spcPts val="0"/>
              </a:spcBef>
              <a:spcAft>
                <a:spcPts val="0"/>
              </a:spcAft>
              <a:buClr>
                <a:schemeClr val="dk2"/>
              </a:buClr>
              <a:buSzPts val="1000"/>
              <a:buFont typeface="Roboto"/>
              <a:buChar char="●"/>
            </a:pPr>
            <a:r>
              <a:rPr lang="en-GB" sz="1000">
                <a:solidFill>
                  <a:schemeClr val="dk2"/>
                </a:solidFill>
                <a:latin typeface="Roboto"/>
                <a:ea typeface="Roboto"/>
                <a:cs typeface="Roboto"/>
                <a:sym typeface="Roboto"/>
              </a:rPr>
              <a:t>Male always have higher suicide number than female</a:t>
            </a:r>
            <a:endParaRPr sz="1000">
              <a:solidFill>
                <a:schemeClr val="dk2"/>
              </a:solidFill>
              <a:latin typeface="Roboto"/>
              <a:ea typeface="Roboto"/>
              <a:cs typeface="Roboto"/>
              <a:sym typeface="Roboto"/>
            </a:endParaRPr>
          </a:p>
          <a:p>
            <a:pPr marL="0" lvl="0" indent="0" algn="l" rtl="0">
              <a:spcBef>
                <a:spcPts val="0"/>
              </a:spcBef>
              <a:spcAft>
                <a:spcPts val="0"/>
              </a:spcAft>
              <a:buNone/>
            </a:pPr>
            <a:endParaRPr sz="1000">
              <a:solidFill>
                <a:schemeClr val="dk2"/>
              </a:solidFill>
              <a:latin typeface="Roboto"/>
              <a:ea typeface="Roboto"/>
              <a:cs typeface="Roboto"/>
              <a:sym typeface="Roboto"/>
            </a:endParaRPr>
          </a:p>
        </p:txBody>
      </p:sp>
      <p:sp>
        <p:nvSpPr>
          <p:cNvPr id="161" name="Google Shape;161;p21"/>
          <p:cNvSpPr txBox="1"/>
          <p:nvPr/>
        </p:nvSpPr>
        <p:spPr>
          <a:xfrm>
            <a:off x="236275" y="4585225"/>
            <a:ext cx="60333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700">
                <a:latin typeface="Roboto"/>
                <a:ea typeface="Roboto"/>
                <a:cs typeface="Roboto"/>
                <a:sym typeface="Roboto"/>
              </a:rPr>
              <a:t>Born Year: GenZ: 1997 - 2012, Millennials: 1981 - 1996, GenX: 1965 - 1980, Boomers: 1946 - 1964, Silent: 1928  - 1945, GI: 1901-1927</a:t>
            </a:r>
            <a:endParaRPr sz="7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1197</Words>
  <Application>Microsoft Office PowerPoint</Application>
  <PresentationFormat>On-screen Show (16:9)</PresentationFormat>
  <Paragraphs>139</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Roboto</vt:lpstr>
      <vt:lpstr>Times New Roman</vt:lpstr>
      <vt:lpstr>Arial</vt:lpstr>
      <vt:lpstr>Geometric</vt:lpstr>
      <vt:lpstr>GLOBAL SUICIDE RATE ANALYSIS    </vt:lpstr>
      <vt:lpstr>Introduction</vt:lpstr>
      <vt:lpstr>Description of dataset</vt:lpstr>
      <vt:lpstr>Data Cleaning</vt:lpstr>
      <vt:lpstr>Human Development Index &amp; GDP</vt:lpstr>
      <vt:lpstr>Suicide : Rising or Declining?</vt:lpstr>
      <vt:lpstr>Global suicides across Continents</vt:lpstr>
      <vt:lpstr>Male has higher suicide rate than Female? </vt:lpstr>
      <vt:lpstr>Which generation have more suicide number?</vt:lpstr>
      <vt:lpstr>Will high GDP per Capita contribute to better Human Development?</vt:lpstr>
      <vt:lpstr>Does Generation X suicide rate gets affected with GDP? </vt:lpstr>
      <vt:lpstr>Will the result change for GenX when in gender group?</vt:lpstr>
      <vt:lpstr>Can Europe tackle suicide rate with it’s development?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SUICIDE RATE ANALYSIS    </dc:title>
  <cp:lastModifiedBy>Durga Bhanu Nayak</cp:lastModifiedBy>
  <cp:revision>3</cp:revision>
  <dcterms:modified xsi:type="dcterms:W3CDTF">2022-04-07T21:42:29Z</dcterms:modified>
</cp:coreProperties>
</file>