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95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909DD87-4E8F-42E3-B480-76B31788EB3C}">
  <a:tblStyle styleId="{4909DD87-4E8F-42E3-B480-76B31788EB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650AE0F-B76F-4187-A1D4-14322851F95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07d818c67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07d818c67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07d818c67_3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07d818c67_3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07d818c67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07d818c67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07d818c67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07d818c67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07d818c67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207d818c67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07d818c67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07d818c67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07d818c67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207d818c67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07d818c67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207d818c67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07d818c67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207d818c67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07d818c6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07d818c6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07d818c67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07d818c67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07d818c67_0_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07d818c67_0_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07d818c6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07d818c6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07d818c67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07d818c67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07d818c67_3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07d818c67_3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07d818c67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07d818c67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07d818c67_0_1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07d818c67_0_1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5ECB0-31F5-4AE4-B7FC-5C582459E1DB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81373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5ECB0-31F5-4AE4-B7FC-5C582459E1DB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70548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5ECB0-31F5-4AE4-B7FC-5C582459E1DB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024525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5ECB0-31F5-4AE4-B7FC-5C582459E1DB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84633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5ECB0-31F5-4AE4-B7FC-5C582459E1DB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264852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5ECB0-31F5-4AE4-B7FC-5C582459E1DB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75133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5ECB0-31F5-4AE4-B7FC-5C582459E1DB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39129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5ECB0-31F5-4AE4-B7FC-5C582459E1DB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09625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6856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162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 layout 1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232550" y="609450"/>
            <a:ext cx="6355200" cy="8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 b="1">
                <a:solidFill>
                  <a:srgbClr val="43434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 b="1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 b="1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 b="1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 b="1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 b="1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 b="1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 b="1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308775" y="2286000"/>
            <a:ext cx="2690400" cy="2248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 sz="1400">
                <a:solidFill>
                  <a:srgbClr val="666666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3226538" y="2286000"/>
            <a:ext cx="2690400" cy="2248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 sz="1400">
                <a:solidFill>
                  <a:srgbClr val="666666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40563" y="2286000"/>
            <a:ext cx="2690400" cy="2248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 sz="1400">
                <a:solidFill>
                  <a:srgbClr val="666666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6176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5ECB0-31F5-4AE4-B7FC-5C582459E1DB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907800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71621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81094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 layout 2">
    <p:bg>
      <p:bgPr>
        <a:solidFill>
          <a:srgbClr val="FFFF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ctrTitle"/>
          </p:nvPr>
        </p:nvSpPr>
        <p:spPr>
          <a:xfrm>
            <a:off x="751200" y="2577425"/>
            <a:ext cx="5053500" cy="196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 b="1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 b="1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 b="1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 b="1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 b="1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 b="1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 b="1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365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5ECB0-31F5-4AE4-B7FC-5C582459E1DB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07919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5ECB0-31F5-4AE4-B7FC-5C582459E1DB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98173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5ECB0-31F5-4AE4-B7FC-5C582459E1DB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87511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5ECB0-31F5-4AE4-B7FC-5C582459E1DB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60442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5ECB0-31F5-4AE4-B7FC-5C582459E1DB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205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5ECB0-31F5-4AE4-B7FC-5C582459E1DB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14744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5ECB0-31F5-4AE4-B7FC-5C582459E1DB}" type="datetimeFigureOut">
              <a:rPr lang="en-US" smtClean="0"/>
              <a:t>3/29/2022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5032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5ECB0-31F5-4AE4-B7FC-5C582459E1DB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6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  <p:sldLayoutId id="2147483813" r:id="rId18"/>
    <p:sldLayoutId id="2147483814" r:id="rId19"/>
    <p:sldLayoutId id="2147483815" r:id="rId20"/>
    <p:sldLayoutId id="2147483816" r:id="rId21"/>
    <p:sldLayoutId id="2147483817" r:id="rId22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3260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2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NYPD Stop And Frisk Data Analysis</a:t>
            </a:r>
            <a:endParaRPr sz="3200" b="1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436049" y="3488761"/>
            <a:ext cx="8520600" cy="14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Professor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Prof. Roy Wada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by: Group 4</a:t>
            </a:r>
            <a:endParaRPr sz="1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Amryta Panda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Bennett Furman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Durga Bhanu Nayak</a:t>
            </a:r>
            <a:endParaRPr dirty="0"/>
          </a:p>
        </p:txBody>
      </p:sp>
      <p:sp>
        <p:nvSpPr>
          <p:cNvPr id="75" name="Google Shape;75;p15"/>
          <p:cNvSpPr txBox="1"/>
          <p:nvPr/>
        </p:nvSpPr>
        <p:spPr>
          <a:xfrm>
            <a:off x="436049" y="2862850"/>
            <a:ext cx="82719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2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ALY6015-21454: Intermediate Analytics</a:t>
            </a:r>
            <a:endParaRPr dirty="0"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8687" y="1077502"/>
            <a:ext cx="1606625" cy="160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>
            <a:spLocks noGrp="1"/>
          </p:cNvSpPr>
          <p:nvPr>
            <p:ph type="body" idx="1"/>
          </p:nvPr>
        </p:nvSpPr>
        <p:spPr>
          <a:xfrm>
            <a:off x="300335" y="1315049"/>
            <a:ext cx="3027000" cy="2781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-GB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Stops largely outnumber frisks and arrests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-GB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Peak year for stops, frisks, and arrests was 2011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-GB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three increased until 2011, right before the petition was filed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-GB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Small portion of stops result in arrests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0175" y="970800"/>
            <a:ext cx="5236076" cy="320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4"/>
          <p:cNvSpPr txBox="1"/>
          <p:nvPr/>
        </p:nvSpPr>
        <p:spPr>
          <a:xfrm>
            <a:off x="164100" y="146000"/>
            <a:ext cx="76026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chemeClr val="dk2"/>
                </a:solidFill>
                <a:sym typeface="Times New Roman"/>
              </a:rPr>
              <a:t>How do the numbers of stops, frisks, and arrests compare?</a:t>
            </a:r>
            <a:endParaRPr sz="2400" b="1" dirty="0">
              <a:solidFill>
                <a:schemeClr val="dk2"/>
              </a:solidFill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>
            <a:spLocks noGrp="1"/>
          </p:cNvSpPr>
          <p:nvPr>
            <p:ph type="title"/>
          </p:nvPr>
        </p:nvSpPr>
        <p:spPr>
          <a:xfrm>
            <a:off x="268100" y="172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400" b="1" dirty="0">
                <a:solidFill>
                  <a:schemeClr val="dk2"/>
                </a:solidFill>
                <a:sym typeface="Times New Roman"/>
              </a:rPr>
              <a:t>Is the Frisk-to-Stop ratio statistically similar across races?</a:t>
            </a:r>
            <a:endParaRPr sz="2400" b="1" dirty="0">
              <a:solidFill>
                <a:schemeClr val="dk2"/>
              </a:solidFill>
              <a:sym typeface="Times New Roman"/>
            </a:endParaRPr>
          </a:p>
        </p:txBody>
      </p:sp>
      <p:sp>
        <p:nvSpPr>
          <p:cNvPr id="154" name="Google Shape;154;p25"/>
          <p:cNvSpPr txBox="1">
            <a:spLocks noGrp="1"/>
          </p:cNvSpPr>
          <p:nvPr>
            <p:ph type="body" idx="1"/>
          </p:nvPr>
        </p:nvSpPr>
        <p:spPr>
          <a:xfrm>
            <a:off x="286801" y="1304281"/>
            <a:ext cx="4036200" cy="26333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Performed ANOVA to compare the frisk to stop ratio among Black, Black-Hispanic and White races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Null Hypothesis </a:t>
            </a:r>
            <a:r>
              <a:rPr lang="en-GB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Average frisk to stop ratio is similar across races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Found </a:t>
            </a:r>
            <a:r>
              <a:rPr lang="en-GB" sz="16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significant difference </a:t>
            </a:r>
            <a:r>
              <a:rPr lang="en-GB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among the average frisk to stop ratio for the races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55" name="Google Shape;155;p25"/>
          <p:cNvGraphicFramePr/>
          <p:nvPr>
            <p:extLst>
              <p:ext uri="{D42A27DB-BD31-4B8C-83A1-F6EECF244321}">
                <p14:modId xmlns:p14="http://schemas.microsoft.com/office/powerpoint/2010/main" val="915013036"/>
              </p:ext>
            </p:extLst>
          </p:nvPr>
        </p:nvGraphicFramePr>
        <p:xfrm>
          <a:off x="4854498" y="906966"/>
          <a:ext cx="3782852" cy="3263592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454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158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700" b="1" dirty="0">
                          <a:solidFill>
                            <a:schemeClr val="dk1"/>
                          </a:solidFill>
                          <a:sym typeface="Times New Roman"/>
                        </a:rPr>
                        <a:t>F- value</a:t>
                      </a:r>
                      <a:endParaRPr sz="17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 b="1">
                          <a:solidFill>
                            <a:schemeClr val="dk1"/>
                          </a:solidFill>
                          <a:sym typeface="Times New Roman"/>
                        </a:rPr>
                        <a:t>91.05</a:t>
                      </a:r>
                      <a:endParaRPr sz="17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8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 b="1" dirty="0">
                          <a:sym typeface="Times New Roman"/>
                        </a:rPr>
                        <a:t>Critical value</a:t>
                      </a:r>
                      <a:endParaRPr sz="17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 b="1" dirty="0">
                          <a:solidFill>
                            <a:schemeClr val="dk1"/>
                          </a:solidFill>
                          <a:sym typeface="Times New Roman"/>
                        </a:rPr>
                        <a:t>2.997228</a:t>
                      </a:r>
                      <a:endParaRPr sz="17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58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 b="1">
                          <a:sym typeface="Times New Roman"/>
                        </a:rPr>
                        <a:t>alpha</a:t>
                      </a:r>
                      <a:endParaRPr sz="17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 b="1" dirty="0">
                          <a:sym typeface="Times New Roman"/>
                        </a:rPr>
                        <a:t>0.05</a:t>
                      </a:r>
                      <a:endParaRPr sz="17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58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 b="1">
                          <a:sym typeface="Times New Roman"/>
                        </a:rPr>
                        <a:t>P -value</a:t>
                      </a:r>
                      <a:endParaRPr sz="17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700" b="1" dirty="0">
                          <a:sym typeface="Times New Roman"/>
                        </a:rPr>
                        <a:t>&lt;0.000000000000002</a:t>
                      </a:r>
                      <a:endParaRPr sz="17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>
            <a:spLocks noGrp="1"/>
          </p:cNvSpPr>
          <p:nvPr>
            <p:ph type="title"/>
          </p:nvPr>
        </p:nvSpPr>
        <p:spPr>
          <a:xfrm>
            <a:off x="311700" y="182700"/>
            <a:ext cx="8520600" cy="8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 b="1" dirty="0">
                <a:solidFill>
                  <a:schemeClr val="dk2"/>
                </a:solidFill>
                <a:sym typeface="Times New Roman"/>
              </a:rPr>
              <a:t>Was there any change in frisking pattern among races after petition filed?</a:t>
            </a:r>
            <a:endParaRPr b="1" dirty="0">
              <a:solidFill>
                <a:schemeClr val="dk2"/>
              </a:solidFill>
              <a:sym typeface="Times New Roman"/>
            </a:endParaRPr>
          </a:p>
        </p:txBody>
      </p:sp>
      <p:sp>
        <p:nvSpPr>
          <p:cNvPr id="161" name="Google Shape;161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90759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Observed drop in stops after 2012 petition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Performed Chi-squared test of independence to check frisking pattern difference among races for year 2011 and 2012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 Hypothesis 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Average frisk by year is independent of the races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Filed </a:t>
            </a:r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petition did made a change 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frisking ratio among races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2" name="Google Shape;162;p26"/>
          <p:cNvGraphicFramePr/>
          <p:nvPr>
            <p:extLst>
              <p:ext uri="{D42A27DB-BD31-4B8C-83A1-F6EECF244321}">
                <p14:modId xmlns:p14="http://schemas.microsoft.com/office/powerpoint/2010/main" val="3200643838"/>
              </p:ext>
            </p:extLst>
          </p:nvPr>
        </p:nvGraphicFramePr>
        <p:xfrm>
          <a:off x="5345150" y="1332512"/>
          <a:ext cx="3122876" cy="305632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687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5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8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method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Pearson's Chi-squared test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Chi-squared Statistic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1.465169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Critical Value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11.0705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alpha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0.05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p-value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0.917054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Degree of Freedom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5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>
            <a:spLocks noGrp="1"/>
          </p:cNvSpPr>
          <p:nvPr>
            <p:ph type="title"/>
          </p:nvPr>
        </p:nvSpPr>
        <p:spPr>
          <a:xfrm>
            <a:off x="359250" y="28079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2"/>
                </a:solidFill>
              </a:rPr>
              <a:t>Predicting frisking proportion using Regression model</a:t>
            </a:r>
            <a:endParaRPr b="1" dirty="0">
              <a:solidFill>
                <a:schemeClr val="dk2"/>
              </a:solidFill>
            </a:endParaRPr>
          </a:p>
        </p:txBody>
      </p:sp>
      <p:sp>
        <p:nvSpPr>
          <p:cNvPr id="168" name="Google Shape;168;p27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4027800" cy="26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Grouped by year, precinct, and sex</a:t>
            </a:r>
            <a:endParaRPr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found sum of stops and computed proportion of frisks to total stops</a:t>
            </a:r>
            <a:endParaRPr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Compared with OLS model by selecting variables using best subset, all predictors were significant at .001 alpha level </a:t>
            </a:r>
            <a:endParaRPr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 training and test sets, then ran LASSO model</a:t>
            </a:r>
            <a:endParaRPr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LASSO eliminated less significant predictors from model</a:t>
            </a:r>
            <a:endParaRPr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RMSE values:</a:t>
            </a:r>
            <a:endParaRPr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9" name="Google Shape;169;p27"/>
          <p:cNvGraphicFramePr/>
          <p:nvPr>
            <p:extLst>
              <p:ext uri="{D42A27DB-BD31-4B8C-83A1-F6EECF244321}">
                <p14:modId xmlns:p14="http://schemas.microsoft.com/office/powerpoint/2010/main" val="798743824"/>
              </p:ext>
            </p:extLst>
          </p:nvPr>
        </p:nvGraphicFramePr>
        <p:xfrm>
          <a:off x="906966" y="3814760"/>
          <a:ext cx="3561347" cy="731719"/>
        </p:xfrm>
        <a:graphic>
          <a:graphicData uri="http://schemas.openxmlformats.org/drawingml/2006/table">
            <a:tbl>
              <a:tblPr>
                <a:noFill/>
                <a:tableStyleId>{2650AE0F-B76F-4187-A1D4-14322851F959}</a:tableStyleId>
              </a:tblPr>
              <a:tblGrid>
                <a:gridCol w="1156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2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0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OLS RMSE</a:t>
                      </a:r>
                      <a:endParaRPr sz="11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LASSO RMSE</a:t>
                      </a:r>
                      <a:endParaRPr sz="11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1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train predictions</a:t>
                      </a:r>
                      <a:endParaRPr sz="11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6.632</a:t>
                      </a:r>
                      <a:endParaRPr sz="11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5.849</a:t>
                      </a:r>
                      <a:endParaRPr sz="11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 predictions</a:t>
                      </a:r>
                      <a:endParaRPr sz="11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6.404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5.594</a:t>
                      </a:r>
                      <a:endParaRPr sz="11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6975" y="855325"/>
            <a:ext cx="4027775" cy="328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>
            <a:spLocks noGrp="1"/>
          </p:cNvSpPr>
          <p:nvPr>
            <p:ph type="title"/>
          </p:nvPr>
        </p:nvSpPr>
        <p:spPr>
          <a:xfrm>
            <a:off x="311700" y="204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2"/>
                </a:solidFill>
              </a:rPr>
              <a:t>Determining the High and Low Frisking ratio</a:t>
            </a:r>
            <a:endParaRPr b="1" dirty="0">
              <a:solidFill>
                <a:schemeClr val="dk2"/>
              </a:solidFill>
            </a:endParaRPr>
          </a:p>
        </p:txBody>
      </p:sp>
      <p:sp>
        <p:nvSpPr>
          <p:cNvPr id="176" name="Google Shape;176;p28"/>
          <p:cNvSpPr txBox="1">
            <a:spLocks noGrp="1"/>
          </p:cNvSpPr>
          <p:nvPr>
            <p:ph type="body" idx="1"/>
          </p:nvPr>
        </p:nvSpPr>
        <p:spPr>
          <a:xfrm>
            <a:off x="306007" y="1020197"/>
            <a:ext cx="4940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frisk to stop ratio greater than or equal to .5 set binary variable to 1, else 0</a:t>
            </a:r>
            <a:endParaRPr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Executed binomial </a:t>
            </a:r>
            <a:r>
              <a:rPr lang="en-GB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glm</a:t>
            </a:r>
            <a:r>
              <a:rPr lang="en-GB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predictors like race, sex, furtive movements, attire, bulge, </a:t>
            </a:r>
            <a:r>
              <a:rPr lang="en-GB" sz="1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verbal threats, </a:t>
            </a:r>
            <a:r>
              <a:rPr lang="en-GB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searched, weapon found, and others</a:t>
            </a:r>
            <a:endParaRPr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model to make predictions on training and test sets</a:t>
            </a:r>
            <a:endParaRPr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 on training and test sets:</a:t>
            </a:r>
            <a:endParaRPr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7" name="Google Shape;177;p28"/>
          <p:cNvGraphicFramePr/>
          <p:nvPr>
            <p:extLst>
              <p:ext uri="{D42A27DB-BD31-4B8C-83A1-F6EECF244321}">
                <p14:modId xmlns:p14="http://schemas.microsoft.com/office/powerpoint/2010/main" val="3324755659"/>
              </p:ext>
            </p:extLst>
          </p:nvPr>
        </p:nvGraphicFramePr>
        <p:xfrm>
          <a:off x="471050" y="3965645"/>
          <a:ext cx="5552500" cy="975125"/>
        </p:xfrm>
        <a:graphic>
          <a:graphicData uri="http://schemas.openxmlformats.org/drawingml/2006/table">
            <a:tbl>
              <a:tblPr>
                <a:noFill/>
                <a:tableStyleId>{2650AE0F-B76F-4187-A1D4-14322851F959}</a:tableStyleId>
              </a:tblPr>
              <a:tblGrid>
                <a:gridCol w="111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0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 dirty="0"/>
                        <a:t>Accuracy</a:t>
                      </a:r>
                      <a:endParaRPr sz="10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 dirty="0"/>
                        <a:t>Specificity</a:t>
                      </a:r>
                      <a:endParaRPr sz="10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 dirty="0"/>
                        <a:t>Precision</a:t>
                      </a:r>
                      <a:endParaRPr sz="10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 dirty="0"/>
                        <a:t>Recall</a:t>
                      </a:r>
                      <a:endParaRPr sz="10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Training Set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0.8595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0.6659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0.8532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0.9547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Test Set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0.8537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0.6467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0.8554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0.9475</a:t>
                      </a:r>
                      <a:endParaRPr sz="10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78" name="Google Shape;1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7108" y="720946"/>
            <a:ext cx="3269395" cy="31233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D434BE-A517-4131-B9F4-8C77C1F6CED6}"/>
              </a:ext>
            </a:extLst>
          </p:cNvPr>
          <p:cNvSpPr txBox="1"/>
          <p:nvPr/>
        </p:nvSpPr>
        <p:spPr>
          <a:xfrm>
            <a:off x="6765073" y="2698595"/>
            <a:ext cx="154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AuROC</a:t>
            </a:r>
            <a:r>
              <a:rPr lang="en-US" dirty="0">
                <a:solidFill>
                  <a:srgbClr val="0070C0"/>
                </a:solidFill>
              </a:rPr>
              <a:t> = 0.8103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2"/>
                </a:solidFill>
              </a:rPr>
              <a:t>Conclusion</a:t>
            </a:r>
            <a:endParaRPr b="1" dirty="0">
              <a:solidFill>
                <a:schemeClr val="dk2"/>
              </a:solidFill>
            </a:endParaRPr>
          </a:p>
        </p:txBody>
      </p:sp>
      <p:sp>
        <p:nvSpPr>
          <p:cNvPr id="184" name="Google Shape;184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analysis, we found that people of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were being worst affected by “Stop and Frisk” policy</a:t>
            </a:r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ANOVA, we observed that average frisking ratio is not similar across races</a:t>
            </a:r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first this policy was made without any bias to prevent unlawful activities, later it was also being used for racial discrimination</a:t>
            </a:r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People from “Black” race are being stopped and frisked much higher than other races</a:t>
            </a:r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Proportion of illegal weapons and contraband found was higher in “White” race than “Black” when compared to the number of times they got frisked</a:t>
            </a:r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 variables to build model are race, gender, bulge spotted, description, furtive movements etc.</a:t>
            </a:r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2"/>
                </a:solidFill>
              </a:rPr>
              <a:t>References</a:t>
            </a:r>
          </a:p>
        </p:txBody>
      </p:sp>
      <p:sp>
        <p:nvSpPr>
          <p:cNvPr id="190" name="Google Shape;190;p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GB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 Census Bureau. (2021, October 8). </a:t>
            </a:r>
            <a:r>
              <a:rPr lang="en-GB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More Diverse Nation</a:t>
            </a:r>
            <a:r>
              <a:rPr lang="en-GB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Census.Gov</a:t>
            </a:r>
            <a:r>
              <a:rPr lang="en-GB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https://www.census.gov/library/visualizations/2019/comm/age-race-distribution.html</a:t>
            </a:r>
            <a:endParaRPr sz="1200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GB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Stop, Question And Frisk - CCRB</a:t>
            </a:r>
            <a:r>
              <a:rPr lang="en-GB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(2022). NYC CCRB. https://www1.nyc.gov/site/ccrb/investigations/stop-question-and-frisk.page</a:t>
            </a:r>
            <a:endParaRPr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GB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NYPD’s Infamous Stop-and-Frisk Policy Found Unconstitutional</a:t>
            </a:r>
            <a:r>
              <a:rPr lang="en-GB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(2019, March 15). The Leadership Conference Education Fund. https://civilrights.org/edfund/resource/nypds-infamous-stop-and-frisk-policy-found-unconstitutional/</a:t>
            </a:r>
            <a:endParaRPr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GB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Speri</a:t>
            </a:r>
            <a:r>
              <a:rPr lang="en-GB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A. (2021, June 10). </a:t>
            </a:r>
            <a:r>
              <a:rPr lang="en-GB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NYPD Is Still Stopping and Frisking Black People at Disproportionate Rates</a:t>
            </a:r>
            <a:r>
              <a:rPr lang="en-GB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The Intercept. https://theintercept.com/2021/06/10/stop-and-frisk-new-york-police-racial-disparity/</a:t>
            </a:r>
            <a:endParaRPr sz="1200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>
            <a:spLocks noGrp="1"/>
          </p:cNvSpPr>
          <p:nvPr>
            <p:ph type="ctrTitle"/>
          </p:nvPr>
        </p:nvSpPr>
        <p:spPr>
          <a:xfrm>
            <a:off x="2045250" y="1039966"/>
            <a:ext cx="5053500" cy="295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  <a:endParaRPr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For being a Great Audience</a:t>
            </a:r>
            <a:endParaRPr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Any Queries?</a:t>
            </a:r>
            <a:endParaRPr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252875" y="938250"/>
            <a:ext cx="4206600" cy="338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10000"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Introduced in 1968, enabling a police officer to stop and question a person with reasonable suspicion</a:t>
            </a:r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Meant to prevent any unlawful activities</a:t>
            </a:r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Frisking is done to check for any possible illegal weapons or contrabands to be found</a:t>
            </a:r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 the year, this policy was being claimed as racist activity, specially the black race harassment</a:t>
            </a:r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4294967295"/>
          </p:nvPr>
        </p:nvSpPr>
        <p:spPr>
          <a:xfrm>
            <a:off x="0" y="146050"/>
            <a:ext cx="8482013" cy="6048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/>
              <a:t>What is Stop and Frisk Policy?</a:t>
            </a:r>
            <a:endParaRPr sz="2800" b="1" dirty="0"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6625" y="960554"/>
            <a:ext cx="4206475" cy="33836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</a:rPr>
              <a:t>Data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dk2"/>
                </a:solidFill>
              </a:rPr>
              <a:t>Overview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Properties:</a:t>
            </a:r>
            <a:endParaRPr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60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Precinct level count data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 range: 2003-2015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Null values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Gender: Male/ Female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2"/>
          </p:nvPr>
        </p:nvSpPr>
        <p:spPr>
          <a:xfrm>
            <a:off x="3226800" y="2352907"/>
            <a:ext cx="2690400" cy="22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Races </a:t>
            </a:r>
            <a:r>
              <a:rPr lang="en-US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Analyzed during stops:</a:t>
            </a:r>
            <a:endParaRPr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rtl="0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Black African American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White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Hispanic (Black/White)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Asian and Pacific Islander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American Indian and Alaskan Native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Grouping by Variables:</a:t>
            </a:r>
            <a:endParaRPr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Precinct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Sex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Race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314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2"/>
                </a:solidFill>
              </a:rPr>
              <a:t>Which precincts are with the Highest stops?</a:t>
            </a:r>
            <a:endParaRPr b="1" dirty="0">
              <a:solidFill>
                <a:schemeClr val="dk2"/>
              </a:solidFill>
            </a:endParaRPr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11700" y="1414824"/>
            <a:ext cx="3999900" cy="2891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graph discusses the total stops happened at each police precinct.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highest number of stops is observed at </a:t>
            </a:r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precinct 75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East New York.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2nd highest population were stopped at precinct 73, Ocean Hill Brownsville.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3rd highest stopped at precinct 79, Bedford-Stuyvesant.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234369-9B5A-4680-B2C7-841B7B806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600" y="1206668"/>
            <a:ext cx="4659284" cy="37286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161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2"/>
                </a:solidFill>
              </a:rPr>
              <a:t>Rise and Fall of this policy usage</a:t>
            </a:r>
            <a:endParaRPr b="1" dirty="0">
              <a:solidFill>
                <a:schemeClr val="dk2"/>
              </a:solidFill>
            </a:endParaRPr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311700" y="937175"/>
            <a:ext cx="3491400" cy="36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 2003, gradual increment in the stops can be seen till 2011</a:t>
            </a:r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Around 650K people were stopped in New York across precincts</a:t>
            </a:r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Civil rights organizations voiced against this policy</a:t>
            </a:r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soon, petitions were filed, overall “stops” got plunged in number</a:t>
            </a:r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0175" y="734400"/>
            <a:ext cx="4722975" cy="4036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231100" y="142100"/>
            <a:ext cx="8541000" cy="56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b="1" dirty="0">
                <a:solidFill>
                  <a:schemeClr val="dk2"/>
                </a:solidFill>
                <a:sym typeface="Times New Roman"/>
              </a:rPr>
              <a:t>Most affected races from Stop and Frisk policy in NY</a:t>
            </a:r>
            <a:endParaRPr b="1" dirty="0">
              <a:solidFill>
                <a:schemeClr val="dk2"/>
              </a:solidFill>
              <a:sym typeface="Times New Roman"/>
            </a:endParaRPr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4740300" y="762800"/>
            <a:ext cx="3639600" cy="38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People from Black and Black-Hispanic race was worst affected from this stop and frisk policy</a:t>
            </a:r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an average, people from Black race are getting frisked more than six times higher than people from other races</a:t>
            </a:r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100" y="700766"/>
            <a:ext cx="4309799" cy="4136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0848" y="1285798"/>
            <a:ext cx="1961500" cy="144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body" idx="1"/>
          </p:nvPr>
        </p:nvSpPr>
        <p:spPr>
          <a:xfrm>
            <a:off x="184575" y="1663125"/>
            <a:ext cx="2935200" cy="25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-GB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Female on left and male on right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-GB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Just Black, Black Hispanic, and White races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-GB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Black males have highest arrests, frisks, and stops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-GB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White women arrested, frisked, and stopped the least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0975" y="432650"/>
            <a:ext cx="5854899" cy="435245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 txBox="1"/>
          <p:nvPr/>
        </p:nvSpPr>
        <p:spPr>
          <a:xfrm>
            <a:off x="289850" y="363525"/>
            <a:ext cx="2808000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dk2"/>
                </a:solidFill>
                <a:sym typeface="Times New Roman"/>
              </a:rPr>
              <a:t>How do arrests, frisks, and stops compare for Black, Black Hispanic, and White men and women?</a:t>
            </a:r>
            <a:endParaRPr sz="1600" b="1" dirty="0">
              <a:solidFill>
                <a:schemeClr val="dk2"/>
              </a:solidFill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body" idx="1"/>
          </p:nvPr>
        </p:nvSpPr>
        <p:spPr>
          <a:xfrm>
            <a:off x="5920825" y="1295925"/>
            <a:ext cx="3093925" cy="3567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24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Times New Roman"/>
              <a:buChar char="●"/>
            </a:pPr>
            <a:r>
              <a:rPr lang="en-GB" sz="132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Furtive movements are highest reasons for frisks</a:t>
            </a:r>
            <a:endParaRPr sz="132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24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Times New Roman"/>
              <a:buChar char="●"/>
            </a:pPr>
            <a:r>
              <a:rPr lang="en-GB" sz="132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Scale for Black race goes above 900,000</a:t>
            </a:r>
            <a:endParaRPr sz="132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24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Times New Roman"/>
              <a:buChar char="●"/>
            </a:pPr>
            <a:r>
              <a:rPr lang="en-GB" sz="132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Frisk due to suspected violent crime is second for all races</a:t>
            </a:r>
            <a:endParaRPr sz="132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24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Times New Roman"/>
              <a:buChar char="●"/>
            </a:pPr>
            <a:r>
              <a:rPr lang="en-GB" sz="132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Frisk due to engaging in violent crime is third highest for Asian, American Indian, and Black Hispanic</a:t>
            </a:r>
            <a:endParaRPr sz="132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24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Times New Roman"/>
              <a:buChar char="●"/>
            </a:pPr>
            <a:r>
              <a:rPr lang="en-GB" sz="132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Frisks due to refusal to comply with officer, suspicious bulge, and other suspicion of weapons only show up for Black, White Hispanic, and White races</a:t>
            </a:r>
            <a:endParaRPr sz="132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8600"/>
            <a:ext cx="5920826" cy="473667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/>
          <p:nvPr/>
        </p:nvSpPr>
        <p:spPr>
          <a:xfrm>
            <a:off x="6293150" y="280125"/>
            <a:ext cx="27216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dk2"/>
                </a:solidFill>
                <a:sym typeface="Times New Roman"/>
              </a:rPr>
              <a:t>What are the top 3 reasons for frisks by race?</a:t>
            </a:r>
            <a:endParaRPr sz="2000" b="1" dirty="0">
              <a:solidFill>
                <a:schemeClr val="dk2"/>
              </a:solidFill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0247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solidFill>
                  <a:schemeClr val="dk2"/>
                </a:solidFill>
                <a:sym typeface="Times New Roman"/>
              </a:rPr>
              <a:t>Is this policy really working as expected?</a:t>
            </a:r>
            <a:endParaRPr sz="2800" b="1" dirty="0">
              <a:solidFill>
                <a:schemeClr val="dk2"/>
              </a:solidFill>
              <a:sym typeface="Times New Roman"/>
            </a:endParaRPr>
          </a:p>
        </p:txBody>
      </p:sp>
      <p:sp>
        <p:nvSpPr>
          <p:cNvPr id="119" name="Google Shape;119;p21"/>
          <p:cNvSpPr/>
          <p:nvPr/>
        </p:nvSpPr>
        <p:spPr>
          <a:xfrm>
            <a:off x="6680100" y="2631100"/>
            <a:ext cx="2136000" cy="526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i="1" dirty="0">
                <a:latin typeface="Times New Roman"/>
                <a:ea typeface="Times New Roman"/>
                <a:cs typeface="Times New Roman"/>
                <a:sym typeface="Times New Roman"/>
              </a:rPr>
              <a:t>Weapons Found</a:t>
            </a:r>
            <a:endParaRPr sz="1500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 dirty="0">
                <a:latin typeface="Times New Roman"/>
                <a:ea typeface="Times New Roman"/>
                <a:cs typeface="Times New Roman"/>
                <a:sym typeface="Times New Roman"/>
              </a:rPr>
              <a:t>2.04%</a:t>
            </a:r>
            <a:endParaRPr sz="15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21"/>
          <p:cNvSpPr/>
          <p:nvPr/>
        </p:nvSpPr>
        <p:spPr>
          <a:xfrm>
            <a:off x="4394100" y="2631100"/>
            <a:ext cx="2136000" cy="526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i="1" dirty="0">
                <a:latin typeface="Times New Roman"/>
                <a:ea typeface="Times New Roman"/>
                <a:cs typeface="Times New Roman"/>
                <a:sym typeface="Times New Roman"/>
              </a:rPr>
              <a:t>Weapons Found</a:t>
            </a:r>
            <a:endParaRPr sz="1500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 dirty="0">
                <a:latin typeface="Times New Roman"/>
                <a:ea typeface="Times New Roman"/>
                <a:cs typeface="Times New Roman"/>
                <a:sym typeface="Times New Roman"/>
              </a:rPr>
              <a:t>4.05%</a:t>
            </a:r>
            <a:endParaRPr sz="15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21"/>
          <p:cNvSpPr/>
          <p:nvPr/>
        </p:nvSpPr>
        <p:spPr>
          <a:xfrm>
            <a:off x="4403475" y="3440625"/>
            <a:ext cx="2136000" cy="6312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i="1" dirty="0">
                <a:latin typeface="Times New Roman"/>
                <a:ea typeface="Times New Roman"/>
                <a:cs typeface="Times New Roman"/>
                <a:sym typeface="Times New Roman"/>
              </a:rPr>
              <a:t>Contraband found </a:t>
            </a:r>
            <a:endParaRPr sz="1500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 dirty="0">
                <a:latin typeface="Times New Roman"/>
                <a:ea typeface="Times New Roman"/>
                <a:cs typeface="Times New Roman"/>
                <a:sym typeface="Times New Roman"/>
              </a:rPr>
              <a:t>5.89%</a:t>
            </a:r>
            <a:endParaRPr sz="15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21"/>
          <p:cNvSpPr/>
          <p:nvPr/>
        </p:nvSpPr>
        <p:spPr>
          <a:xfrm>
            <a:off x="6698850" y="3450825"/>
            <a:ext cx="2098500" cy="631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i="1" dirty="0">
                <a:latin typeface="Times New Roman"/>
                <a:ea typeface="Times New Roman"/>
                <a:cs typeface="Times New Roman"/>
                <a:sym typeface="Times New Roman"/>
              </a:rPr>
              <a:t>Contraband found</a:t>
            </a:r>
            <a:endParaRPr sz="1500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 dirty="0">
                <a:latin typeface="Times New Roman"/>
                <a:ea typeface="Times New Roman"/>
                <a:cs typeface="Times New Roman"/>
                <a:sym typeface="Times New Roman"/>
              </a:rPr>
              <a:t> 3.35%</a:t>
            </a:r>
            <a:endParaRPr sz="15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21"/>
          <p:cNvSpPr/>
          <p:nvPr/>
        </p:nvSpPr>
        <p:spPr>
          <a:xfrm>
            <a:off x="4394100" y="1776575"/>
            <a:ext cx="2136000" cy="571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i="1">
                <a:latin typeface="Times New Roman"/>
                <a:ea typeface="Times New Roman"/>
                <a:cs typeface="Times New Roman"/>
                <a:sym typeface="Times New Roman"/>
              </a:rPr>
              <a:t>Total frisked</a:t>
            </a:r>
            <a:endParaRPr lang="en-US" sz="1500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Times New Roman"/>
                <a:ea typeface="Times New Roman"/>
                <a:cs typeface="Times New Roman"/>
                <a:sym typeface="Times New Roman"/>
              </a:rPr>
              <a:t>198,041</a:t>
            </a:r>
            <a:endParaRPr lang="en-US" sz="15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21"/>
          <p:cNvSpPr/>
          <p:nvPr/>
        </p:nvSpPr>
        <p:spPr>
          <a:xfrm>
            <a:off x="6680100" y="1766363"/>
            <a:ext cx="2098500" cy="571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i="1" dirty="0">
                <a:latin typeface="Times New Roman"/>
                <a:ea typeface="Times New Roman"/>
                <a:cs typeface="Times New Roman"/>
                <a:sym typeface="Times New Roman"/>
              </a:rPr>
              <a:t>Total frisked</a:t>
            </a:r>
            <a:endParaRPr sz="1500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 dirty="0">
                <a:latin typeface="Times New Roman"/>
                <a:ea typeface="Times New Roman"/>
                <a:cs typeface="Times New Roman"/>
                <a:sym typeface="Times New Roman"/>
              </a:rPr>
              <a:t>1,410,179</a:t>
            </a:r>
            <a:endParaRPr sz="15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50" y="1089700"/>
            <a:ext cx="4037050" cy="341369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/>
          <p:nvPr/>
        </p:nvSpPr>
        <p:spPr>
          <a:xfrm>
            <a:off x="4412850" y="967053"/>
            <a:ext cx="2098500" cy="526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 i="1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Race - White</a:t>
            </a:r>
            <a:endParaRPr sz="2200" b="1" i="1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21"/>
          <p:cNvSpPr/>
          <p:nvPr/>
        </p:nvSpPr>
        <p:spPr>
          <a:xfrm>
            <a:off x="6689450" y="946625"/>
            <a:ext cx="2089200" cy="526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 i="1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Race - Black</a:t>
            </a:r>
            <a:endParaRPr sz="2200" b="1" i="1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149</TotalTime>
  <Words>1112</Words>
  <Application>Microsoft Office PowerPoint</Application>
  <PresentationFormat>On-screen Show (16:9)</PresentationFormat>
  <Paragraphs>153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Times New Roman</vt:lpstr>
      <vt:lpstr>Trebuchet MS</vt:lpstr>
      <vt:lpstr>Wingdings 3</vt:lpstr>
      <vt:lpstr>Facet</vt:lpstr>
      <vt:lpstr>NYPD Stop And Frisk Data Analysis</vt:lpstr>
      <vt:lpstr>PowerPoint Presentation</vt:lpstr>
      <vt:lpstr>Data Overview</vt:lpstr>
      <vt:lpstr>Which precincts are with the Highest stops?</vt:lpstr>
      <vt:lpstr>Rise and Fall of this policy usage</vt:lpstr>
      <vt:lpstr>Most affected races from Stop and Frisk policy in NY</vt:lpstr>
      <vt:lpstr>PowerPoint Presentation</vt:lpstr>
      <vt:lpstr>PowerPoint Presentation</vt:lpstr>
      <vt:lpstr>Is this policy really working as expected?</vt:lpstr>
      <vt:lpstr>PowerPoint Presentation</vt:lpstr>
      <vt:lpstr>Is the Frisk-to-Stop ratio statistically similar across races?</vt:lpstr>
      <vt:lpstr>Was there any change in frisking pattern among races after petition filed?</vt:lpstr>
      <vt:lpstr>Predicting frisking proportion using Regression model</vt:lpstr>
      <vt:lpstr>Determining the High and Low Frisking ratio</vt:lpstr>
      <vt:lpstr>Conclusion</vt:lpstr>
      <vt:lpstr>References</vt:lpstr>
      <vt:lpstr>Thank You For being a Great Audience  Any Queries?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NYPD Stop And Frisk Data Analysis</dc:title>
  <dc:creator>DBN</dc:creator>
  <cp:lastModifiedBy>Durga Bhanu Nayak</cp:lastModifiedBy>
  <cp:revision>15</cp:revision>
  <dcterms:modified xsi:type="dcterms:W3CDTF">2022-03-29T22:17:01Z</dcterms:modified>
</cp:coreProperties>
</file>