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7" r:id="rId3"/>
    <p:sldId id="276" r:id="rId4"/>
    <p:sldId id="279" r:id="rId5"/>
    <p:sldId id="257" r:id="rId6"/>
    <p:sldId id="258" r:id="rId7"/>
    <p:sldId id="267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80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gey Volodich" initials="SV" lastIdx="2" clrIdx="0">
    <p:extLst>
      <p:ext uri="{19B8F6BF-5375-455C-9EA6-DF929625EA0E}">
        <p15:presenceInfo xmlns:p15="http://schemas.microsoft.com/office/powerpoint/2012/main" userId="S-1-5-21-1464873791-2821958317-2405219447-102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60319" autoAdjust="0"/>
  </p:normalViewPr>
  <p:slideViewPr>
    <p:cSldViewPr snapToGrid="0">
      <p:cViewPr varScale="1">
        <p:scale>
          <a:sx n="53" d="100"/>
          <a:sy n="53" d="100"/>
        </p:scale>
        <p:origin x="169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2678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4T11:08:57.772" idx="2">
    <p:pos x="106" y="106"/>
    <p:text>qwqwqwqwq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5C720-87E6-45A2-85DE-1EA13830204B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085C7-EF66-42F7-B276-B041C7261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61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</a:t>
            </a:r>
            <a:r>
              <a:rPr lang="ru-RU" baseline="0" dirty="0" smtClean="0"/>
              <a:t> себе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085C7-EF66-42F7-B276-B041C7261C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87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пример как можно проанализировать реквест, если его боди представляет из себя Джейсон. Помимо проверки всей строки реквеста регЭкспом,</a:t>
            </a:r>
            <a:r>
              <a:rPr lang="ru-RU" baseline="0" dirty="0" smtClean="0"/>
              <a:t> можно использовать </a:t>
            </a:r>
            <a:r>
              <a:rPr lang="en-US" baseline="0" dirty="0" smtClean="0"/>
              <a:t>JSON-Path</a:t>
            </a:r>
            <a:r>
              <a:rPr lang="ru-RU" baseline="0" dirty="0" smtClean="0"/>
              <a:t> подход. Особый синтаксис – это специфика стандарта </a:t>
            </a:r>
            <a:r>
              <a:rPr lang="en-US" baseline="0" dirty="0" smtClean="0"/>
              <a:t>JSON-path. </a:t>
            </a:r>
            <a:r>
              <a:rPr lang="ru-RU" baseline="0" dirty="0" smtClean="0"/>
              <a:t>Матчер вернет </a:t>
            </a:r>
            <a:r>
              <a:rPr lang="en-US" baseline="0" dirty="0" smtClean="0"/>
              <a:t>TRUE</a:t>
            </a:r>
            <a:r>
              <a:rPr lang="ru-RU" baseline="0" dirty="0" smtClean="0"/>
              <a:t>, если по заданному Джейсон пути что-то найдется.  Здесь вы видите </a:t>
            </a:r>
            <a:r>
              <a:rPr lang="en-US" baseline="0" dirty="0" smtClean="0"/>
              <a:t>conditions </a:t>
            </a:r>
            <a:r>
              <a:rPr lang="ru-RU" baseline="0" dirty="0" smtClean="0"/>
              <a:t>и анализ небольшого кусочка Джейсона.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085C7-EF66-42F7-B276-B041C7261C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60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Здесь примеры того,</a:t>
            </a:r>
            <a:r>
              <a:rPr lang="ru-RU" baseline="0" dirty="0" smtClean="0"/>
              <a:t> как можно анализировать реквест, боди которого – </a:t>
            </a:r>
            <a:r>
              <a:rPr lang="en-US" baseline="0" dirty="0" smtClean="0"/>
              <a:t>XML. </a:t>
            </a:r>
            <a:r>
              <a:rPr lang="ru-RU" baseline="0" dirty="0" smtClean="0"/>
              <a:t>Документация ваерМока говорит о трех способах.</a:t>
            </a:r>
            <a:br>
              <a:rPr lang="ru-RU" baseline="0" dirty="0" smtClean="0"/>
            </a:br>
            <a:r>
              <a:rPr lang="ru-RU" baseline="0" dirty="0" smtClean="0"/>
              <a:t>Здесь я привер пример реквест боди адреса. Все матчеры вернут </a:t>
            </a:r>
            <a:r>
              <a:rPr lang="en-US" baseline="0" dirty="0" smtClean="0"/>
              <a:t>TRUE </a:t>
            </a:r>
            <a:r>
              <a:rPr lang="ru-RU" baseline="0" dirty="0" smtClean="0"/>
              <a:t>кроме первого, так как он проверят четкую эквивалентность.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085C7-EF66-42F7-B276-B041C7261C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14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только реквест «сработал» в дело в ступает построитель респонса. Все респонс построители</a:t>
            </a:r>
            <a:r>
              <a:rPr lang="ru-RU" baseline="0" dirty="0" smtClean="0"/>
              <a:t> проще, так как не требуют мистических регЭкспов. Знай себе популируй респонс. Явно прописывается </a:t>
            </a:r>
            <a:r>
              <a:rPr lang="en-US" baseline="0" dirty="0" smtClean="0"/>
              <a:t>HTTP-</a:t>
            </a:r>
            <a:r>
              <a:rPr lang="ru-RU" baseline="0" dirty="0" smtClean="0"/>
              <a:t>статус, хедеры. Боди можно сформировать тремя способами:</a:t>
            </a:r>
            <a:br>
              <a:rPr lang="ru-RU" baseline="0" dirty="0" smtClean="0"/>
            </a:br>
            <a:r>
              <a:rPr lang="ru-RU" baseline="0" dirty="0" smtClean="0"/>
              <a:t>строкой</a:t>
            </a:r>
            <a:br>
              <a:rPr lang="ru-RU" baseline="0" dirty="0" smtClean="0"/>
            </a:br>
            <a:r>
              <a:rPr lang="ru-RU" baseline="0" dirty="0" smtClean="0"/>
              <a:t>форматированным Джесоном</a:t>
            </a:r>
            <a:br>
              <a:rPr lang="ru-RU" baseline="0" dirty="0" smtClean="0"/>
            </a:br>
            <a:r>
              <a:rPr lang="ru-RU" baseline="0" dirty="0" smtClean="0"/>
              <a:t>либо ссылкой на файл, откуда боди берется «как есть». Этим способом можно вернуть </a:t>
            </a:r>
            <a:r>
              <a:rPr lang="en-US" baseline="0" dirty="0" smtClean="0"/>
              <a:t>XML-body.</a:t>
            </a:r>
            <a:r>
              <a:rPr lang="ru-RU" baseline="0" dirty="0" smtClean="0"/>
              <a:t/>
            </a:r>
            <a:br>
              <a:rPr lang="ru-RU" baseline="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085C7-EF66-42F7-B276-B041C7261C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52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Также</a:t>
            </a:r>
            <a:r>
              <a:rPr lang="ru-RU" baseline="0" dirty="0" smtClean="0"/>
              <a:t> при формировании респонса можно использовать данные из реквеста (частично эхоировать).</a:t>
            </a:r>
            <a:br>
              <a:rPr lang="ru-RU" baseline="0" dirty="0" smtClean="0"/>
            </a:br>
            <a:r>
              <a:rPr lang="ru-RU" baseline="0" dirty="0" smtClean="0"/>
              <a:t>Преопределенная переменная </a:t>
            </a:r>
            <a:r>
              <a:rPr lang="en-US" baseline="0" dirty="0" smtClean="0"/>
              <a:t>“request” </a:t>
            </a:r>
            <a:r>
              <a:rPr lang="ru-RU" baseline="0" dirty="0" smtClean="0"/>
              <a:t>в контексте поволяет на нее ссылаться и популировать обратно куки, хедеры, квери и боди.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085C7-EF66-42F7-B276-B041C7261C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65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Более сложные и зависимые от многих параметров респонсы можно формировать в трансформерах.</a:t>
            </a:r>
            <a:br>
              <a:rPr lang="ru-RU" dirty="0" smtClean="0"/>
            </a:br>
            <a:r>
              <a:rPr lang="ru-RU" dirty="0" smtClean="0"/>
              <a:t>Если в респонс построителе указывается</a:t>
            </a:r>
            <a:r>
              <a:rPr lang="ru-RU" baseline="0" dirty="0" smtClean="0"/>
              <a:t> ссылка на трансформер, то ваерМок отсылает в ответ уже результат его работы. </a:t>
            </a:r>
            <a:br>
              <a:rPr lang="ru-RU" baseline="0" dirty="0" smtClean="0"/>
            </a:br>
            <a:r>
              <a:rPr lang="ru-RU" baseline="0" dirty="0" smtClean="0"/>
              <a:t>Вот пример, как можно мокировать операцию </a:t>
            </a:r>
            <a:r>
              <a:rPr lang="en-US" baseline="0" dirty="0" err="1" smtClean="0"/>
              <a:t>OrderPlacement</a:t>
            </a:r>
            <a:r>
              <a:rPr lang="en-US" baseline="0" dirty="0" smtClean="0"/>
              <a:t>. </a:t>
            </a:r>
            <a:r>
              <a:rPr lang="ru-RU" baseline="0" dirty="0" smtClean="0"/>
              <a:t>Обратите внимание, что в трансформер передаются параметры.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085C7-EF66-42F7-B276-B041C7261C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89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 вот пример кода трансформера для </a:t>
            </a:r>
            <a:r>
              <a:rPr lang="en-US" dirty="0" err="1" smtClean="0"/>
              <a:t>OrderPlacement</a:t>
            </a:r>
            <a:r>
              <a:rPr lang="en-US" dirty="0" smtClean="0"/>
              <a:t>.</a:t>
            </a:r>
          </a:p>
          <a:p>
            <a:r>
              <a:rPr lang="ru-RU" dirty="0" smtClean="0"/>
              <a:t>Здесь</a:t>
            </a:r>
            <a:r>
              <a:rPr lang="ru-RU" baseline="0" dirty="0" smtClean="0"/>
              <a:t> используются переданные параметры: время обработки заказа и формат, возвращаемой даты.</a:t>
            </a:r>
            <a:br>
              <a:rPr lang="ru-RU" baseline="0" dirty="0" smtClean="0"/>
            </a:br>
            <a:r>
              <a:rPr lang="ru-RU" baseline="0" dirty="0" smtClean="0"/>
              <a:t>Сам ваерМок, естественно не сможет заплейсить ордер, но если хайбрис ожидает в ответ предполагаемую дату поставки, то мы можем в респонсе сгенерить эту дату, и не с потолка, а исходя из даты оформления заказа.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Упомянуть </a:t>
            </a:r>
            <a:r>
              <a:rPr lang="en-US" baseline="0" dirty="0" smtClean="0"/>
              <a:t>SOAP </a:t>
            </a:r>
            <a:r>
              <a:rPr lang="ru-RU" baseline="0" dirty="0" smtClean="0"/>
              <a:t>здесь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085C7-EF66-42F7-B276-B041C7261C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8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Несколько</a:t>
            </a:r>
            <a:r>
              <a:rPr lang="ru-RU" baseline="0" dirty="0" smtClean="0"/>
              <a:t> примеров как можно сымитировать </a:t>
            </a:r>
            <a:r>
              <a:rPr lang="en-US" baseline="0" dirty="0" err="1" smtClean="0"/>
              <a:t>edgeCase</a:t>
            </a:r>
            <a:r>
              <a:rPr lang="ru-RU" baseline="0" dirty="0" smtClean="0"/>
              <a:t> и посмотреть как хайбрис приложение будет реагировать.</a:t>
            </a:r>
            <a:br>
              <a:rPr lang="ru-RU" baseline="0" dirty="0" smtClean="0"/>
            </a:br>
            <a:r>
              <a:rPr lang="ru-RU" baseline="0" dirty="0" smtClean="0"/>
              <a:t>Здесь например, ситуация потери </a:t>
            </a:r>
            <a:r>
              <a:rPr lang="en-US" baseline="0" dirty="0" err="1" smtClean="0"/>
              <a:t>oauth</a:t>
            </a:r>
            <a:r>
              <a:rPr lang="en-US" baseline="0" dirty="0" smtClean="0"/>
              <a:t> </a:t>
            </a:r>
            <a:r>
              <a:rPr lang="ru-RU" baseline="0" dirty="0" smtClean="0"/>
              <a:t>токена. Как только хедер </a:t>
            </a:r>
            <a:r>
              <a:rPr lang="en-US" baseline="0" dirty="0" smtClean="0"/>
              <a:t>Authorization </a:t>
            </a:r>
            <a:r>
              <a:rPr lang="ru-RU" baseline="0" dirty="0" smtClean="0"/>
              <a:t>не соотвтествует правилам, сразу возвращаем </a:t>
            </a:r>
            <a:r>
              <a:rPr lang="en-US" baseline="0" dirty="0" smtClean="0"/>
              <a:t>NOT-Authorized.</a:t>
            </a:r>
            <a:br>
              <a:rPr lang="en-US" baseline="0" dirty="0" smtClean="0"/>
            </a:br>
            <a:r>
              <a:rPr lang="ru-RU" baseline="0" dirty="0" smtClean="0"/>
              <a:t>Есть рекомендация, ставить приоритет для плохих случает поменьше, чтобы они обрабатывались первыми.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085C7-EF66-42F7-B276-B041C7261C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75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Еще один случай – посомтреть как поведет себя хайбрис при 500 ошибке от внешней системы.</a:t>
            </a:r>
            <a:br>
              <a:rPr lang="ru-RU" dirty="0" smtClean="0"/>
            </a:br>
            <a:r>
              <a:rPr lang="ru-RU" dirty="0" smtClean="0"/>
              <a:t>Придумать продукт с особым</a:t>
            </a:r>
            <a:r>
              <a:rPr lang="ru-RU" baseline="0" dirty="0" smtClean="0"/>
              <a:t> кодом, и как только ордер с ним заплейсится, ваерМок возвратит ошибку 500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085C7-EF66-42F7-B276-B041C7261C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548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Последний пример крайнего случая, анализ таймаута. ВаерМок</a:t>
            </a:r>
            <a:r>
              <a:rPr lang="ru-RU" baseline="0" dirty="0" smtClean="0"/>
              <a:t> может задерживать респонс на фиксированный отрезок времени, либо случайный по специальной формуле.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085C7-EF66-42F7-B276-B041C7261C8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96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 вот теперь второй подход использования ваерМока – в интегрейшен тестах. Если теституется выходная </a:t>
            </a:r>
            <a:r>
              <a:rPr lang="en-US" dirty="0" smtClean="0"/>
              <a:t>HTTP </a:t>
            </a:r>
            <a:r>
              <a:rPr lang="ru-RU" dirty="0" smtClean="0"/>
              <a:t>интеграция, то поведение</a:t>
            </a:r>
            <a:r>
              <a:rPr lang="ru-RU" baseline="0" dirty="0" smtClean="0"/>
              <a:t> внешней системы можно программировать отдельно для каждого теста и, вдобавок, на Джаве.</a:t>
            </a:r>
            <a:br>
              <a:rPr lang="ru-RU" baseline="0" dirty="0" smtClean="0"/>
            </a:br>
            <a:r>
              <a:rPr lang="ru-RU" baseline="0" dirty="0" smtClean="0"/>
              <a:t>При этом декларируется изолированность самого сервера между тестами, то есть для каждого запускаемгого теста сервер свой. </a:t>
            </a:r>
            <a:br>
              <a:rPr lang="ru-RU" baseline="0" dirty="0" smtClean="0"/>
            </a:br>
            <a:r>
              <a:rPr lang="ru-RU" baseline="0" dirty="0" smtClean="0"/>
              <a:t>Это достигается аннотацией </a:t>
            </a:r>
            <a:r>
              <a:rPr lang="en-US" baseline="0" dirty="0" smtClean="0"/>
              <a:t>RULE. </a:t>
            </a:r>
            <a:r>
              <a:rPr lang="ru-RU" baseline="0" dirty="0" smtClean="0"/>
              <a:t>Аннотированный класс должен имплементить интерфейс </a:t>
            </a:r>
            <a:r>
              <a:rPr lang="en-US" baseline="0" dirty="0" err="1" smtClean="0"/>
              <a:t>MethodRule</a:t>
            </a:r>
            <a:r>
              <a:rPr lang="ru-RU" baseline="0" smtClean="0"/>
              <a:t>, в котором на каждый тест сервер стартует, а при выходе из тестового метода, стоппится.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085C7-EF66-42F7-B276-B041C7261C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77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Цель презентации – описать подход, чтобы</a:t>
            </a:r>
            <a:r>
              <a:rPr lang="ru-RU" baseline="0" dirty="0" smtClean="0"/>
              <a:t> вы оценили его возможности, намотали на ус, у кого он есть и при необходмости могли рассмотреть его использование. Использовать можно везде, не только в хайбрис.</a:t>
            </a:r>
          </a:p>
          <a:p>
            <a:r>
              <a:rPr lang="ru-RU" baseline="0" dirty="0" smtClean="0"/>
              <a:t>Тулза, которую я сейчас презентую, называется </a:t>
            </a:r>
            <a:r>
              <a:rPr lang="en-US" baseline="0" dirty="0" err="1" smtClean="0"/>
              <a:t>WireMock</a:t>
            </a:r>
            <a:r>
              <a:rPr lang="en-US" baseline="0" dirty="0" smtClean="0"/>
              <a:t>. </a:t>
            </a:r>
            <a:r>
              <a:rPr lang="ru-RU" baseline="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085C7-EF66-42F7-B276-B041C7261C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18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Мок</a:t>
            </a:r>
            <a:r>
              <a:rPr lang="ru-RU" baseline="0" dirty="0" smtClean="0"/>
              <a:t> (или стаб создается программным способом, но с теми же (даже богаче) возможностями, что и декларативно.</a:t>
            </a:r>
            <a:br>
              <a:rPr lang="ru-RU" baseline="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085C7-EF66-42F7-B276-B041C7261C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79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Можно строить </a:t>
            </a:r>
            <a:r>
              <a:rPr lang="en-US" dirty="0" err="1" smtClean="0"/>
              <a:t>stateful</a:t>
            </a:r>
            <a:r>
              <a:rPr lang="en-US" dirty="0" smtClean="0"/>
              <a:t> </a:t>
            </a:r>
            <a:r>
              <a:rPr lang="ru-RU" dirty="0" smtClean="0"/>
              <a:t>стабы. Например,</a:t>
            </a:r>
            <a:r>
              <a:rPr lang="ru-RU" baseline="0" dirty="0" smtClean="0"/>
              <a:t> если наше приложение заточено на вторую попытку интеграции, если первая попытка провалилась, то подобный стаб поможет протетсить этот функционал. Здесь Заводится сценарий, который имеет состояние. И только при второй попытки придет респонс </a:t>
            </a:r>
            <a:r>
              <a:rPr lang="en-US" baseline="0" dirty="0" smtClean="0"/>
              <a:t>OK-200.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085C7-EF66-42F7-B276-B041C7261C8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589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Вернемся к первому случаю, когда запущен сервер</a:t>
            </a:r>
            <a:r>
              <a:rPr lang="ru-RU" baseline="0" dirty="0" smtClean="0"/>
              <a:t> Хайбрис и ваерМок.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Все</a:t>
            </a:r>
            <a:r>
              <a:rPr lang="ru-RU" baseline="0" dirty="0" smtClean="0"/>
              <a:t> маппинги загружаются при старте сервера. И что-то поменять в файлах ваерМок требует перегазрузки. </a:t>
            </a:r>
            <a:br>
              <a:rPr lang="ru-RU" baseline="0" dirty="0" smtClean="0"/>
            </a:br>
            <a:r>
              <a:rPr lang="ru-RU" baseline="0" dirty="0" smtClean="0"/>
              <a:t>Но есть возможность редактировать маппинги есть через админку. Это именно тот способ, которым пользовалась </a:t>
            </a:r>
            <a:r>
              <a:rPr lang="en-US" baseline="0" dirty="0" smtClean="0"/>
              <a:t>QA-</a:t>
            </a:r>
            <a:r>
              <a:rPr lang="ru-RU" baseline="0" dirty="0" smtClean="0"/>
              <a:t>команда, моего прошлого проекта, когда внешнаяя система была совсем неготова, а стори нужно было закрывать.</a:t>
            </a:r>
            <a:br>
              <a:rPr lang="ru-RU" baseline="0" dirty="0" smtClean="0"/>
            </a:br>
            <a:r>
              <a:rPr lang="ru-RU" baseline="0" dirty="0" smtClean="0"/>
              <a:t>Метод </a:t>
            </a:r>
            <a:r>
              <a:rPr lang="en-US" baseline="0" dirty="0" smtClean="0"/>
              <a:t>GET</a:t>
            </a:r>
            <a:r>
              <a:rPr lang="ru-RU" baseline="0" dirty="0" smtClean="0"/>
              <a:t> позволяет увидеть все активные маппинги. ВаерМок дает им уникальные идентификаторы, на которым можно ссылаться если вызвать </a:t>
            </a:r>
            <a:r>
              <a:rPr lang="en-US" baseline="0" dirty="0" smtClean="0"/>
              <a:t>PUT or DELETE.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085C7-EF66-42F7-B276-B041C7261C8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32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Также</a:t>
            </a:r>
            <a:r>
              <a:rPr lang="ru-RU" baseline="0" dirty="0" smtClean="0"/>
              <a:t> можно методом </a:t>
            </a:r>
            <a:r>
              <a:rPr lang="en-US" baseline="0" dirty="0" smtClean="0"/>
              <a:t>POST </a:t>
            </a:r>
            <a:r>
              <a:rPr lang="ru-RU" baseline="0" dirty="0" smtClean="0"/>
              <a:t>добавлять маппинги на уже запущенный сервер.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Здесь я хочу показать живой пример.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085C7-EF66-42F7-B276-B041C7261C8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646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Я</a:t>
            </a:r>
            <a:r>
              <a:rPr lang="ru-RU" baseline="0" dirty="0" smtClean="0"/>
              <a:t> в процессе написания этой презентации использовал версию 2.8 на тот момент свежайшую.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085C7-EF66-42F7-B276-B041C7261C8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16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Там</a:t>
            </a:r>
            <a:r>
              <a:rPr lang="ru-RU" baseline="0" dirty="0" smtClean="0"/>
              <a:t> же можно скачать саму тулу, посмотреть исходные коды и так далее.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085C7-EF66-42F7-B276-B041C7261C8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51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Итак</a:t>
            </a:r>
            <a:r>
              <a:rPr lang="ru-RU" baseline="0" dirty="0" smtClean="0"/>
              <a:t> зачем мы здесь собрались? </a:t>
            </a:r>
            <a:endParaRPr lang="en-US" baseline="0" dirty="0" smtClean="0"/>
          </a:p>
          <a:p>
            <a:r>
              <a:rPr lang="ru-RU" baseline="0" dirty="0" smtClean="0"/>
              <a:t>Типичная ситуация: Несколько команд работает над проектом, кодовая база растет, становится все более непонятной. Появляются новые экстеншены, к которым имеет отношение узкая часть большой команды. Проект обрастает интеграциями, которые зависят от пропертей, паролей, явок, и, главное, зависят от внешних систем, с которыми интеграция идет.</a:t>
            </a:r>
            <a:r>
              <a:rPr lang="en-US" baseline="0" dirty="0" smtClean="0"/>
              <a:t> </a:t>
            </a:r>
            <a:r>
              <a:rPr lang="ru-RU" baseline="0" dirty="0" smtClean="0"/>
              <a:t>Первые три случая – это недоступность системы, что в случае синхронных интеграций, во-первых, приводит к подвисанию по таймауту, а во-вторых, неответ  какой-либо важной интеграции, например внешней калькуляции корзины, приведет к неверным данным в корзине, в все станет плохо. </a:t>
            </a:r>
            <a:br>
              <a:rPr lang="ru-RU" baseline="0" dirty="0" smtClean="0"/>
            </a:br>
            <a:r>
              <a:rPr lang="ru-RU" baseline="0" dirty="0" smtClean="0"/>
              <a:t>Внешняя система может быть доступна исключительно из особого ВПН, к которому нет доступа части команды. Интегрейшен команда знает как решать вопросы, а, например, </a:t>
            </a:r>
            <a:r>
              <a:rPr lang="en-US" baseline="0" dirty="0" smtClean="0"/>
              <a:t>UI</a:t>
            </a:r>
            <a:r>
              <a:rPr lang="ru-RU" baseline="0" dirty="0" smtClean="0"/>
              <a:t>-команда не желает знать технические детали, она просто хочет рисовать компоненты.</a:t>
            </a:r>
            <a:br>
              <a:rPr lang="ru-RU" baseline="0" dirty="0" smtClean="0"/>
            </a:br>
            <a:r>
              <a:rPr lang="ru-RU" baseline="0" dirty="0" smtClean="0"/>
              <a:t>И, наконец, третий случай был у нас на одном проектов, когда внешнюю </a:t>
            </a:r>
            <a:r>
              <a:rPr lang="en-US" baseline="0" dirty="0" smtClean="0"/>
              <a:t>ERP </a:t>
            </a:r>
            <a:r>
              <a:rPr lang="ru-RU" baseline="0" dirty="0" smtClean="0"/>
              <a:t>отдали на разработку индусам, а они профакапили сроки, и пришлось мокировать все систему, так как на нее было завязано и адресная книга, и цены и стоки. И все это было синхронно. Мало того, </a:t>
            </a:r>
            <a:r>
              <a:rPr lang="en-US" baseline="0" dirty="0" smtClean="0"/>
              <a:t>QA-</a:t>
            </a:r>
            <a:r>
              <a:rPr lang="ru-RU" baseline="0" dirty="0" smtClean="0"/>
              <a:t>команда настраивала моки, чтобы симулировать конкретные кейсы и видеть как они отрабатываются на хайбрисе. Тесть кейсы включали в себя моки. </a:t>
            </a:r>
          </a:p>
          <a:p>
            <a:r>
              <a:rPr lang="ru-RU" baseline="0" dirty="0" smtClean="0"/>
              <a:t>Иногда очень трудно заставить внешнюю систему разок сбойнуть, чтобы посмотреть как ведет себя хайбрис. Либо сымитировать небольшую задержку, чтобы проверить настройку таймаутов. Неожиданно вернуть некорректный ответ, и тому подобное. Несуществующий продукт, неактиный аккаунт – все это случаи, когда у нас в хайбрис коде стоят </a:t>
            </a:r>
            <a:r>
              <a:rPr lang="en-US" baseline="0" dirty="0" smtClean="0"/>
              <a:t>If</a:t>
            </a:r>
            <a:r>
              <a:rPr lang="ru-RU" baseline="0" dirty="0" smtClean="0"/>
              <a:t>ы, но проверить как они работают не всегда возможно.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085C7-EF66-42F7-B276-B041C7261C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50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Кто какой инструмент использует для этой цели?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085C7-EF66-42F7-B276-B041C7261C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9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это работает? С</a:t>
            </a:r>
            <a:r>
              <a:rPr lang="ru-RU" baseline="0" dirty="0" smtClean="0"/>
              <a:t> этого момента мы начинаем говорить только о </a:t>
            </a:r>
            <a:r>
              <a:rPr lang="en-US" baseline="0" dirty="0" smtClean="0"/>
              <a:t>HTTP </a:t>
            </a:r>
            <a:r>
              <a:rPr lang="ru-RU" baseline="0" dirty="0" smtClean="0"/>
              <a:t>вызовах. Это чаще всего либо </a:t>
            </a:r>
            <a:r>
              <a:rPr lang="en-US" baseline="0" dirty="0" smtClean="0"/>
              <a:t>REST-call</a:t>
            </a:r>
            <a:r>
              <a:rPr lang="ru-RU" baseline="0" dirty="0" smtClean="0"/>
              <a:t>, либо </a:t>
            </a:r>
            <a:r>
              <a:rPr lang="en-US" baseline="0" dirty="0" smtClean="0"/>
              <a:t>SOAP. </a:t>
            </a:r>
            <a:r>
              <a:rPr lang="ru-RU" baseline="0" dirty="0" smtClean="0"/>
              <a:t>Как происходит вызов? ЭндПойнт формирует </a:t>
            </a:r>
            <a:r>
              <a:rPr lang="en-US" baseline="0" dirty="0" smtClean="0"/>
              <a:t>URL</a:t>
            </a:r>
            <a:r>
              <a:rPr lang="ru-RU" baseline="0" dirty="0" smtClean="0"/>
              <a:t>, беря из пропертей адрес хоста внешней системы и номер порта, на который посылается запрос. Для например, локального энва, когда внешняя система недоступна, в эти проперти пишется </a:t>
            </a:r>
            <a:r>
              <a:rPr lang="en-US" baseline="0" dirty="0" smtClean="0"/>
              <a:t>LOCALHOST </a:t>
            </a:r>
            <a:r>
              <a:rPr lang="ru-RU" baseline="0" dirty="0" smtClean="0"/>
              <a:t>в качестве хоста, и специальный номер порта. Вместе с сервером хайбриса поднимается еще один </a:t>
            </a:r>
            <a:r>
              <a:rPr lang="en-US" baseline="0" dirty="0" smtClean="0"/>
              <a:t>HTTP</a:t>
            </a:r>
            <a:r>
              <a:rPr lang="ru-RU" baseline="0" dirty="0" smtClean="0"/>
              <a:t>-сервер </a:t>
            </a:r>
            <a:r>
              <a:rPr lang="en-US" baseline="0" dirty="0" err="1" smtClean="0"/>
              <a:t>WireMock</a:t>
            </a:r>
            <a:r>
              <a:rPr lang="ru-RU" baseline="0" dirty="0" smtClean="0"/>
              <a:t>, который слушает этот порт.</a:t>
            </a:r>
            <a:br>
              <a:rPr lang="ru-RU" baseline="0" dirty="0" smtClean="0"/>
            </a:br>
            <a:r>
              <a:rPr lang="ru-RU" baseline="0" dirty="0" smtClean="0"/>
              <a:t>Запрос формируется как обычно, но посылается в локальный сервер. Перенаправление управляется исключительно пропертями, которые могут быть разными для разных энвов. Кодовая база остается одинаковой.</a:t>
            </a:r>
          </a:p>
          <a:p>
            <a:r>
              <a:rPr lang="en-US" baseline="0" dirty="0" err="1" smtClean="0"/>
              <a:t>WireMock</a:t>
            </a:r>
            <a:r>
              <a:rPr lang="en-US" baseline="0" dirty="0" smtClean="0"/>
              <a:t> </a:t>
            </a:r>
            <a:r>
              <a:rPr lang="ru-RU" baseline="0" dirty="0" smtClean="0"/>
              <a:t>сервер перехватывает реквесты и если ему есть что ответить, то отвечает респонсом. Все настройки лежат в файловой системе, так называемый маппинг реквеста на респонс.</a:t>
            </a:r>
          </a:p>
          <a:p>
            <a:r>
              <a:rPr lang="ru-RU" baseline="0" dirty="0" smtClean="0"/>
              <a:t>Есть два способа подключений вайрмока: один сервер на хайбрис приложение. То есть все, что исходит во вне из хайбриса обрабатывается единственным сервером и следоватльно, все возм запросы должны быть покрыты маппингом, чтобы «извне» пришел ответ.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085C7-EF66-42F7-B276-B041C7261C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64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Какое-то время мы будем рассматривать только первый способ, чтобы понять как работает ваерМок. Итак один инстанс сервера на весь жизненный цикл хайбрис приложения.</a:t>
            </a:r>
            <a:br>
              <a:rPr lang="ru-RU" dirty="0" smtClean="0"/>
            </a:br>
            <a:r>
              <a:rPr lang="ru-RU" dirty="0" smtClean="0"/>
              <a:t>Подвинемся ближе к хайбрису.  Интегрейшен экстеншен – работает так, как он будет работать и на продакшене,</a:t>
            </a:r>
            <a:r>
              <a:rPr lang="ru-RU" baseline="0" dirty="0" smtClean="0"/>
              <a:t> но энвы, где требуется мокирование , имею в списке экстеншенов еще один экстеншен. Минимально ему нужен один бин (это чтобы отдать его под крыло Спринга). Назовем его </a:t>
            </a:r>
            <a:r>
              <a:rPr lang="en-US" baseline="0" dirty="0" err="1" smtClean="0"/>
              <a:t>WireMockServerService</a:t>
            </a:r>
            <a:r>
              <a:rPr lang="en-US" baseline="0" dirty="0" smtClean="0"/>
              <a:t> c </a:t>
            </a:r>
            <a:r>
              <a:rPr lang="ru-RU" baseline="0" dirty="0" smtClean="0"/>
              <a:t>двумя публичными методами, которые для Спринга –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-method, destroy-method</a:t>
            </a:r>
            <a:r>
              <a:rPr lang="ru-RU" baseline="0" dirty="0" smtClean="0"/>
              <a:t>, которые будут стартовать и стопать сервер.</a:t>
            </a:r>
            <a:br>
              <a:rPr lang="ru-RU" baseline="0" dirty="0" smtClean="0"/>
            </a:br>
            <a:r>
              <a:rPr lang="ru-RU" baseline="0" dirty="0" smtClean="0"/>
              <a:t>Кусок кода крупнее будет на след слайде. А здесь еще видно, что в папке ресурсов экстеншена лежат две подпапки где хранятся вспомогательные файлы ваерМока.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085C7-EF66-42F7-B276-B041C7261C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68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Самое главное  - задать порт,</a:t>
            </a:r>
            <a:r>
              <a:rPr lang="ru-RU" baseline="0" dirty="0" smtClean="0"/>
              <a:t> который будет слушать ваерМок и папку, где он будет искать наши директивы ему.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ВаерМок сервер при старте (а именно при закгрузке</a:t>
            </a:r>
            <a:r>
              <a:rPr lang="ru-RU" baseline="0" dirty="0" smtClean="0"/>
              <a:t> </a:t>
            </a:r>
            <a:r>
              <a:rPr lang="en-US" baseline="0" dirty="0" smtClean="0"/>
              <a:t>application Context) </a:t>
            </a:r>
            <a:r>
              <a:rPr lang="ru-RU" dirty="0" smtClean="0"/>
              <a:t>читает все рекурсивно из переданной нами папки. А</a:t>
            </a:r>
            <a:r>
              <a:rPr lang="ru-RU" baseline="0" dirty="0" smtClean="0"/>
              <a:t> там лежат так называемые маппинг, то есть описание реквестов, на которые нужно реагировать и генерить соответствующий респонс. 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ru-RU" baseline="0" dirty="0" smtClean="0"/>
              <a:t>К моменту окончания инициализации контекста ВаерМок уже готов к работе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085C7-EF66-42F7-B276-B041C7261C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23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Синтаксис такой директивы. Все описано в Джейсон формате. Обязательные поля – реквест (правила анализа </a:t>
            </a:r>
            <a:r>
              <a:rPr lang="en-US" baseline="0" dirty="0" smtClean="0"/>
              <a:t>HTTP-</a:t>
            </a:r>
            <a:r>
              <a:rPr lang="ru-RU" baseline="0" dirty="0" smtClean="0"/>
              <a:t>реквеста) и респонс – правила формирования </a:t>
            </a:r>
            <a:r>
              <a:rPr lang="en-US" baseline="0" dirty="0" smtClean="0"/>
              <a:t>HTTP-response.  </a:t>
            </a:r>
            <a:r>
              <a:rPr lang="ru-RU" baseline="0" dirty="0" smtClean="0"/>
              <a:t>Респонс начинает формироваться, если при анализе все правила (так называемы матчеры) дали положительный ответ. Если матчеры настолько просты, что совпало несколько</a:t>
            </a:r>
            <a:r>
              <a:rPr lang="en-US" baseline="0" dirty="0" smtClean="0"/>
              <a:t> </a:t>
            </a:r>
            <a:r>
              <a:rPr lang="ru-RU" baseline="0" dirty="0" smtClean="0"/>
              <a:t>маппинг файлов, то учитывается приоритет. Всегда отрабатывает только один маппинг.</a:t>
            </a:r>
            <a:br>
              <a:rPr lang="ru-RU" baseline="0" dirty="0" smtClean="0"/>
            </a:br>
            <a:r>
              <a:rPr lang="ru-RU" baseline="0" dirty="0" smtClean="0"/>
              <a:t>Если реквест не найден, то ваерМок возвращает 404 ошибку.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085C7-EF66-42F7-B276-B041C7261C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48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</a:t>
            </a:r>
            <a:r>
              <a:rPr lang="ru-RU" baseline="0" dirty="0" smtClean="0"/>
              <a:t> пример анализа реквеста, где проверяется все, кроме, реквес боди. Самые главные матчеры – это проверка метода и УРЛа. Метод проверяется по </a:t>
            </a:r>
            <a:r>
              <a:rPr lang="en-US" baseline="0" dirty="0" smtClean="0"/>
              <a:t>EQUALS</a:t>
            </a:r>
            <a:r>
              <a:rPr lang="ru-RU" baseline="0" dirty="0" smtClean="0"/>
              <a:t>, а матчить УРЛ можно целиком и согласно регЭкспу.</a:t>
            </a:r>
            <a:br>
              <a:rPr lang="ru-RU" baseline="0" dirty="0" smtClean="0"/>
            </a:br>
            <a:r>
              <a:rPr lang="ru-RU" baseline="0" dirty="0" smtClean="0"/>
              <a:t>Можно матчить каждый хедер в одельности и разными способами. То же самое с каждым параметром в УРЛе и куками.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085C7-EF66-42F7-B276-B041C7261C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1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CE42-8865-457A-9193-0CF8152F78B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C366-B7AC-4AF2-8D17-6B6FE96D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5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CE42-8865-457A-9193-0CF8152F78B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C366-B7AC-4AF2-8D17-6B6FE96D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6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CE42-8865-457A-9193-0CF8152F78B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C366-B7AC-4AF2-8D17-6B6FE96D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9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CE42-8865-457A-9193-0CF8152F78B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C366-B7AC-4AF2-8D17-6B6FE96D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CE42-8865-457A-9193-0CF8152F78B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C366-B7AC-4AF2-8D17-6B6FE96D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0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CE42-8865-457A-9193-0CF8152F78B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C366-B7AC-4AF2-8D17-6B6FE96D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0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CE42-8865-457A-9193-0CF8152F78B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C366-B7AC-4AF2-8D17-6B6FE96D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8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CE42-8865-457A-9193-0CF8152F78B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C366-B7AC-4AF2-8D17-6B6FE96D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4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CE42-8865-457A-9193-0CF8152F78B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C366-B7AC-4AF2-8D17-6B6FE96D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49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CE42-8865-457A-9193-0CF8152F78B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C366-B7AC-4AF2-8D17-6B6FE96D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4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CE42-8865-457A-9193-0CF8152F78B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C366-B7AC-4AF2-8D17-6B6FE96D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4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5CE42-8865-457A-9193-0CF8152F78B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1C366-B7AC-4AF2-8D17-6B6FE96D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4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381" cy="68555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781" y="267853"/>
            <a:ext cx="9144000" cy="969963"/>
          </a:xfrm>
        </p:spPr>
        <p:txBody>
          <a:bodyPr/>
          <a:lstStyle/>
          <a:p>
            <a:r>
              <a:rPr lang="en-US" b="1" dirty="0" smtClean="0"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Mocking</a:t>
            </a:r>
            <a:r>
              <a:rPr lang="en-US" b="1" dirty="0" smtClean="0"/>
              <a:t> </a:t>
            </a:r>
            <a:r>
              <a:rPr lang="en-US" b="1" dirty="0" smtClean="0"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external</a:t>
            </a:r>
            <a:r>
              <a:rPr lang="en-US" b="1" dirty="0" smtClean="0"/>
              <a:t> </a:t>
            </a:r>
            <a:r>
              <a:rPr lang="en-US" b="1" dirty="0" smtClean="0"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systems</a:t>
            </a:r>
            <a:endParaRPr lang="en-US" b="1" dirty="0"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6190" y="1505669"/>
            <a:ext cx="9144000" cy="60974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in synchronous HTTP-based integrations</a:t>
            </a:r>
            <a:endParaRPr lang="en-US" sz="32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17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US" dirty="0" smtClean="0"/>
              <a:t>Request matcher (analyze HTTP-body)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1500" y="1172439"/>
            <a:ext cx="9547860" cy="56938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"request"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basicAuthCredentials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"username"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qa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-user"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"password"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qa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-password"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bodyPatterns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matchesJsonPath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confirmedDate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matchesJsonPath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deliveryAddress.phone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"matches"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"^(.*)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country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([A-Z]{2})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(.*)$"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matchesJsonPath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"$..[?(@.postcode == '999999')]"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matchesJsonPath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"expression"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"$.total"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equalToJson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"{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currency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'EUR' }"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9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855"/>
          </a:xfrm>
        </p:spPr>
        <p:txBody>
          <a:bodyPr/>
          <a:lstStyle/>
          <a:p>
            <a:r>
              <a:rPr lang="en-US" dirty="0" smtClean="0"/>
              <a:t>Request matcher (working with XML-body)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800" y="1102578"/>
            <a:ext cx="8577989" cy="57554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"request"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urlPattern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".*/address/create"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"method"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"POST"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bodyPatterns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equalToXml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"&lt;address&gt;&lt;country&gt;RUSSIA&lt;/country&gt;&lt;/address&gt;"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matchesXPath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"//postcode"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matchesXPath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"expression"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"/address/country"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"matches"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"RUSSIA"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"matches"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"^(.*)&lt;country&gt;([A-Z]+)&lt;/country&gt;(.*)$"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886698" y="3320415"/>
            <a:ext cx="4137659" cy="1813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037375" y="3603277"/>
            <a:ext cx="3836307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&gt;RUSSIA&lt;/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&gt;Krasnaya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ulitsa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postcode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&gt;195252&lt;/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postcode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town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&gt;SPB&lt;/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town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41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builder (simple case)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9580" y="1533942"/>
            <a:ext cx="10523220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"request"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{},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"response"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"status"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"headers"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"Content-Type"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"application/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"body"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"{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orderCode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:6666,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Successfully placed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jsonBody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orderCode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“6666"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"message"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Successfully placed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bodyFileName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"order/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succesfulOrderPlaced.json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02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builder (use </a:t>
            </a:r>
            <a:r>
              <a:rPr lang="en-US" dirty="0" err="1" smtClean="0"/>
              <a:t>RequestModel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"request"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{},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"response"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"status"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"headers"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"Content-Type"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“{{</a:t>
            </a:r>
            <a:r>
              <a:rPr lang="en-US" alt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request.headers.Accept</a:t>
            </a:r>
            <a:r>
              <a:rPr lang="en-US" alt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}}"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"body"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"{{</a:t>
            </a:r>
            <a:r>
              <a:rPr lang="en-US" alt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request.body</a:t>
            </a:r>
            <a:r>
              <a:rPr lang="en-US" alt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}}"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request.cookies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.&lt;key&gt;}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request.path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.[&lt;n&gt;]}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request.query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.&lt;key&gt;}</a:t>
            </a:r>
            <a:endParaRPr 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25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builder: transformation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566555"/>
            <a:ext cx="7215437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"request"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{},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"response"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"status"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"headers"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"Content-Type"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"application/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"transformers"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orderPlacementTransformer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transformerParameters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datePattern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yyyyMMdd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"duration"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56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5" y="155576"/>
            <a:ext cx="10515600" cy="711199"/>
          </a:xfrm>
        </p:spPr>
        <p:txBody>
          <a:bodyPr/>
          <a:lstStyle/>
          <a:p>
            <a:r>
              <a:rPr lang="en-US" dirty="0" smtClean="0"/>
              <a:t>Transformer example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35281" y="1200527"/>
            <a:ext cx="11856720" cy="56015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WiremockOrderPlacementTransformer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ResponseTransformer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7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orderPlacementTransformer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 transform(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FileSource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fileSource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Parameters parameters) </a:t>
            </a:r>
            <a:r>
              <a:rPr kumimoji="0" lang="ru-RU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JSONObject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requestBody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JSONObject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request.getBodyAsString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JSONObject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responseBody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JSONObject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DateFormat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SimpleDateFormat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parameters.getString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7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datePattern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Calendar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calendar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Calendar.</a:t>
            </a:r>
            <a:r>
              <a:rPr kumimoji="0" lang="en-US" altLang="en-US" sz="17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calendar.setTime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df.parse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requestBody.getString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7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orderDate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calendar.roll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7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DAY_OF_MONTH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parameters.getInt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"duration"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responseBody.put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7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deliveryDate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df.format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(calendar));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Response.Builder.</a:t>
            </a:r>
            <a:r>
              <a:rPr kumimoji="0" lang="en-US" altLang="en-US" sz="17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(response).but().body(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responseBody.toString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()).build();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6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cases: NO authorization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742699"/>
            <a:ext cx="7315200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"priority"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"request"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"method"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“GET"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urlPattern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“.*/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mysite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/.*"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"headers"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"Authorization"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doesNotMatch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".*bearer.*"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"response"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"status"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401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2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cases: order failed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48938" y="1402504"/>
            <a:ext cx="8785611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priority"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"request"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"method"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"POST"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urlPattern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"/order/place"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bodyPatterns</a:t>
            </a:r>
            <a:r>
              <a:rPr lang="en-US" altLang="en-US" sz="18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 : [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  <a:br>
              <a:rPr lang="en-US" altLang="en-US" sz="1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matchesXPath</a:t>
            </a:r>
            <a:r>
              <a:rPr lang="en-US" altLang="en-US" sz="1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  <a:br>
              <a:rPr lang="en-US" altLang="en-US" sz="1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"expression": </a:t>
            </a:r>
            <a:r>
              <a:rPr lang="en-US" altLang="en-US" sz="18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"//entry/product/code",</a:t>
            </a:r>
            <a:r>
              <a:rPr lang="en-US" altLang="en-US" sz="1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"matches": </a:t>
            </a:r>
            <a:r>
              <a:rPr lang="en-US" altLang="en-US" sz="18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“.*FAILED-PRODUCT.*"</a:t>
            </a:r>
            <a:r>
              <a:rPr lang="en-US" altLang="en-US" sz="1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"response"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"status"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8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cases: timeout exceeded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"request"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{},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"response"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altLang="en-US" sz="1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fixedDelayMilleseconds</a:t>
            </a:r>
            <a:r>
              <a:rPr lang="en-US" altLang="en-US" sz="18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 20000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"request"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{},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"response"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"status"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delayDistrubution</a:t>
            </a:r>
            <a:r>
              <a:rPr lang="en-US" altLang="en-US" sz="18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altLang="en-US" sz="1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8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8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"type" : "lognormal",</a:t>
            </a:r>
            <a:br>
              <a:rPr lang="en-US" altLang="en-US" sz="18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"median" : 80,</a:t>
            </a:r>
            <a:br>
              <a:rPr lang="en-US" altLang="en-US" sz="18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"sigma" : 0.4</a:t>
            </a:r>
            <a:br>
              <a:rPr lang="en-US" altLang="en-US" sz="18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3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One instance per single integration test 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40666" y="1381367"/>
            <a:ext cx="9612840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IntegrationTest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MyTest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ServicelayerTransactionalTest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@Rule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WireMockRule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wireMock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WireMockRule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wireMockConfig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().port(WIREMOCK_PORT).extensions(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MyTest.MyResponseTransformer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),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no exception</a:t>
            </a:r>
            <a:r>
              <a:rPr kumimoji="0" lang="en-US" altLang="en-US" sz="1800" b="1" i="0" u="none" strike="noStrike" cap="none" normalizeH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if none stub matched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@Test</a:t>
            </a:r>
            <a:endParaRPr kumimoji="0" lang="ru-RU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testMethod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addStub1();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addStub2();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usual test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WireMock.verify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(counter, </a:t>
            </a:r>
            <a:b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en-US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RequestPatternBuilder.postRequestedFor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urlMatcher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25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WireMock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does it work?</a:t>
            </a:r>
          </a:p>
          <a:p>
            <a:r>
              <a:rPr lang="en-US" dirty="0" smtClean="0"/>
              <a:t>How does it help for developing?</a:t>
            </a:r>
          </a:p>
          <a:p>
            <a:r>
              <a:rPr lang="en-US" dirty="0" smtClean="0"/>
              <a:t>How does it help for writing tests?</a:t>
            </a:r>
          </a:p>
          <a:p>
            <a:r>
              <a:rPr lang="en-US" dirty="0" smtClean="0"/>
              <a:t>What does it give to QA-team?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4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stub in Java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92969" y="1619518"/>
            <a:ext cx="11431554" cy="36625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addStub1()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UrlPattern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urlPattern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WireMock.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urlMatching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urlRegexp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RemoteMappingBuilder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mappingBuilder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WireMock.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urlPattern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wireMockRule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.stubFor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mappingBuilder.withHeader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headerName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headerRegexp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willReturn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WireMock.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aResponse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withStatus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HttpStatus.</a:t>
            </a:r>
            <a:r>
              <a:rPr kumimoji="0" lang="en-US" altLang="en-U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SC_OK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withHeader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(key, value)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withBody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"I'm fine!"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withTransformer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myResponseTransformer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transParamKey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transParamVal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84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scenario(s) for test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2213" y="1548896"/>
            <a:ext cx="10987573" cy="4462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addStub2()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wireMock.stubFor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WireMock.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WireMock.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urlMatching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urlRegexp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inScenario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"Multiple attempts"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whenScenarioStateIs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Scenario.</a:t>
            </a:r>
            <a:r>
              <a:rPr kumimoji="0" lang="en-US" altLang="en-U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willReturn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aResponse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withStatus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HttpStatus.</a:t>
            </a:r>
            <a:r>
              <a:rPr kumimoji="0" lang="en-US" altLang="en-U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SC_NOT_ACCEPTABLE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willSetStateTo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attemptTwo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wireMock.stubFor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WireMock.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WireMock.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urlMatching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urlRegexp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inScenario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"Multiple attempts"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whenScenarioStateIs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attemptTwo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willReturn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aResponse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withStatus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HttpStatus.</a:t>
            </a:r>
            <a:r>
              <a:rPr kumimoji="0" lang="en-US" altLang="en-U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SC_OK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willSetStateTo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"done"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0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stubs “on the fly”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82" y="1515395"/>
            <a:ext cx="11500460" cy="44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9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stubs “on the fly”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3" y="1617453"/>
            <a:ext cx="10945814" cy="4644801"/>
          </a:xfrm>
        </p:spPr>
      </p:pic>
    </p:spTree>
    <p:extLst>
      <p:ext uri="{BB962C8B-B14F-4D97-AF65-F5344CB8AC3E}">
        <p14:creationId xmlns:p14="http://schemas.microsoft.com/office/powerpoint/2010/main" val="322475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download: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8697124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2B3EB"/>
                </a:solidFill>
                <a:effectLst/>
              </a:rPr>
              <a:t>&lt;dependency&gt;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2B3EB"/>
                </a:solidFill>
                <a:effectLst/>
              </a:rPr>
              <a:t>	&lt;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2B3EB"/>
                </a:solidFill>
                <a:effectLst/>
              </a:rPr>
              <a:t>groupId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2B3EB"/>
                </a:solidFill>
                <a:effectLst/>
              </a:rPr>
              <a:t>&gt;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</a:rPr>
              <a:t>com.github.tomakehurst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2B3EB"/>
                </a:solidFill>
                <a:effectLst/>
              </a:rPr>
              <a:t>&lt;/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2B3EB"/>
                </a:solidFill>
                <a:effectLst/>
              </a:rPr>
              <a:t>groupId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2B3EB"/>
                </a:solidFill>
                <a:effectLst/>
              </a:rPr>
              <a:t>&gt;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2B3EB"/>
                </a:solidFill>
                <a:effectLst/>
              </a:rPr>
              <a:t>	&lt;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2B3EB"/>
                </a:solidFill>
                <a:effectLst/>
              </a:rPr>
              <a:t>artifactId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2B3EB"/>
                </a:solidFill>
                <a:effectLst/>
              </a:rPr>
              <a:t>&gt;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</a:rPr>
              <a:t>wiremock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-standalone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2B3EB"/>
                </a:solidFill>
                <a:effectLst/>
              </a:rPr>
              <a:t>&lt;/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2B3EB"/>
                </a:solidFill>
                <a:effectLst/>
              </a:rPr>
              <a:t>artifactId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2B3EB"/>
                </a:solidFill>
                <a:effectLst/>
              </a:rPr>
              <a:t>&gt;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2B3EB"/>
                </a:solidFill>
                <a:effectLst/>
              </a:rPr>
              <a:t>	&lt;version&gt;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2.10.1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2B3EB"/>
                </a:solidFill>
                <a:effectLst/>
              </a:rPr>
              <a:t>&lt;/version&gt;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2B3EB"/>
                </a:solidFill>
                <a:effectLst/>
              </a:rPr>
              <a:t>&lt;/dependency&gt;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68829" y="5026933"/>
            <a:ext cx="10515600" cy="903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Documentation link: </a:t>
            </a:r>
            <a:r>
              <a:rPr lang="en-US" sz="3200" dirty="0" smtClean="0">
                <a:solidFill>
                  <a:srgbClr val="00B0F0"/>
                </a:solidFill>
              </a:rPr>
              <a:t>http://wiremock.org/docs/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Will you try it TOMORROW ?</a:t>
            </a:r>
          </a:p>
          <a:p>
            <a:pPr marL="514350" indent="-514350">
              <a:buAutoNum type="arabicParenR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54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to mock?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 system is temporary down</a:t>
            </a:r>
          </a:p>
          <a:p>
            <a:r>
              <a:rPr lang="en-US" dirty="0" smtClean="0"/>
              <a:t>External system is unavailable from some environment</a:t>
            </a:r>
          </a:p>
          <a:p>
            <a:r>
              <a:rPr lang="en-US" dirty="0" smtClean="0"/>
              <a:t>External system is not ready yet</a:t>
            </a:r>
          </a:p>
          <a:p>
            <a:r>
              <a:rPr lang="en-US" dirty="0" smtClean="0"/>
              <a:t>Want to test edge cases</a:t>
            </a:r>
          </a:p>
          <a:p>
            <a:r>
              <a:rPr lang="en-US" dirty="0" smtClean="0"/>
              <a:t>Want to test failure recovering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WireMock</a:t>
            </a:r>
            <a:r>
              <a:rPr lang="en-US" dirty="0" smtClean="0"/>
              <a:t> is suitable?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tests integration chains together with components</a:t>
            </a:r>
          </a:p>
          <a:p>
            <a:r>
              <a:rPr lang="en-US" dirty="0" smtClean="0"/>
              <a:t>Code exactly from production code-base executes</a:t>
            </a:r>
          </a:p>
          <a:p>
            <a:r>
              <a:rPr lang="en-US" dirty="0" smtClean="0"/>
              <a:t>No extra coding for simple cases required</a:t>
            </a:r>
          </a:p>
          <a:p>
            <a:r>
              <a:rPr lang="en-US" dirty="0" smtClean="0"/>
              <a:t>Another http-server -&gt; another port. No conflicts if </a:t>
            </a:r>
            <a:r>
              <a:rPr lang="en-US" dirty="0" err="1" smtClean="0"/>
              <a:t>hybris</a:t>
            </a:r>
            <a:r>
              <a:rPr lang="en-US" dirty="0" smtClean="0"/>
              <a:t> serves web-calls.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1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own Arrow 42"/>
          <p:cNvSpPr/>
          <p:nvPr/>
        </p:nvSpPr>
        <p:spPr>
          <a:xfrm>
            <a:off x="5179640" y="3046891"/>
            <a:ext cx="370647" cy="51811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660073" y="2697858"/>
            <a:ext cx="3786069" cy="4846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HTTP - request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00" dirty="0" smtClean="0"/>
              <a:t>How</a:t>
            </a:r>
            <a:r>
              <a:rPr lang="en-US" dirty="0" smtClean="0"/>
              <a:t> does it work?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199" y="1864216"/>
            <a:ext cx="1299693" cy="3531499"/>
          </a:xfrm>
          <a:prstGeom prst="roundRect">
            <a:avLst/>
          </a:prstGeom>
          <a:ln/>
          <a:effectLst>
            <a:outerShdw blurRad="50800" dist="38100" dir="2700000" algn="tl" rotWithShape="0">
              <a:schemeClr val="accent5">
                <a:alpha val="40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>
                  <a:innerShdw blurRad="63500" dist="50800" dir="13500000">
                    <a:schemeClr val="tx1">
                      <a:alpha val="86000"/>
                    </a:schemeClr>
                  </a:innerShdw>
                </a:effectLst>
              </a:rPr>
              <a:t>HYBRIS</a:t>
            </a:r>
            <a:endParaRPr lang="en-US" sz="2000" dirty="0">
              <a:solidFill>
                <a:schemeClr val="bg1"/>
              </a:solidFill>
              <a:effectLst>
                <a:innerShdw blurRad="63500" dist="50800" dir="13500000">
                  <a:schemeClr val="tx1">
                    <a:alpha val="86000"/>
                  </a:schemeClr>
                </a:innerShdw>
              </a:effectLst>
            </a:endParaRPr>
          </a:p>
        </p:txBody>
      </p:sp>
      <p:sp>
        <p:nvSpPr>
          <p:cNvPr id="6" name="Flowchart: Delay 5"/>
          <p:cNvSpPr/>
          <p:nvPr/>
        </p:nvSpPr>
        <p:spPr>
          <a:xfrm>
            <a:off x="1948148" y="2179748"/>
            <a:ext cx="817723" cy="270134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wrap="none" tIns="0" bIns="0" rtlCol="0" anchor="b" anchorCtr="0">
            <a:noAutofit/>
          </a:bodyPr>
          <a:lstStyle/>
          <a:p>
            <a:pPr algn="ctr"/>
            <a:r>
              <a:rPr lang="en-US" sz="1400" spc="-300" dirty="0" smtClean="0">
                <a:solidFill>
                  <a:schemeClr val="tx1"/>
                </a:solidFill>
              </a:rPr>
              <a:t>Integration</a:t>
            </a:r>
            <a:endParaRPr lang="en-US" sz="1400" spc="-3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86377" y="51966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21766" y="3345754"/>
            <a:ext cx="544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</a:t>
            </a:r>
            <a:endParaRPr lang="en-US" dirty="0"/>
          </a:p>
        </p:txBody>
      </p:sp>
      <p:sp>
        <p:nvSpPr>
          <p:cNvPr id="9" name="Flowchart: Alternate Process 8"/>
          <p:cNvSpPr/>
          <p:nvPr/>
        </p:nvSpPr>
        <p:spPr>
          <a:xfrm>
            <a:off x="9665435" y="2304893"/>
            <a:ext cx="1775901" cy="627233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SYSTEM</a:t>
            </a:r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7417085" y="2343667"/>
            <a:ext cx="1965609" cy="1245739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490788" y="3543974"/>
            <a:ext cx="1648496" cy="811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Wiremock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-server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320453" y="4763174"/>
            <a:ext cx="1960853" cy="160556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FileSystem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b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</a:t>
            </a:r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/resource/mappings</a:t>
            </a:r>
            <a:b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../resource/__files </a:t>
            </a:r>
          </a:p>
          <a:p>
            <a:pPr algn="ctr"/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5223975" y="4355343"/>
            <a:ext cx="224640" cy="4078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7352985" y="2388020"/>
            <a:ext cx="2047954" cy="124690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590663" y="1967426"/>
            <a:ext cx="2047954" cy="124690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565353" y="2194012"/>
            <a:ext cx="1772867" cy="14762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9767109" y="1796510"/>
            <a:ext cx="1772867" cy="14762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Arrow 19"/>
          <p:cNvSpPr/>
          <p:nvPr/>
        </p:nvSpPr>
        <p:spPr>
          <a:xfrm>
            <a:off x="2743199" y="3709658"/>
            <a:ext cx="1747589" cy="48463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Stubbed response</a:t>
            </a:r>
            <a:endParaRPr lang="en-US" sz="14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6320222" y="2757946"/>
            <a:ext cx="237970" cy="35423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321739" y="2712605"/>
            <a:ext cx="188503" cy="43904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51800" y="2534594"/>
            <a:ext cx="1695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Arial Black" panose="020B0A04020102020204" pitchFamily="34" charset="0"/>
              </a:rPr>
              <a:t>REST,SOAP, </a:t>
            </a:r>
            <a:r>
              <a:rPr lang="en-US" sz="1400" i="1" dirty="0" err="1" smtClean="0">
                <a:latin typeface="Arial Black" panose="020B0A04020102020204" pitchFamily="34" charset="0"/>
              </a:rPr>
              <a:t>etc</a:t>
            </a:r>
            <a:endParaRPr lang="en-US" sz="1400" i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1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One instance per application lifecycle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41960" y="1424940"/>
            <a:ext cx="1417320" cy="5311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t" anchorCtr="0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effectLst>
                  <a:outerShdw blurRad="50800" dist="38100" dir="2700000" sx="112000" sy="112000" algn="tl" rotWithShape="0">
                    <a:schemeClr val="bg1">
                      <a:alpha val="40000"/>
                    </a:schemeClr>
                  </a:outerShdw>
                </a:effectLst>
              </a:rPr>
              <a:t>HYBRIS</a:t>
            </a:r>
            <a:endParaRPr lang="en-US" sz="2400" dirty="0">
              <a:solidFill>
                <a:schemeClr val="tx1"/>
              </a:solidFill>
              <a:effectLst>
                <a:outerShdw blurRad="50800" dist="38100" dir="2700000" sx="112000" sy="112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70660" y="1530181"/>
            <a:ext cx="3436620" cy="5715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200" dirty="0" err="1" smtClean="0"/>
              <a:t>local.properties</a:t>
            </a:r>
            <a:endParaRPr lang="en-US" sz="1200" dirty="0" smtClean="0"/>
          </a:p>
          <a:p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</a:rPr>
              <a:t>wiremock.port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=3007</a:t>
            </a:r>
          </a:p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extrnSystem.url=http://localhost:${wiremock.port}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470660" y="2269321"/>
            <a:ext cx="3436620" cy="4121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/>
              <a:t>Integration-extension</a:t>
            </a:r>
          </a:p>
          <a:p>
            <a:pPr algn="ctr"/>
            <a:r>
              <a:rPr lang="en-US" sz="1200" i="1" dirty="0" smtClean="0">
                <a:solidFill>
                  <a:schemeClr val="bg2">
                    <a:lumMod val="50000"/>
                  </a:schemeClr>
                </a:solidFill>
              </a:rPr>
              <a:t>working AS IS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24000" y="3002280"/>
            <a:ext cx="3436620" cy="3596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200" dirty="0" err="1" smtClean="0"/>
              <a:t>wiremock</a:t>
            </a:r>
            <a:r>
              <a:rPr lang="en-US" sz="1200" dirty="0" smtClean="0"/>
              <a:t>-extension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691638" y="3447762"/>
            <a:ext cx="6947603" cy="461665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sz="1200" dirty="0" smtClean="0"/>
              <a:t>spring-</a:t>
            </a:r>
            <a:r>
              <a:rPr lang="en-US" sz="1200" dirty="0" err="1" smtClean="0"/>
              <a:t>config</a:t>
            </a:r>
            <a:endParaRPr lang="en-US" sz="1200" dirty="0" smtClean="0"/>
          </a:p>
          <a:p>
            <a:pPr algn="ctr"/>
            <a:endParaRPr lang="en-US" sz="1200" dirty="0" smtClean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750819" y="3447762"/>
            <a:ext cx="572785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wireMockServerService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com.epam.dentsply.wiremock.MyWireMockServerService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-method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startServer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destroy-method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stopServer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“/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691638" y="3998008"/>
            <a:ext cx="6947603" cy="2463751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 err="1" smtClean="0"/>
              <a:t>MyWireMockServerService</a:t>
            </a:r>
            <a:endParaRPr lang="en-US" sz="1200" dirty="0" smtClean="0"/>
          </a:p>
          <a:p>
            <a:pPr algn="ctr"/>
            <a:endParaRPr lang="en-US" sz="1200" dirty="0" smtClean="0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642360" y="3967797"/>
            <a:ext cx="4996881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WireMockServer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wireMockServer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startServer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wireMockServer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configureWireMock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wireMockServer.start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stopServer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wireMockServer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wireMockServer.shutdown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awaitTermination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WireMockServer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configureWireMock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WireMockServer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wireMockConfig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Slf4jNotifier(NOTIFIER_VERBOSE_MODE_TRUE))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.port(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"${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wiremock.port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withRootDirectory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"/custom/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wiremock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/resources"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.extensions(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MyRequestMatcher.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MyTransformer.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59240" y="4656805"/>
            <a:ext cx="2659380" cy="1714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285" y="4751989"/>
            <a:ext cx="2484335" cy="1524132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>
            <a:off x="8639241" y="5600700"/>
            <a:ext cx="519999" cy="35814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364480" y="1532751"/>
            <a:ext cx="3436620" cy="5715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200" dirty="0" err="1"/>
              <a:t>q</a:t>
            </a:r>
            <a:r>
              <a:rPr lang="en-US" sz="1200" dirty="0" err="1" smtClean="0"/>
              <a:t>a_local.properties</a:t>
            </a:r>
            <a:endParaRPr lang="en-US" sz="1200" dirty="0" smtClean="0"/>
          </a:p>
          <a:p>
            <a:endParaRPr lang="en-US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extrnSystem.url=http://external.org:4554</a:t>
            </a:r>
          </a:p>
        </p:txBody>
      </p:sp>
    </p:spTree>
    <p:extLst>
      <p:ext uri="{BB962C8B-B14F-4D97-AF65-F5344CB8AC3E}">
        <p14:creationId xmlns:p14="http://schemas.microsoft.com/office/powerpoint/2010/main" val="258376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One instance per application </a:t>
            </a:r>
            <a:r>
              <a:rPr lang="en-US" sz="4000" dirty="0" smtClean="0"/>
              <a:t>lifecycle (zoomed)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075" y="1435100"/>
            <a:ext cx="11830049" cy="525145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i="1" u="sng" dirty="0" smtClean="0"/>
              <a:t>MyWireMockServerService.java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8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38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8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3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WireMockServer</a:t>
            </a:r>
            <a: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wireMockServer</a:t>
            </a:r>
            <a: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altLang="en-US" sz="3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8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3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3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startServer</a:t>
            </a:r>
            <a: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wireMockServer</a:t>
            </a:r>
            <a: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3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configureWireMock</a:t>
            </a:r>
            <a: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wireMockServer.start</a:t>
            </a:r>
            <a: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3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stopServer</a:t>
            </a:r>
            <a: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wireMockServer</a:t>
            </a:r>
            <a: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en-US" sz="3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3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wireMockServer.shutdown</a:t>
            </a:r>
            <a: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3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awaitTermination</a:t>
            </a:r>
            <a: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3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WireMockServer</a:t>
            </a:r>
            <a: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configureWireMock</a:t>
            </a:r>
            <a: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lang="en-US" altLang="en-US" sz="3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WireMockServer</a:t>
            </a:r>
            <a: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en-US" sz="3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wireMockConfig</a:t>
            </a:r>
            <a: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lang="en-US" altLang="en-US" sz="3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lang="en-US" altLang="en-US" sz="3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3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Slf4jNotifier(NOTIFIER_VERBOSE_MODE_TRUE))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.port(</a:t>
            </a:r>
            <a:r>
              <a:rPr lang="en-US" altLang="en-US" sz="3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</a:t>
            </a:r>
            <a:r>
              <a:rPr lang="en-US" altLang="en-US" sz="3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wiremock.port</a:t>
            </a:r>
            <a:r>
              <a:rPr lang="en-US" altLang="en-US" sz="3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lang="en-US" altLang="en-US" sz="3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lang="en-US" altLang="en-US" sz="3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withRootDirectory</a:t>
            </a:r>
            <a: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en-US" sz="3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lang="en-US" altLang="en-US" sz="3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"/custom/</a:t>
            </a:r>
            <a:r>
              <a:rPr lang="en-US" altLang="en-US" sz="3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wiremock</a:t>
            </a:r>
            <a:r>
              <a:rPr lang="en-US" altLang="en-US" sz="3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/resources"</a:t>
            </a:r>
            <a: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.extensions(</a:t>
            </a:r>
            <a:r>
              <a:rPr lang="en-US" altLang="en-US" sz="3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MyRequestMatcher.</a:t>
            </a:r>
            <a:r>
              <a:rPr lang="en-US" altLang="en-US" sz="3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3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MyTransformer.</a:t>
            </a:r>
            <a:r>
              <a:rPr lang="en-US" altLang="en-US" sz="3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en-US" altLang="en-US" sz="3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77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/>
              <a:t>p</a:t>
            </a:r>
            <a:r>
              <a:rPr lang="en-US" dirty="0" smtClean="0"/>
              <a:t>riority: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“1”</a:t>
            </a:r>
            <a:r>
              <a:rPr lang="en-US" dirty="0" smtClean="0"/>
              <a:t>,</a:t>
            </a:r>
          </a:p>
          <a:p>
            <a:pPr marL="457200" lvl="1" indent="0">
              <a:buNone/>
            </a:pPr>
            <a:r>
              <a:rPr lang="en-US" dirty="0" smtClean="0"/>
              <a:t>request: {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request_matchers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},</a:t>
            </a:r>
          </a:p>
          <a:p>
            <a:pPr marL="457200" lvl="1" indent="0">
              <a:buNone/>
            </a:pPr>
            <a:r>
              <a:rPr lang="en-US" dirty="0"/>
              <a:t>r</a:t>
            </a:r>
            <a:r>
              <a:rPr lang="en-US" dirty="0" smtClean="0"/>
              <a:t>esponse: {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response_builders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urved Left Arrow 3"/>
          <p:cNvSpPr/>
          <p:nvPr/>
        </p:nvSpPr>
        <p:spPr>
          <a:xfrm>
            <a:off x="4930140" y="3393218"/>
            <a:ext cx="731520" cy="1216152"/>
          </a:xfrm>
          <a:prstGeom prst="curved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83580" y="3703320"/>
            <a:ext cx="1511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All matches?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548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146050"/>
            <a:ext cx="10515600" cy="952897"/>
          </a:xfrm>
        </p:spPr>
        <p:txBody>
          <a:bodyPr/>
          <a:lstStyle/>
          <a:p>
            <a:r>
              <a:rPr lang="en-US" dirty="0" smtClean="0"/>
              <a:t>Request matcher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24914" y="1098947"/>
            <a:ext cx="8623935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"request"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oauth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/token"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urlPattern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".*/content/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mystore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/.*"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"method"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“GET"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"headers"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"Content-Type"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equalTo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"application/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Referer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"matched"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".*/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epam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.com"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caseInsensitive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queryParameters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"user"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"contains"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"admin"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"cookies"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"JSESSIONID"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"absent"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}     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44753</TotalTime>
  <Words>1154</Words>
  <Application>Microsoft Office PowerPoint</Application>
  <PresentationFormat>Widescreen</PresentationFormat>
  <Paragraphs>175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Courier New</vt:lpstr>
      <vt:lpstr>Office Theme</vt:lpstr>
      <vt:lpstr>Mocking external systems</vt:lpstr>
      <vt:lpstr>Agenda</vt:lpstr>
      <vt:lpstr>Why we need to mock?</vt:lpstr>
      <vt:lpstr>Why WireMock is suitable?</vt:lpstr>
      <vt:lpstr>How does it work?</vt:lpstr>
      <vt:lpstr>1. One instance per application lifecycle</vt:lpstr>
      <vt:lpstr>One instance per application lifecycle (zoomed)</vt:lpstr>
      <vt:lpstr>Mapping syntax</vt:lpstr>
      <vt:lpstr>Request matcher</vt:lpstr>
      <vt:lpstr>Request matcher (analyze HTTP-body)</vt:lpstr>
      <vt:lpstr>Request matcher (working with XML-body)</vt:lpstr>
      <vt:lpstr>Response builder (simple case)</vt:lpstr>
      <vt:lpstr>Response builder (use RequestModel)</vt:lpstr>
      <vt:lpstr>Response builder: transformation</vt:lpstr>
      <vt:lpstr>Transformer example</vt:lpstr>
      <vt:lpstr>Bad cases: NO authorization</vt:lpstr>
      <vt:lpstr>Bad cases: order failed</vt:lpstr>
      <vt:lpstr>Bad cases: timeout exceeded</vt:lpstr>
      <vt:lpstr>2. One instance per single integration test </vt:lpstr>
      <vt:lpstr>Make stub in Java</vt:lpstr>
      <vt:lpstr>Make scenario(s) for test</vt:lpstr>
      <vt:lpstr>Editing stubs “on the fly”</vt:lpstr>
      <vt:lpstr>Updating stubs “on the fly”</vt:lpstr>
      <vt:lpstr>How to download:</vt:lpstr>
      <vt:lpstr>Questions.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Volodich</dc:creator>
  <cp:lastModifiedBy>Sergey Volodich</cp:lastModifiedBy>
  <cp:revision>99</cp:revision>
  <dcterms:created xsi:type="dcterms:W3CDTF">2017-09-25T11:23:26Z</dcterms:created>
  <dcterms:modified xsi:type="dcterms:W3CDTF">2017-11-09T06:37:45Z</dcterms:modified>
</cp:coreProperties>
</file>