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56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985000" cy="92837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Picture 2" descr="http://192.168.2.36/PrismaBeta/librerias/img/pf_inic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" y="-27384"/>
            <a:ext cx="9152348" cy="168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98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Picture 2" descr="http://192.168.2.36/PrismaBeta/librerias/img/pf_inic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" y="-27384"/>
            <a:ext cx="9152348" cy="168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3ADF3B-36EE-4E66-A32A-677C645D4AF2}" type="datetimeFigureOut">
              <a:rPr lang="es-CL" smtClean="0"/>
              <a:t>25-06-2013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9054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001419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001419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347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28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99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1316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192.168.2.36/PrismaBeta/librerias/img/pf_inicio.png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-711" y="-27384"/>
            <a:ext cx="9152348" cy="8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27176"/>
            <a:ext cx="8229600" cy="565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pic>
        <p:nvPicPr>
          <p:cNvPr id="8" name="Picture 2" descr="http://192.168.2.36/PrismaBeta/librerias/img/pf_inicio.png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6" r="74636" b="9187"/>
          <a:stretch/>
        </p:blipFill>
        <p:spPr bwMode="auto">
          <a:xfrm>
            <a:off x="179512" y="6165304"/>
            <a:ext cx="2321368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6141720"/>
            <a:ext cx="1527048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9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ismafinanciero.com/PrismaBeta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bg1">
                    <a:lumMod val="65000"/>
                  </a:schemeClr>
                </a:solidFill>
              </a:rPr>
              <a:t>Prisma Financiero</a:t>
            </a:r>
            <a:br>
              <a:rPr lang="es-CL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s-CL" dirty="0" smtClean="0">
                <a:solidFill>
                  <a:schemeClr val="bg1">
                    <a:lumMod val="65000"/>
                  </a:schemeClr>
                </a:solidFill>
              </a:rPr>
              <a:t>Capacitación</a:t>
            </a:r>
            <a:endParaRPr lang="es-C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2400" dirty="0" smtClean="0"/>
              <a:t>Junio 2013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332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Ambiente Web - Configuración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Configuración</a:t>
            </a:r>
          </a:p>
          <a:p>
            <a:pPr lvl="1"/>
            <a:r>
              <a:rPr lang="es-CL" sz="1700" b="1" dirty="0" smtClean="0"/>
              <a:t>Básicos</a:t>
            </a:r>
            <a:br>
              <a:rPr lang="es-CL" sz="1700" b="1" dirty="0" smtClean="0"/>
            </a:br>
            <a:r>
              <a:rPr lang="es-CL" sz="1700" dirty="0" smtClean="0"/>
              <a:t>Permite la configuración de la empresa y los parámetros asociados al sistema.</a:t>
            </a:r>
          </a:p>
          <a:p>
            <a:pPr lvl="1"/>
            <a:endParaRPr lang="es-CL" sz="1700" dirty="0" smtClean="0"/>
          </a:p>
          <a:p>
            <a:pPr lvl="1"/>
            <a:r>
              <a:rPr lang="es-CL" sz="1700" b="1" dirty="0" smtClean="0"/>
              <a:t>Seguridad</a:t>
            </a:r>
            <a:br>
              <a:rPr lang="es-CL" sz="1700" b="1" dirty="0" smtClean="0"/>
            </a:br>
            <a:r>
              <a:rPr lang="es-CL" sz="1700" dirty="0" smtClean="0"/>
              <a:t>Permite </a:t>
            </a:r>
            <a:r>
              <a:rPr lang="es-CL" sz="1700" dirty="0"/>
              <a:t>la configuración de </a:t>
            </a:r>
            <a:r>
              <a:rPr lang="es-CL" sz="1700" dirty="0" smtClean="0"/>
              <a:t>los usuarios </a:t>
            </a:r>
            <a:r>
              <a:rPr lang="es-CL" sz="1700" dirty="0"/>
              <a:t>y los </a:t>
            </a:r>
            <a:r>
              <a:rPr lang="es-CL" sz="1700" dirty="0" smtClean="0"/>
              <a:t>privilegios asociados.</a:t>
            </a:r>
          </a:p>
        </p:txBody>
      </p:sp>
    </p:spTree>
    <p:extLst>
      <p:ext uri="{BB962C8B-B14F-4D97-AF65-F5344CB8AC3E}">
        <p14:creationId xmlns:p14="http://schemas.microsoft.com/office/powerpoint/2010/main" val="11157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Demostración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Operaciones Básicas</a:t>
            </a:r>
            <a:endParaRPr lang="es-CL" dirty="0"/>
          </a:p>
          <a:p>
            <a:pPr lvl="1"/>
            <a:r>
              <a:rPr lang="es-CL" sz="2000" dirty="0" smtClean="0"/>
              <a:t>Consultas de Informes, Dimensiones, Versiones, etc.</a:t>
            </a:r>
          </a:p>
          <a:p>
            <a:pPr lvl="1"/>
            <a:r>
              <a:rPr lang="es-CL" sz="2000" dirty="0" smtClean="0"/>
              <a:t>Creación y consulta de Informes</a:t>
            </a:r>
          </a:p>
          <a:p>
            <a:pPr lvl="1"/>
            <a:r>
              <a:rPr lang="es-CL" sz="2000" dirty="0" smtClean="0"/>
              <a:t>Creación y calculo de Indicadores</a:t>
            </a:r>
          </a:p>
          <a:p>
            <a:pPr lvl="1"/>
            <a:r>
              <a:rPr lang="es-CL" sz="2000" dirty="0" smtClean="0"/>
              <a:t>Ingreso de valores de cambio</a:t>
            </a:r>
          </a:p>
        </p:txBody>
      </p:sp>
    </p:spTree>
    <p:extLst>
      <p:ext uri="{BB962C8B-B14F-4D97-AF65-F5344CB8AC3E}">
        <p14:creationId xmlns:p14="http://schemas.microsoft.com/office/powerpoint/2010/main" val="5821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Gracias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51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Agenda</a:t>
            </a:r>
            <a:endParaRPr lang="es-C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800" dirty="0" smtClean="0">
                <a:solidFill>
                  <a:schemeClr val="bg1">
                    <a:lumMod val="50000"/>
                  </a:schemeClr>
                </a:solidFill>
              </a:rPr>
              <a:t>Diagrama General</a:t>
            </a:r>
          </a:p>
          <a:p>
            <a:r>
              <a:rPr lang="es-CL" sz="2800" dirty="0" smtClean="0">
                <a:solidFill>
                  <a:schemeClr val="bg1">
                    <a:lumMod val="50000"/>
                  </a:schemeClr>
                </a:solidFill>
              </a:rPr>
              <a:t>Prisma Financiero Web</a:t>
            </a:r>
          </a:p>
          <a:p>
            <a:r>
              <a:rPr lang="es-CL" sz="2800" dirty="0" smtClean="0">
                <a:solidFill>
                  <a:schemeClr val="bg1">
                    <a:lumMod val="50000"/>
                  </a:schemeClr>
                </a:solidFill>
              </a:rPr>
              <a:t>Operaciones Básicas</a:t>
            </a:r>
          </a:p>
          <a:p>
            <a:pPr lvl="2"/>
            <a:r>
              <a:rPr lang="es-CL" sz="2000" dirty="0"/>
              <a:t>Consultas de Informes, Dimensiones, Versiones, etc.</a:t>
            </a:r>
          </a:p>
          <a:p>
            <a:pPr lvl="2"/>
            <a:r>
              <a:rPr lang="es-CL" sz="2000" dirty="0"/>
              <a:t>Creación y consulta de Informes</a:t>
            </a:r>
          </a:p>
          <a:p>
            <a:pPr lvl="2"/>
            <a:r>
              <a:rPr lang="es-CL" sz="2000" dirty="0"/>
              <a:t>Creación y calculo de Indicadores</a:t>
            </a:r>
          </a:p>
          <a:p>
            <a:pPr lvl="2"/>
            <a:r>
              <a:rPr lang="es-CL" sz="2000" dirty="0"/>
              <a:t>Ingreso de valores de </a:t>
            </a:r>
            <a:r>
              <a:rPr lang="es-CL" sz="2000" dirty="0" smtClean="0"/>
              <a:t>cambio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2721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lipse"/>
          <p:cNvSpPr/>
          <p:nvPr/>
        </p:nvSpPr>
        <p:spPr>
          <a:xfrm>
            <a:off x="4766096" y="4366171"/>
            <a:ext cx="1390080" cy="9350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1200" b="1" dirty="0">
                <a:solidFill>
                  <a:schemeClr val="bg1"/>
                </a:solidFill>
                <a:latin typeface="+mj-lt"/>
              </a:rPr>
              <a:t>Carga</a:t>
            </a:r>
          </a:p>
          <a:p>
            <a:pPr algn="ctr">
              <a:defRPr/>
            </a:pPr>
            <a:r>
              <a:rPr lang="es-CL" sz="1200" b="1" dirty="0">
                <a:solidFill>
                  <a:schemeClr val="bg1"/>
                </a:solidFill>
                <a:latin typeface="+mj-lt"/>
              </a:rPr>
              <a:t>XBRL’s </a:t>
            </a:r>
          </a:p>
        </p:txBody>
      </p:sp>
      <p:sp>
        <p:nvSpPr>
          <p:cNvPr id="8" name="8 CuadroTexto"/>
          <p:cNvSpPr txBox="1">
            <a:spLocks noChangeArrowheads="1"/>
          </p:cNvSpPr>
          <p:nvPr/>
        </p:nvSpPr>
        <p:spPr bwMode="auto">
          <a:xfrm>
            <a:off x="2195736" y="9155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CL" b="1" dirty="0">
                <a:solidFill>
                  <a:schemeClr val="bg1">
                    <a:lumMod val="50000"/>
                  </a:schemeClr>
                </a:solidFill>
              </a:rPr>
              <a:t>Cliente</a:t>
            </a:r>
          </a:p>
        </p:txBody>
      </p:sp>
      <p:sp>
        <p:nvSpPr>
          <p:cNvPr id="9" name="8 Elipse"/>
          <p:cNvSpPr/>
          <p:nvPr/>
        </p:nvSpPr>
        <p:spPr>
          <a:xfrm>
            <a:off x="306904" y="4366171"/>
            <a:ext cx="1384776" cy="9350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WEB</a:t>
            </a:r>
          </a:p>
          <a:p>
            <a:pPr algn="ctr">
              <a:defRPr/>
            </a:pPr>
            <a:r>
              <a:rPr lang="es-CL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Transferencia</a:t>
            </a:r>
            <a:endParaRPr lang="es-C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7440408" y="3393399"/>
            <a:ext cx="1220043" cy="9350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1100" b="1" dirty="0" smtClean="0">
                <a:solidFill>
                  <a:schemeClr val="bg1"/>
                </a:solidFill>
              </a:rPr>
              <a:t>Cálculo</a:t>
            </a:r>
            <a:endParaRPr lang="es-CL" sz="11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s-CL" sz="1100" b="1" dirty="0">
                <a:solidFill>
                  <a:schemeClr val="bg1"/>
                </a:solidFill>
              </a:rPr>
              <a:t>Indicadores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766843" y="1988840"/>
            <a:ext cx="3553817" cy="15123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1600" dirty="0" smtClean="0">
                <a:solidFill>
                  <a:schemeClr val="bg1"/>
                </a:solidFill>
              </a:rPr>
              <a:t>Ambiente </a:t>
            </a:r>
            <a:r>
              <a:rPr lang="es-CL" sz="1600" dirty="0">
                <a:solidFill>
                  <a:schemeClr val="bg1"/>
                </a:solidFill>
              </a:rPr>
              <a:t>WEB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CL" sz="1200" dirty="0" smtClean="0">
                <a:solidFill>
                  <a:schemeClr val="bg1"/>
                </a:solidFill>
              </a:rPr>
              <a:t>Consultas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CL" sz="1200" dirty="0" smtClean="0">
                <a:solidFill>
                  <a:schemeClr val="bg1"/>
                </a:solidFill>
              </a:rPr>
              <a:t>Creación de Indicadores</a:t>
            </a:r>
            <a:endParaRPr lang="es-CL" sz="12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CL" sz="1200" dirty="0" smtClean="0">
                <a:solidFill>
                  <a:schemeClr val="bg1"/>
                </a:solidFill>
              </a:rPr>
              <a:t>Creación de Informes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CL" sz="1200" dirty="0" smtClean="0">
                <a:solidFill>
                  <a:schemeClr val="bg1"/>
                </a:solidFill>
              </a:rPr>
              <a:t>Procesos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CL" sz="1200" dirty="0" smtClean="0">
                <a:solidFill>
                  <a:schemeClr val="bg1"/>
                </a:solidFill>
              </a:rPr>
              <a:t>Configuración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7440407" y="2277492"/>
            <a:ext cx="1220044" cy="93503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1100" b="1" dirty="0" smtClean="0">
                <a:solidFill>
                  <a:schemeClr val="bg1"/>
                </a:solidFill>
              </a:rPr>
              <a:t>Cálculo</a:t>
            </a:r>
            <a:endParaRPr lang="es-CL" sz="11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s-CL" sz="1100" b="1" dirty="0">
                <a:solidFill>
                  <a:schemeClr val="bg1"/>
                </a:solidFill>
              </a:rPr>
              <a:t>Otras Monedas </a:t>
            </a:r>
          </a:p>
        </p:txBody>
      </p:sp>
      <p:sp>
        <p:nvSpPr>
          <p:cNvPr id="14" name="13 Flecha abajo"/>
          <p:cNvSpPr/>
          <p:nvPr/>
        </p:nvSpPr>
        <p:spPr>
          <a:xfrm>
            <a:off x="783392" y="4005064"/>
            <a:ext cx="431800" cy="2524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15" name="14 Flecha abajo"/>
          <p:cNvSpPr/>
          <p:nvPr/>
        </p:nvSpPr>
        <p:spPr>
          <a:xfrm rot="16200000">
            <a:off x="2394074" y="4707483"/>
            <a:ext cx="431800" cy="2524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16" name="15 Flecha abajo"/>
          <p:cNvSpPr/>
          <p:nvPr/>
        </p:nvSpPr>
        <p:spPr>
          <a:xfrm rot="16200000">
            <a:off x="4327852" y="4707483"/>
            <a:ext cx="431800" cy="2524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17" name="16 Flecha abajo"/>
          <p:cNvSpPr/>
          <p:nvPr/>
        </p:nvSpPr>
        <p:spPr>
          <a:xfrm rot="16200000">
            <a:off x="6917109" y="2618806"/>
            <a:ext cx="431800" cy="2524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18" name="17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Diagrama General</a:t>
            </a:r>
            <a:endParaRPr lang="es-CL" dirty="0"/>
          </a:p>
        </p:txBody>
      </p:sp>
      <p:sp>
        <p:nvSpPr>
          <p:cNvPr id="19" name="18 Elipse"/>
          <p:cNvSpPr/>
          <p:nvPr/>
        </p:nvSpPr>
        <p:spPr>
          <a:xfrm>
            <a:off x="306904" y="2926011"/>
            <a:ext cx="1384776" cy="9350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Descarga XBRL</a:t>
            </a:r>
          </a:p>
          <a:p>
            <a:pPr algn="ctr">
              <a:defRPr/>
            </a:pPr>
            <a:r>
              <a:rPr lang="es-CL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SVS</a:t>
            </a:r>
            <a:endParaRPr lang="es-C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2156221" y="908720"/>
            <a:ext cx="0" cy="525658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8 CuadroTexto"/>
          <p:cNvSpPr txBox="1">
            <a:spLocks noChangeArrowheads="1"/>
          </p:cNvSpPr>
          <p:nvPr/>
        </p:nvSpPr>
        <p:spPr bwMode="auto">
          <a:xfrm>
            <a:off x="1115616" y="9155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DBNeT</a:t>
            </a:r>
            <a:endParaRPr lang="es-CL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2853635" y="4366171"/>
            <a:ext cx="1390080" cy="9350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1200" b="1" dirty="0" smtClean="0">
                <a:solidFill>
                  <a:schemeClr val="bg1"/>
                </a:solidFill>
                <a:latin typeface="+mj-lt"/>
              </a:rPr>
              <a:t>Rescate</a:t>
            </a:r>
            <a:endParaRPr lang="es-CL" sz="1200" b="1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s-CL" sz="1200" b="1" dirty="0">
                <a:solidFill>
                  <a:schemeClr val="bg1"/>
                </a:solidFill>
                <a:latin typeface="+mj-lt"/>
              </a:rPr>
              <a:t>XBRL’s </a:t>
            </a:r>
          </a:p>
        </p:txBody>
      </p:sp>
      <p:sp>
        <p:nvSpPr>
          <p:cNvPr id="27" name="26 Flecha abajo"/>
          <p:cNvSpPr/>
          <p:nvPr/>
        </p:nvSpPr>
        <p:spPr>
          <a:xfrm rot="16009425">
            <a:off x="6917109" y="3772316"/>
            <a:ext cx="431800" cy="2524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28" name="27 Elipse"/>
          <p:cNvSpPr/>
          <p:nvPr/>
        </p:nvSpPr>
        <p:spPr>
          <a:xfrm>
            <a:off x="7440408" y="4473965"/>
            <a:ext cx="1220043" cy="9350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1100" b="1" dirty="0" err="1" smtClean="0">
                <a:solidFill>
                  <a:schemeClr val="bg1"/>
                </a:solidFill>
              </a:rPr>
              <a:t>Homolo-gación</a:t>
            </a:r>
            <a:endParaRPr lang="es-CL" sz="1100" b="1" dirty="0">
              <a:solidFill>
                <a:schemeClr val="bg1"/>
              </a:solidFill>
            </a:endParaRPr>
          </a:p>
        </p:txBody>
      </p:sp>
      <p:sp>
        <p:nvSpPr>
          <p:cNvPr id="29" name="28 Flecha abajo"/>
          <p:cNvSpPr/>
          <p:nvPr/>
        </p:nvSpPr>
        <p:spPr>
          <a:xfrm rot="16200000">
            <a:off x="6917109" y="4815277"/>
            <a:ext cx="431800" cy="2524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30" name="AutoShape 2" descr="data:image/jpeg;base64,/9j/4AAQSkZJRgABAQAAAQABAAD/2wCEAAkGBg8QEBMTDw8PEBAQEhMQEhYVEBUUEhAVExIWFBUSFRIYGyYeGBojGhISIS8hIycqLC4sFSIxNTAqNSYsLCkBCQoKDgwOFw8PGiolHiQ1NTUuKTUqLDAsLzU1NTU1MC80MS8sLCwvKikxLC01NS8yMCksLCwsKTIpKSwqNTU1Kv/AABEIAIwBaAMBIgACEQEDEQH/xAAbAAEAAwEBAQEAAAAAAAAAAAAABAUGAwECB//EAEQQAAICAQIDBAcEBwYEBwAAAAECAAMRBBIFITEGE0FRIjI1YXGRsgcjcoEUQlJzobHRFTNigrPhJJLw8RZTY6KjwdL/xAAaAQEAAwEBAQAAAAAAAAAAAAAAAQIEAwUG/8QAKxEBAAEDAQYFBAMAAAAAAAAAAAECAxEEEiExMnGxBTM0QVFhgdHwIpGh/9oADAMBAAIRAxEAPwD9xiIgIiICIiAiIgIiICIiAiIgIiICIiAiIgIiICIiAiIgIiICIiAiIgIiICIiAiIgIiICIiAiIgIiICIiAiIgJC4lqHQLsOCSfAHw98myt40cBPif5SYFdqOJagcw/Lx9FeX8J7Xxa4j1+f4V/pPH6fEH+UrNPbg4lsKrAcbuV8M2Qf8ACOX8JN/tCwjKv/Af0lBrfA/OdtFqfDMYMrVuKW49bn8B/SZni3H+I0HPf7qz0buq/R9zej/GWmp1SpzchR1yThfn4Sl1WvuuyNNSNhGDZbkVnP7NfrMPkIgfGk7a6wnDW/8Axp/+Zc09prj1tH/Kn9JkNR2RsA3G5rf2lUbQvwHiJ7oOF1DwMmeiG90/Gbm/Xz/lX+ksaNa56n+Ama4Xw1f1Tj88S3XXU1YD2D4+A+JlVl3XYT1nUGcazynUSqX1ECICVHa3XWUaK+yptrononyJIGf4y3lD279nan8A+tZSvllo0sRVeoifmO747B8St1Ghre5y77nUsepCuQM+/E0Myv2Z+z0/eW/WZqpFqc0QvraYp1FyI4ZkiInRkIiICIiAiIgIiICIiAiIgIiICIiAiIgIiICIiAiIgJV8e9Vfif5S0ldxlcqvxP8AKTCJU+ntyMHr7+srbQQ35/8AeWa04Mj6zT/1l4VevTuUjzHKViWlDzz8PH4S30xygJ8BzPwkKrTC3dcxCVKdoOMlj5Aecz6jURYpzMZn4/eEfV0t25rnDldStgzcckeqo5qnvx4t7z+U40d4vIsGXw8x8DJ50aFGeuwnZjcCmGAJxnkTkT61nDe7RW7xWD+rhTzHnnwnzt3xLWTE1URERx9p3f29CnT2o3TnLgmq2+B/KR7hQ7ZVgjnqGG0N+fTM76ane4XO3ccA4J5+HITlquChi/3iCuoZsswdo9wHUmW0niepqmNrEx9kXdNbjhuTdACORHOZDtfQ9F2NxNdg3pk9PNfyMuuEalKy/d6l7FqRrWqsq2vsTmzVMGPT9kyV2p4WmrqodWBXJZWB5MjqCCP4T6OmuK4y8+admcJH2b8cN1LUuctQRt8yjdPkQR8psxMV2M4XXRaQnVkIP5EGbRZI+xECICUPbv2dqfwD61l9KHt37O1P4B9aylzklp0nn2+sd0P7M/Z6fvLfrM1Uyv2Z+z0/eW/WZqpFrkpX1/qbvWe5EROjGREQEREBERAREQEREBERAREQEREBERAREQEREBERASBxVchfif5SfIXEhyX4n+UmBWqJ86hMj4TtieMvI/CSqz3EryqMgPXDH8JOMfOTeCamp6e4tO3LbkbwB98hpSLn1Az0YUj3bUDfU0+KeHutQcqx9Nq7Bj1COh5eB8543iUXImLlMZjG+Pp7tmm2ZjZlK1ugsoOG9VuQI9Vh5f7SZovvtM9fV6vTT4eX8/nPa7W/Q3FvQkCrd1Pwz4CQ+FavurVbwJ2t8D/0J4URbtXaeOzXG+J4xE/jjDb/ACqpn5g4f6Ie3/y1wv435D5DJnug1tSq9V/Ku4YLfsnzP9Z242FqPdKeQZrW+LdB+Q/nKe/SNZRZZWGY1sAygZ9Ej1vPlL2aK7d6LdO/Zzn438f83fZFcxVRNU+6k7YcBv0g7xWLUtkLah5YYeq2OmR+RnvZPi5PDq0LZ7q+5R7lG0gfNmllwbXWLo9aNQrfondMtYcEbrWBASsHrnl06GYTR8RXT0rWD6XrN72PX+n5T6qzTEU5h5lc736r2NYvbY3gqAfmx/2mxEzfYLh7VaNWsBFl/wB6wPUA+op/y4+c0gndR9CIEQEoe3fs7U/gH1rL6UPbv2dqfwD61lLnLLTpPPt9Y7of2Z+z0/eW/wCoZqplfsz9np+8t+szVSLXJSvr/U3es9yIidGMlYO0em701byCGdNxVhUXrGXrFpG0sAemfA/snFnMfxjslqL3tKdxT3hcs62Wgagbfuku0+Nm4MEzaCWxXyxuIAam/X1V5321pjrudVxkEjOTy5A/KfNnEaVRXa6pUfG1jYoVsjI2sTg/lMdxDg+sOvpvfT6Zy99bKneO6oKdJqV3Pb3XotutG07cdByPOd27I6kWG4d0TZ32aVueuqnvSh+7cVtu3bCXG0ZLZGMYIajUcVpRgrWLuJxgHJX0S25gPVXA6nlzHnI+v7R6WmvvGurKC2uglbEOHsdUCk7sDG7J8gCfCZm3sDb3TojUFmNeGJcErXw5tKASQzeuxIBJwp655SfruyTsy913KIKtDWRzUE6XVrd0C9AgcD445DnA0Q4jTuK97VvC7yu9dwXGdxGc4x4xXxClgzLbWy153kOpCYGTuIPLl5zJX9i9Q29d6FTdqNQrm6zcTaLCqmoLhSDYFLbiCq4288CRqux75p7oacLTRp62rOVS5tParqjYX1AO8wcHBIO08xAvauPaVu8xdXtqCF33AVgWZ2/eeqeh6Gd24jSNubqh3m3ZmxfT3Z27efPODjHXEydvZLVNqH1G3T1lrq7hXXc67ttDVF2t7rlYCwIO0jGRy9afen7EOK9UGFBbUaNqE5uwrd7dTaw3MM7M3VcwBkoTtXkIGsbW1B+7Nid4RuCbhvI8wmc45GcV4xpyEJtRO9QWoHYI5UruzsbB6dfLEp9HwK9CVarSWq+o/STc5Y2gkhvU2c3X1FbcMKF5csGnbsTqV0NulCaK1r6aENljuO6arT107QvdksqmoshyuN/TlzDeRPBPYCIiAiIgIiICIiAiIgJE4gOQ+MlyNrRyHxgQQs8ZZ1AgrLIUek0wR7sdWtNh/wA3/aTLtHvHou9beDKxHzHQiVnGNUdNethGa7Bhvy6/n0Mu9DeliB62DqehH8vdK1RFUYlMbt7O6rS6hW9Im335ycfAyI+oYdVYf5TNfqac4M+Fpnk3fCLNc7UTMNNOqriMMZfq7HPJXYn3EmNLwLiFhzWH04P6zOU/9o5mbe22upNzsqKPEnEyPHe3YwUoJC9C/wCs3w8hO9nQUWpzlWu/VUrOPcKbHdDUWXOeV19jE4HjVSpOFHmRzPSd+x/YrTvZuK70rILMejHqFEh8B0Go4hZhMrSp+8sI5D/Cvm3u+c/UtBoK6K1rqGFUfmfMk+JM3xGHBIQTpPFE9gIiICUPbv2dqfwD61l9KHt37O1P4B9aylzllp0nn2+sd0P7M/Z6fvLfrM1Uyv2Z+z0/eW/WZqpFrkpX1/qbvWe5EROjGTM8Z4/dpbbkOHN1SPoVIAzduWhqCR1G+yhsnnix/BZppwv0VVjIz1o7UsXrJUE1sVKFlPgdrMPzgZy3tHqaqrHFddyaSxNNY72d3bc42LZaEVNq83yF8fDGRnhw/tZqDp7LO7rtGkrazUMz92z4LvtrVVxyrUczgE8uWCRodX2f0lrl7dPU7EqSSudxT1WI6FhgYJ5jHKeP2d0jbc6eo7BgeiMY3l8EfrDcS2DkAnMCkHbG5iFXTrmyzVLX/fWfd6S0VM7rXUWDMzJhcYGTlugPbh3a6y26lG03dV3AgMzNzsXvdyIQm3I7nIVirlXzt9FgLi/gmmdQrUoVDvaOWCr2Fi7gjmCxd8kddx84q4HpldbEoqV0VUQqgG1VUqoAHIYVmUeQYjoYECrtIzan9G7od8t1iuN/JaFqWxdR08TZUmP2i3M7ZVcR7S36W6yy52bThrlqCLU9Nvd0lu53r95XeGrcneCuA2OeMaOnhKLqbNQTmyyqugeiBsSsu2M9TlrGP5DynrcD0xsaw0VF3DBiVB3blCMSDyyVAUnqQMHlApE7W3bxU2nHfWNUtZJtrrzYLCd/e1q4wKbCCFIbGORziTwztHa+rfTW01oyG0FktLBu7q0tgIBUEZGr6Hps8czvquyunalqqkWncyPkKGyaiCgYH1lGAMZGP1SpAI58P7H6atGFiJa1lpvY7NgDtWtZ2AEkAogByxLZOScwKzh3be69VK6eod7+jV15uODZqKBedx2ckVN3MZLHAwMyRd2uurtFdmnQbLxRfYLGNSF+4NZDBMruXUZ9PABr27vSUm5TgGlWs1Lp6hUwQFQgC4rVVr5eG0IuPLaMdJ8Ds5pPQ/4erNbFlO3mGZlcknqxLIjHOeag9QIFlERAREQEREBERAREQEREBOGrHITvOOpHSBFxGJ02z3bJQrOMcITVUtU+RnmrDqjeDCfn2l7N6/QWFjqWRM9U51uP8Snl85+qbJ73WeRGQflCWEftw6rgitz54x/AGVOu+0S7ondp8FyfmZv9T2S0NpzZpqifcCuf+Uicqew3DlORo6Sf8QLfwYmQPyR+J6vWvhBdqHPkC2P/AKE1fZ77L7XIfXvtXr3SN6R9zv4fAfOfpVGkRBhERF8lUKPkJ2CwI+j0aVIqVIqIowqqMACSAs9iAiIgIiICUPbv2dqfwD61l9KHt37O1P4B9aylzklp0nn2+sd0P7M/Z6fvLf8AUM1Uyv2Z+z0/eW/6hmqkWuSlfX+pu9Z7kRE6MZERAREQEREBERAREQEREBERAREQEREBERAREQEREBPixcz7iBxNcy/FeMX12XAWgbcNXtVHUIr1K4sz6SONzHnyIPLpNdKNuKFdRZUyVh9yvnHrafZlrD5kFWXy5jzkiDfxLVNeEpdWDvfs9FNpWvuMZbrtG+0EjnyHlIZ49qe53C7c5exVVVpLsFF2MJjl/dryPM4OJZaDtAXNaiqtG/SDSRg+jU9TW1OvIYyqgHwzu8pH1HaJq6++Wqna/wCk7AB6SnTq7BmI65FbA+W4dYQ8HHNQXzVZXcoev0FVR3iNpRY4rPXdnJXPwM6aXX6hzp/+KIF2mfUEGqsEbDVhSCMjId8/7Rp+PWM1YSqr0he3Ks5zVatY3DrXkNzz6uJL03E7rKLXFdf6RTyNbKVKEKGasnnnIJ2sDgggwK3Sce1XdVWbxdlWa1FFZcp3asTWF/XUnO09RkeU+9PxzUFuVwch9KuzYoLrdUrWNyGQRlmz0GOcn38RdNOlyUoA7bzhMtVUykhzWDliBs3BT0z1xIi8ffe2K6jm6vTq4Qis94tbBt+efKw+j44ECPouPas10uHW4tlnQd3udBVuPdhR6Lg5IVuu0jxGJWg4xZYrM+oFZVKigKKpt31b9xDDqSSMDps+M+hxkguEFDd3TZbuFZX00t7ogg8+gwffOP8A4kdrGQ11FltFCkqRtLXtVu5+suEJyP1jtgdNF2ksLabcQ1T11pc+zAF1qB09IcgOgx/6g8pp5mauNv33dNXUta3dy1gUlHsypVcD+7JVhgnI3AiaaEkREgJQ9u/Z2p/APrWX0oe3fs7U/gH1rKXOSWnSefb6x3Q/sz9np+8t+szVTK/Zn7PT95b9ZmqkWuSlfX+pu9Z7kRE6MZERAREQEREBERAREQEREBERAREQEREBERAREQEREBERATjbpK3yXRGJUocqDlSclT7vdO0QIl/CNPY256a2bAGSgJ9HIHP3bm+Z8543B9Od2aajvG1vQGCDjII9+BnzwJMiBCfg2mLbjRUWPUlBk5AByfyHyE61aCpEKLWoRs7gBybIxz8+XL4SRECM/DaWRUNSFExtXaMLgYwB4DBI+BxPj+x9P6X3FXp+t6A9Lp1+Q+QkyIEQcKo9H7qv0M7fRHLcct8cnBPvGY/snT8/uaue7PoD9dgzfNgCfeMyXECInCqAVIqrBT1TtHLmWz8cknPmSZLiICIiAlN2x0r26HUJWpd2TkAMk4YHAHj0MuYkVRmJh0tVzbrprj2nLN/Z9o7KtBWtqMjFrGwww2GckZB6TSREimnZiITeuzduVXJ95yRESzkREQEREBERAREQEREBERAREQEREBERAREQEREBERAREQEREBERAREQEREBERAREQEREBERAREQEREBERAREQEREBERAREQEREBERAREQEREBERA//Z"/>
          <p:cNvSpPr>
            <a:spLocks noChangeAspect="1" noChangeArrowheads="1"/>
          </p:cNvSpPr>
          <p:nvPr/>
        </p:nvSpPr>
        <p:spPr bwMode="auto">
          <a:xfrm>
            <a:off x="63500" y="-153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AutoShape 4" descr="data:image/jpeg;base64,/9j/4AAQSkZJRgABAQAAAQABAAD/2wCEAAkGBg8QEBMTDw8PEBAQEhMQEhYVEBUUEhAVExIWFBUSFRIYGyYeGBojGhISIS8hIycqLC4sFSIxNTAqNSYsLCkBCQoKDgwOFw8PGiolHiQ1NTUuKTUqLDAsLzU1NTU1MC80MS8sLCwvKikxLC01NS8yMCksLCwsKTIpKSwqNTU1Kv/AABEIAIwBaAMBIgACEQEDEQH/xAAbAAEAAwEBAQEAAAAAAAAAAAAABAUGAwECB//EAEQQAAICAQIDBAcEBwYEBwAAAAECAAMRBBIFITEGE0FRIjI1YXGRsgcjcoEUQlJzobHRFTNigrPhJJLw8RZTY6KjwdL/xAAaAQEAAwEBAQAAAAAAAAAAAAAAAQIEAwUG/8QAKxEBAAEDAQYFBAMAAAAAAAAAAAECAxEEEiExMnGxBTM0QVFhgdHwIpGh/9oADAMBAAIRAxEAPwD9xiIgIiICIiAiIgIiICIiAiIgIiICIiAiIgIiICIiAiIgIiICIiAiIgIiICIiAiIgIiICIiAiIgIiICIiAiIgJC4lqHQLsOCSfAHw98myt40cBPif5SYFdqOJagcw/Lx9FeX8J7Xxa4j1+f4V/pPH6fEH+UrNPbg4lsKrAcbuV8M2Qf8ACOX8JN/tCwjKv/Af0lBrfA/OdtFqfDMYMrVuKW49bn8B/SZni3H+I0HPf7qz0buq/R9zej/GWmp1SpzchR1yThfn4Sl1WvuuyNNSNhGDZbkVnP7NfrMPkIgfGk7a6wnDW/8Axp/+Zc09prj1tH/Kn9JkNR2RsA3G5rf2lUbQvwHiJ7oOF1DwMmeiG90/Gbm/Xz/lX+ksaNa56n+Ama4Xw1f1Tj88S3XXU1YD2D4+A+JlVl3XYT1nUGcazynUSqX1ECICVHa3XWUaK+yptrononyJIGf4y3lD279nan8A+tZSvllo0sRVeoifmO747B8St1Ghre5y77nUsepCuQM+/E0Myv2Z+z0/eW/WZqpFqc0QvraYp1FyI4ZkiInRkIiICIiAiIgIiICIiAiIgIiICIiAiIgIiICIiAiIgJV8e9Vfif5S0ldxlcqvxP8AKTCJU+ntyMHr7+srbQQ35/8AeWa04Mj6zT/1l4VevTuUjzHKViWlDzz8PH4S30xygJ8BzPwkKrTC3dcxCVKdoOMlj5Aecz6jURYpzMZn4/eEfV0t25rnDldStgzcckeqo5qnvx4t7z+U40d4vIsGXw8x8DJ50aFGeuwnZjcCmGAJxnkTkT61nDe7RW7xWD+rhTzHnnwnzt3xLWTE1URERx9p3f29CnT2o3TnLgmq2+B/KR7hQ7ZVgjnqGG0N+fTM76ane4XO3ccA4J5+HITlquChi/3iCuoZsswdo9wHUmW0niepqmNrEx9kXdNbjhuTdACORHOZDtfQ9F2NxNdg3pk9PNfyMuuEalKy/d6l7FqRrWqsq2vsTmzVMGPT9kyV2p4WmrqodWBXJZWB5MjqCCP4T6OmuK4y8+admcJH2b8cN1LUuctQRt8yjdPkQR8psxMV2M4XXRaQnVkIP5EGbRZI+xECICUPbv2dqfwD61l9KHt37O1P4B9aylzklp0nn2+sd0P7M/Z6fvLfrM1Uyv2Z+z0/eW/WZqpFrkpX1/qbvWe5EROjGREQEREBERAREQEREBERAREQEREBERAREQEREBERASBxVchfif5SfIXEhyX4n+UmBWqJ86hMj4TtieMvI/CSqz3EryqMgPXDH8JOMfOTeCamp6e4tO3LbkbwB98hpSLn1Az0YUj3bUDfU0+KeHutQcqx9Nq7Bj1COh5eB8543iUXImLlMZjG+Pp7tmm2ZjZlK1ugsoOG9VuQI9Vh5f7SZovvtM9fV6vTT4eX8/nPa7W/Q3FvQkCrd1Pwz4CQ+FavurVbwJ2t8D/0J4URbtXaeOzXG+J4xE/jjDb/ACqpn5g4f6Ie3/y1wv435D5DJnug1tSq9V/Ku4YLfsnzP9Z242FqPdKeQZrW+LdB+Q/nKe/SNZRZZWGY1sAygZ9Ej1vPlL2aK7d6LdO/Zzn438f83fZFcxVRNU+6k7YcBv0g7xWLUtkLah5YYeq2OmR+RnvZPi5PDq0LZ7q+5R7lG0gfNmllwbXWLo9aNQrfondMtYcEbrWBASsHrnl06GYTR8RXT0rWD6XrN72PX+n5T6qzTEU5h5lc736r2NYvbY3gqAfmx/2mxEzfYLh7VaNWsBFl/wB6wPUA+op/y4+c0gndR9CIEQEoe3fs7U/gH1rL6UPbv2dqfwD61lLnLLTpPPt9Y7of2Z+z0/eW/wCoZqplfsz9np+8t+szVSLXJSvr/U3es9yIidGMlYO0em701byCGdNxVhUXrGXrFpG0sAemfA/snFnMfxjslqL3tKdxT3hcs62Wgagbfuku0+Nm4MEzaCWxXyxuIAam/X1V5321pjrudVxkEjOTy5A/KfNnEaVRXa6pUfG1jYoVsjI2sTg/lMdxDg+sOvpvfT6Zy99bKneO6oKdJqV3Pb3XotutG07cdByPOd27I6kWG4d0TZ32aVueuqnvSh+7cVtu3bCXG0ZLZGMYIajUcVpRgrWLuJxgHJX0S25gPVXA6nlzHnI+v7R6WmvvGurKC2uglbEOHsdUCk7sDG7J8gCfCZm3sDb3TojUFmNeGJcErXw5tKASQzeuxIBJwp655SfruyTsy913KIKtDWRzUE6XVrd0C9AgcD445DnA0Q4jTuK97VvC7yu9dwXGdxGc4x4xXxClgzLbWy153kOpCYGTuIPLl5zJX9i9Q29d6FTdqNQrm6zcTaLCqmoLhSDYFLbiCq4288CRqux75p7oacLTRp62rOVS5tParqjYX1AO8wcHBIO08xAvauPaVu8xdXtqCF33AVgWZ2/eeqeh6Gd24jSNubqh3m3ZmxfT3Z27efPODjHXEydvZLVNqH1G3T1lrq7hXXc67ttDVF2t7rlYCwIO0jGRy9afen7EOK9UGFBbUaNqE5uwrd7dTaw3MM7M3VcwBkoTtXkIGsbW1B+7Nid4RuCbhvI8wmc45GcV4xpyEJtRO9QWoHYI5UruzsbB6dfLEp9HwK9CVarSWq+o/STc5Y2gkhvU2c3X1FbcMKF5csGnbsTqV0NulCaK1r6aENljuO6arT107QvdksqmoshyuN/TlzDeRPBPYCIiAiIgIiICIiAiIgJE4gOQ+MlyNrRyHxgQQs8ZZ1AgrLIUek0wR7sdWtNh/wA3/aTLtHvHou9beDKxHzHQiVnGNUdNethGa7Bhvy6/n0Mu9DeliB62DqehH8vdK1RFUYlMbt7O6rS6hW9Im335ycfAyI+oYdVYf5TNfqac4M+Fpnk3fCLNc7UTMNNOqriMMZfq7HPJXYn3EmNLwLiFhzWH04P6zOU/9o5mbe22upNzsqKPEnEyPHe3YwUoJC9C/wCs3w8hO9nQUWpzlWu/VUrOPcKbHdDUWXOeV19jE4HjVSpOFHmRzPSd+x/YrTvZuK70rILMejHqFEh8B0Go4hZhMrSp+8sI5D/Cvm3u+c/UtBoK6K1rqGFUfmfMk+JM3xGHBIQTpPFE9gIiICUPbv2dqfwD61l9KHt37O1P4B9aylzllp0nn2+sd0P7M/Z6fvLfrM1Uyv2Z+z0/eW/WZqpFrkpX1/qbvWe5EROjGTM8Z4/dpbbkOHN1SPoVIAzduWhqCR1G+yhsnnix/BZppwv0VVjIz1o7UsXrJUE1sVKFlPgdrMPzgZy3tHqaqrHFddyaSxNNY72d3bc42LZaEVNq83yF8fDGRnhw/tZqDp7LO7rtGkrazUMz92z4LvtrVVxyrUczgE8uWCRodX2f0lrl7dPU7EqSSudxT1WI6FhgYJ5jHKeP2d0jbc6eo7BgeiMY3l8EfrDcS2DkAnMCkHbG5iFXTrmyzVLX/fWfd6S0VM7rXUWDMzJhcYGTlugPbh3a6y26lG03dV3AgMzNzsXvdyIQm3I7nIVirlXzt9FgLi/gmmdQrUoVDvaOWCr2Fi7gjmCxd8kddx84q4HpldbEoqV0VUQqgG1VUqoAHIYVmUeQYjoYECrtIzan9G7od8t1iuN/JaFqWxdR08TZUmP2i3M7ZVcR7S36W6yy52bThrlqCLU9Nvd0lu53r95XeGrcneCuA2OeMaOnhKLqbNQTmyyqugeiBsSsu2M9TlrGP5DynrcD0xsaw0VF3DBiVB3blCMSDyyVAUnqQMHlApE7W3bxU2nHfWNUtZJtrrzYLCd/e1q4wKbCCFIbGORziTwztHa+rfTW01oyG0FktLBu7q0tgIBUEZGr6Hps8czvquyunalqqkWncyPkKGyaiCgYH1lGAMZGP1SpAI58P7H6atGFiJa1lpvY7NgDtWtZ2AEkAogByxLZOScwKzh3be69VK6eod7+jV15uODZqKBedx2ckVN3MZLHAwMyRd2uurtFdmnQbLxRfYLGNSF+4NZDBMruXUZ9PABr27vSUm5TgGlWs1Lp6hUwQFQgC4rVVr5eG0IuPLaMdJ8Ds5pPQ/4erNbFlO3mGZlcknqxLIjHOeag9QIFlERAREQEREBERAREQEREBOGrHITvOOpHSBFxGJ02z3bJQrOMcITVUtU+RnmrDqjeDCfn2l7N6/QWFjqWRM9U51uP8Snl85+qbJ73WeRGQflCWEftw6rgitz54x/AGVOu+0S7ondp8FyfmZv9T2S0NpzZpqifcCuf+Uicqew3DlORo6Sf8QLfwYmQPyR+J6vWvhBdqHPkC2P/AKE1fZ77L7XIfXvtXr3SN6R9zv4fAfOfpVGkRBhERF8lUKPkJ2CwI+j0aVIqVIqIowqqMACSAs9iAiIgIiICUPbv2dqfwD61l9KHt37O1P4B9aylzklp0nn2+sd0P7M/Z6fvLf8AUM1Uyv2Z+z0/eW/6hmqkWuSlfX+pu9Z7kRE6MZERAREQEREBERAREQEREBERAREQEREBERAREQEREBPixcz7iBxNcy/FeMX12XAWgbcNXtVHUIr1K4sz6SONzHnyIPLpNdKNuKFdRZUyVh9yvnHrafZlrD5kFWXy5jzkiDfxLVNeEpdWDvfs9FNpWvuMZbrtG+0EjnyHlIZ49qe53C7c5exVVVpLsFF2MJjl/dryPM4OJZaDtAXNaiqtG/SDSRg+jU9TW1OvIYyqgHwzu8pH1HaJq6++Wqna/wCk7AB6SnTq7BmI65FbA+W4dYQ8HHNQXzVZXcoev0FVR3iNpRY4rPXdnJXPwM6aXX6hzp/+KIF2mfUEGqsEbDVhSCMjId8/7Rp+PWM1YSqr0he3Ks5zVatY3DrXkNzz6uJL03E7rKLXFdf6RTyNbKVKEKGasnnnIJ2sDgggwK3Sce1XdVWbxdlWa1FFZcp3asTWF/XUnO09RkeU+9PxzUFuVwch9KuzYoLrdUrWNyGQRlmz0GOcn38RdNOlyUoA7bzhMtVUykhzWDliBs3BT0z1xIi8ffe2K6jm6vTq4Qis94tbBt+efKw+j44ECPouPas10uHW4tlnQd3udBVuPdhR6Lg5IVuu0jxGJWg4xZYrM+oFZVKigKKpt31b9xDDqSSMDps+M+hxkguEFDd3TZbuFZX00t7ogg8+gwffOP8A4kdrGQ11FltFCkqRtLXtVu5+suEJyP1jtgdNF2ksLabcQ1T11pc+zAF1qB09IcgOgx/6g8pp5mauNv33dNXUta3dy1gUlHsypVcD+7JVhgnI3AiaaEkREgJQ9u/Z2p/APrWX0oe3fs7U/gH1rKXOSWnSefb6x3Q/sz9np+8t+szVTK/Zn7PT95b9ZmqkWuSlfX+pu9Z7kRE6MZERAREQEREBERAREQEREBERAREQEREBERAREQEREBERATjbpK3yXRGJUocqDlSclT7vdO0QIl/CNPY256a2bAGSgJ9HIHP3bm+Z8543B9Od2aajvG1vQGCDjII9+BnzwJMiBCfg2mLbjRUWPUlBk5AByfyHyE61aCpEKLWoRs7gBybIxz8+XL4SRECM/DaWRUNSFExtXaMLgYwB4DBI+BxPj+x9P6X3FXp+t6A9Lp1+Q+QkyIEQcKo9H7qv0M7fRHLcct8cnBPvGY/snT8/uaue7PoD9dgzfNgCfeMyXECInCqAVIqrBT1TtHLmWz8cknPmSZLiICIiAlN2x0r26HUJWpd2TkAMk4YHAHj0MuYkVRmJh0tVzbrprj2nLN/Z9o7KtBWtqMjFrGwww2GckZB6TSREimnZiITeuzduVXJ95yRESzkREQEREBERAREQEREBERAREQEREBERAREQEREBERAREQEREBERAREQEREBERAREQEREBERAREQEREBERAREQEREBERAREQEREBERAREQEREBERA//Z"/>
          <p:cNvSpPr>
            <a:spLocks noChangeAspect="1" noChangeArrowheads="1"/>
          </p:cNvSpPr>
          <p:nvPr/>
        </p:nvSpPr>
        <p:spPr bwMode="auto">
          <a:xfrm>
            <a:off x="215900" y="-15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AutoShape 6" descr="data:image/jpeg;base64,/9j/4AAQSkZJRgABAQAAAQABAAD/2wCEAAkGBg8QEBMTDw8PEBAQEhMQEhYVEBUUEhAVExIWFBUSFRIYGyYeGBojGhISIS8hIycqLC4sFSIxNTAqNSYsLCkBCQoKDgwOFw8PGiolHiQ1NTUuKTUqLDAsLzU1NTU1MC80MS8sLCwvKikxLC01NS8yMCksLCwsKTIpKSwqNTU1Kv/AABEIAIwBaAMBIgACEQEDEQH/xAAbAAEAAwEBAQEAAAAAAAAAAAAABAUGAwECB//EAEQQAAICAQIDBAcEBwYEBwAAAAECAAMRBBIFITEGE0FRIjI1YXGRsgcjcoEUQlJzobHRFTNigrPhJJLw8RZTY6KjwdL/xAAaAQEAAwEBAQAAAAAAAAAAAAAAAQIEAwUG/8QAKxEBAAEDAQYFBAMAAAAAAAAAAAECAxEEEiExMnGxBTM0QVFhgdHwIpGh/9oADAMBAAIRAxEAPwD9xiIgIiICIiAiIgIiICIiAiIgIiICIiAiIgIiICIiAiIgIiICIiAiIgIiICIiAiIgIiICIiAiIgIiICIiAiIgJC4lqHQLsOCSfAHw98myt40cBPif5SYFdqOJagcw/Lx9FeX8J7Xxa4j1+f4V/pPH6fEH+UrNPbg4lsKrAcbuV8M2Qf8ACOX8JN/tCwjKv/Af0lBrfA/OdtFqfDMYMrVuKW49bn8B/SZni3H+I0HPf7qz0buq/R9zej/GWmp1SpzchR1yThfn4Sl1WvuuyNNSNhGDZbkVnP7NfrMPkIgfGk7a6wnDW/8Axp/+Zc09prj1tH/Kn9JkNR2RsA3G5rf2lUbQvwHiJ7oOF1DwMmeiG90/Gbm/Xz/lX+ksaNa56n+Ama4Xw1f1Tj88S3XXU1YD2D4+A+JlVl3XYT1nUGcazynUSqX1ECICVHa3XWUaK+yptrononyJIGf4y3lD279nan8A+tZSvllo0sRVeoifmO747B8St1Ghre5y77nUsepCuQM+/E0Myv2Z+z0/eW/WZqpFqc0QvraYp1FyI4ZkiInRkIiICIiAiIgIiICIiAiIgIiICIiAiIgIiICIiAiIgJV8e9Vfif5S0ldxlcqvxP8AKTCJU+ntyMHr7+srbQQ35/8AeWa04Mj6zT/1l4VevTuUjzHKViWlDzz8PH4S30xygJ8BzPwkKrTC3dcxCVKdoOMlj5Aecz6jURYpzMZn4/eEfV0t25rnDldStgzcckeqo5qnvx4t7z+U40d4vIsGXw8x8DJ50aFGeuwnZjcCmGAJxnkTkT61nDe7RW7xWD+rhTzHnnwnzt3xLWTE1URERx9p3f29CnT2o3TnLgmq2+B/KR7hQ7ZVgjnqGG0N+fTM76ane4XO3ccA4J5+HITlquChi/3iCuoZsswdo9wHUmW0niepqmNrEx9kXdNbjhuTdACORHOZDtfQ9F2NxNdg3pk9PNfyMuuEalKy/d6l7FqRrWqsq2vsTmzVMGPT9kyV2p4WmrqodWBXJZWB5MjqCCP4T6OmuK4y8+admcJH2b8cN1LUuctQRt8yjdPkQR8psxMV2M4XXRaQnVkIP5EGbRZI+xECICUPbv2dqfwD61l9KHt37O1P4B9aylzklp0nn2+sd0P7M/Z6fvLfrM1Uyv2Z+z0/eW/WZqpFrkpX1/qbvWe5EROjGREQEREBERAREQEREBERAREQEREBERAREQEREBERASBxVchfif5SfIXEhyX4n+UmBWqJ86hMj4TtieMvI/CSqz3EryqMgPXDH8JOMfOTeCamp6e4tO3LbkbwB98hpSLn1Az0YUj3bUDfU0+KeHutQcqx9Nq7Bj1COh5eB8543iUXImLlMZjG+Pp7tmm2ZjZlK1ugsoOG9VuQI9Vh5f7SZovvtM9fV6vTT4eX8/nPa7W/Q3FvQkCrd1Pwz4CQ+FavurVbwJ2t8D/0J4URbtXaeOzXG+J4xE/jjDb/ACqpn5g4f6Ie3/y1wv435D5DJnug1tSq9V/Ku4YLfsnzP9Z242FqPdKeQZrW+LdB+Q/nKe/SNZRZZWGY1sAygZ9Ej1vPlL2aK7d6LdO/Zzn438f83fZFcxVRNU+6k7YcBv0g7xWLUtkLah5YYeq2OmR+RnvZPi5PDq0LZ7q+5R7lG0gfNmllwbXWLo9aNQrfondMtYcEbrWBASsHrnl06GYTR8RXT0rWD6XrN72PX+n5T6qzTEU5h5lc736r2NYvbY3gqAfmx/2mxEzfYLh7VaNWsBFl/wB6wPUA+op/y4+c0gndR9CIEQEoe3fs7U/gH1rL6UPbv2dqfwD61lLnLLTpPPt9Y7of2Z+z0/eW/wCoZqplfsz9np+8t+szVSLXJSvr/U3es9yIidGMlYO0em701byCGdNxVhUXrGXrFpG0sAemfA/snFnMfxjslqL3tKdxT3hcs62Wgagbfuku0+Nm4MEzaCWxXyxuIAam/X1V5321pjrudVxkEjOTy5A/KfNnEaVRXa6pUfG1jYoVsjI2sTg/lMdxDg+sOvpvfT6Zy99bKneO6oKdJqV3Pb3XotutG07cdByPOd27I6kWG4d0TZ32aVueuqnvSh+7cVtu3bCXG0ZLZGMYIajUcVpRgrWLuJxgHJX0S25gPVXA6nlzHnI+v7R6WmvvGurKC2uglbEOHsdUCk7sDG7J8gCfCZm3sDb3TojUFmNeGJcErXw5tKASQzeuxIBJwp655SfruyTsy913KIKtDWRzUE6XVrd0C9AgcD445DnA0Q4jTuK97VvC7yu9dwXGdxGc4x4xXxClgzLbWy153kOpCYGTuIPLl5zJX9i9Q29d6FTdqNQrm6zcTaLCqmoLhSDYFLbiCq4288CRqux75p7oacLTRp62rOVS5tParqjYX1AO8wcHBIO08xAvauPaVu8xdXtqCF33AVgWZ2/eeqeh6Gd24jSNubqh3m3ZmxfT3Z27efPODjHXEydvZLVNqH1G3T1lrq7hXXc67ttDVF2t7rlYCwIO0jGRy9afen7EOK9UGFBbUaNqE5uwrd7dTaw3MM7M3VcwBkoTtXkIGsbW1B+7Nid4RuCbhvI8wmc45GcV4xpyEJtRO9QWoHYI5UruzsbB6dfLEp9HwK9CVarSWq+o/STc5Y2gkhvU2c3X1FbcMKF5csGnbsTqV0NulCaK1r6aENljuO6arT107QvdksqmoshyuN/TlzDeRPBPYCIiAiIgIiICIiAiIgJE4gOQ+MlyNrRyHxgQQs8ZZ1AgrLIUek0wR7sdWtNh/wA3/aTLtHvHou9beDKxHzHQiVnGNUdNethGa7Bhvy6/n0Mu9DeliB62DqehH8vdK1RFUYlMbt7O6rS6hW9Im335ycfAyI+oYdVYf5TNfqac4M+Fpnk3fCLNc7UTMNNOqriMMZfq7HPJXYn3EmNLwLiFhzWH04P6zOU/9o5mbe22upNzsqKPEnEyPHe3YwUoJC9C/wCs3w8hO9nQUWpzlWu/VUrOPcKbHdDUWXOeV19jE4HjVSpOFHmRzPSd+x/YrTvZuK70rILMejHqFEh8B0Go4hZhMrSp+8sI5D/Cvm3u+c/UtBoK6K1rqGFUfmfMk+JM3xGHBIQTpPFE9gIiICUPbv2dqfwD61l9KHt37O1P4B9aylzllp0nn2+sd0P7M/Z6fvLfrM1Uyv2Z+z0/eW/WZqpFrkpX1/qbvWe5EROjGTM8Z4/dpbbkOHN1SPoVIAzduWhqCR1G+yhsnnix/BZppwv0VVjIz1o7UsXrJUE1sVKFlPgdrMPzgZy3tHqaqrHFddyaSxNNY72d3bc42LZaEVNq83yF8fDGRnhw/tZqDp7LO7rtGkrazUMz92z4LvtrVVxyrUczgE8uWCRodX2f0lrl7dPU7EqSSudxT1WI6FhgYJ5jHKeP2d0jbc6eo7BgeiMY3l8EfrDcS2DkAnMCkHbG5iFXTrmyzVLX/fWfd6S0VM7rXUWDMzJhcYGTlugPbh3a6y26lG03dV3AgMzNzsXvdyIQm3I7nIVirlXzt9FgLi/gmmdQrUoVDvaOWCr2Fi7gjmCxd8kddx84q4HpldbEoqV0VUQqgG1VUqoAHIYVmUeQYjoYECrtIzan9G7od8t1iuN/JaFqWxdR08TZUmP2i3M7ZVcR7S36W6yy52bThrlqCLU9Nvd0lu53r95XeGrcneCuA2OeMaOnhKLqbNQTmyyqugeiBsSsu2M9TlrGP5DynrcD0xsaw0VF3DBiVB3blCMSDyyVAUnqQMHlApE7W3bxU2nHfWNUtZJtrrzYLCd/e1q4wKbCCFIbGORziTwztHa+rfTW01oyG0FktLBu7q0tgIBUEZGr6Hps8czvquyunalqqkWncyPkKGyaiCgYH1lGAMZGP1SpAI58P7H6atGFiJa1lpvY7NgDtWtZ2AEkAogByxLZOScwKzh3be69VK6eod7+jV15uODZqKBedx2ckVN3MZLHAwMyRd2uurtFdmnQbLxRfYLGNSF+4NZDBMruXUZ9PABr27vSUm5TgGlWs1Lp6hUwQFQgC4rVVr5eG0IuPLaMdJ8Ds5pPQ/4erNbFlO3mGZlcknqxLIjHOeag9QIFlERAREQEREBERAREQEREBOGrHITvOOpHSBFxGJ02z3bJQrOMcITVUtU+RnmrDqjeDCfn2l7N6/QWFjqWRM9U51uP8Snl85+qbJ73WeRGQflCWEftw6rgitz54x/AGVOu+0S7ondp8FyfmZv9T2S0NpzZpqifcCuf+Uicqew3DlORo6Sf8QLfwYmQPyR+J6vWvhBdqHPkC2P/AKE1fZ77L7XIfXvtXr3SN6R9zv4fAfOfpVGkRBhERF8lUKPkJ2CwI+j0aVIqVIqIowqqMACSAs9iAiIgIiICUPbv2dqfwD61l9KHt37O1P4B9aylzklp0nn2+sd0P7M/Z6fvLf8AUM1Uyv2Z+z0/eW/6hmqkWuSlfX+pu9Z7kRE6MZERAREQEREBERAREQEREBERAREQEREBERAREQEREBPixcz7iBxNcy/FeMX12XAWgbcNXtVHUIr1K4sz6SONzHnyIPLpNdKNuKFdRZUyVh9yvnHrafZlrD5kFWXy5jzkiDfxLVNeEpdWDvfs9FNpWvuMZbrtG+0EjnyHlIZ49qe53C7c5exVVVpLsFF2MJjl/dryPM4OJZaDtAXNaiqtG/SDSRg+jU9TW1OvIYyqgHwzu8pH1HaJq6++Wqna/wCk7AB6SnTq7BmI65FbA+W4dYQ8HHNQXzVZXcoev0FVR3iNpRY4rPXdnJXPwM6aXX6hzp/+KIF2mfUEGqsEbDVhSCMjId8/7Rp+PWM1YSqr0he3Ks5zVatY3DrXkNzz6uJL03E7rKLXFdf6RTyNbKVKEKGasnnnIJ2sDgggwK3Sce1XdVWbxdlWa1FFZcp3asTWF/XUnO09RkeU+9PxzUFuVwch9KuzYoLrdUrWNyGQRlmz0GOcn38RdNOlyUoA7bzhMtVUykhzWDliBs3BT0z1xIi8ffe2K6jm6vTq4Qis94tbBt+efKw+j44ECPouPas10uHW4tlnQd3udBVuPdhR6Lg5IVuu0jxGJWg4xZYrM+oFZVKigKKpt31b9xDDqSSMDps+M+hxkguEFDd3TZbuFZX00t7ogg8+gwffOP8A4kdrGQ11FltFCkqRtLXtVu5+suEJyP1jtgdNF2ksLabcQ1T11pc+zAF1qB09IcgOgx/6g8pp5mauNv33dNXUta3dy1gUlHsypVcD+7JVhgnI3AiaaEkREgJQ9u/Z2p/APrWX0oe3fs7U/gH1rKXOSWnSefb6x3Q/sz9np+8t+szVTK/Zn7PT95b9ZmqkWuSlfX+pu9Z7kRE6MZERAREQEREBERAREQEREBERAREQEREBERAREQEREBERATjbpK3yXRGJUocqDlSclT7vdO0QIl/CNPY256a2bAGSgJ9HIHP3bm+Z8543B9Od2aajvG1vQGCDjII9+BnzwJMiBCfg2mLbjRUWPUlBk5AByfyHyE61aCpEKLWoRs7gBybIxz8+XL4SRECM/DaWRUNSFExtXaMLgYwB4DBI+BxPj+x9P6X3FXp+t6A9Lp1+Q+QkyIEQcKo9H7qv0M7fRHLcct8cnBPvGY/snT8/uaue7PoD9dgzfNgCfeMyXECInCqAVIqrBT1TtHLmWz8cknPmSZLiICIiAlN2x0r26HUJWpd2TkAMk4YHAHj0MuYkVRmJh0tVzbrprj2nLN/Z9o7KtBWtqMjFrGwww2GckZB6TSREimnZiITeuzduVXJ95yRESzkREQEREBERAREQEREBERAREQEREBERAREQEREBERAREQEREBERAREQEREBERAREQEREBERAREQEREBERAREQEREBERAREQEREBERAREQEREBERA//Z"/>
          <p:cNvSpPr>
            <a:spLocks noChangeAspect="1" noChangeArrowheads="1"/>
          </p:cNvSpPr>
          <p:nvPr/>
        </p:nvSpPr>
        <p:spPr bwMode="auto">
          <a:xfrm>
            <a:off x="368300" y="1508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7" y="1485851"/>
            <a:ext cx="100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34 Flecha abajo"/>
          <p:cNvSpPr/>
          <p:nvPr/>
        </p:nvSpPr>
        <p:spPr>
          <a:xfrm>
            <a:off x="783392" y="2618315"/>
            <a:ext cx="431800" cy="2524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36" name="35 Flecha abajo"/>
          <p:cNvSpPr/>
          <p:nvPr/>
        </p:nvSpPr>
        <p:spPr>
          <a:xfrm rot="10800000">
            <a:off x="5245237" y="3824658"/>
            <a:ext cx="431800" cy="2524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74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23" grpId="0" animBg="1"/>
      <p:bldP spid="27" grpId="0" animBg="1"/>
      <p:bldP spid="28" grpId="0" animBg="1"/>
      <p:bldP spid="29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Ambiente </a:t>
            </a:r>
            <a:r>
              <a:rPr lang="es-CL" dirty="0" smtClean="0"/>
              <a:t>Web - Acceso</a:t>
            </a:r>
            <a:endParaRPr lang="es-CL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CL" sz="2000" dirty="0" smtClean="0"/>
          </a:p>
          <a:p>
            <a:pPr marL="0" indent="0" algn="ctr">
              <a:buNone/>
            </a:pPr>
            <a:r>
              <a:rPr lang="es-CL" sz="2000" dirty="0" smtClean="0">
                <a:hlinkClick r:id="rId2"/>
              </a:rPr>
              <a:t>http://www.prismafinanciero.com/PrismaBeta</a:t>
            </a:r>
            <a:endParaRPr lang="es-CL" sz="2000" dirty="0" smtClean="0"/>
          </a:p>
          <a:p>
            <a:pPr lvl="2" algn="ctr"/>
            <a:endParaRPr lang="es-CL" sz="1200" dirty="0" smtClean="0"/>
          </a:p>
          <a:p>
            <a:pPr marL="0" indent="0" algn="ctr">
              <a:buNone/>
            </a:pPr>
            <a:r>
              <a:rPr lang="es-CL" sz="1800" dirty="0" smtClean="0"/>
              <a:t>Usuario : </a:t>
            </a:r>
            <a:r>
              <a:rPr lang="es-CL" sz="1800" dirty="0" err="1" smtClean="0"/>
              <a:t>dbax</a:t>
            </a:r>
            <a:endParaRPr lang="es-CL" sz="1800" dirty="0"/>
          </a:p>
          <a:p>
            <a:pPr marL="0" indent="0" algn="ctr">
              <a:buNone/>
            </a:pPr>
            <a:r>
              <a:rPr lang="es-CL" sz="1800" dirty="0"/>
              <a:t>Clave   </a:t>
            </a:r>
            <a:r>
              <a:rPr lang="es-CL" sz="1800" dirty="0" smtClean="0"/>
              <a:t> : </a:t>
            </a:r>
            <a:r>
              <a:rPr lang="es-CL" sz="1800" dirty="0" err="1" smtClean="0"/>
              <a:t>dbax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22589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7176"/>
            <a:ext cx="8229600" cy="565520"/>
          </a:xfrm>
        </p:spPr>
        <p:txBody>
          <a:bodyPr>
            <a:normAutofit fontScale="90000"/>
          </a:bodyPr>
          <a:lstStyle/>
          <a:p>
            <a:r>
              <a:rPr lang="es-CL" dirty="0"/>
              <a:t>Ambiente </a:t>
            </a:r>
            <a:r>
              <a:rPr lang="es-CL" dirty="0" smtClean="0"/>
              <a:t>Web - Menú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es-CL" sz="2000" dirty="0" smtClean="0"/>
              <a:t>Reportes</a:t>
            </a:r>
            <a:endParaRPr lang="es-CL" sz="2400" dirty="0" smtClean="0"/>
          </a:p>
          <a:p>
            <a:pPr lvl="1"/>
            <a:r>
              <a:rPr lang="es-CL" sz="1400" dirty="0" smtClean="0"/>
              <a:t>Consultas relacionadas con los </a:t>
            </a:r>
            <a:r>
              <a:rPr lang="es-CL" sz="1400" dirty="0" err="1" smtClean="0"/>
              <a:t>XBRL’s</a:t>
            </a:r>
            <a:r>
              <a:rPr lang="es-CL" sz="1400" dirty="0" smtClean="0"/>
              <a:t> cargados</a:t>
            </a:r>
          </a:p>
          <a:p>
            <a:r>
              <a:rPr lang="es-CL" sz="2000" dirty="0"/>
              <a:t>Documentos</a:t>
            </a:r>
          </a:p>
          <a:p>
            <a:pPr lvl="1"/>
            <a:r>
              <a:rPr lang="es-CL" sz="1400" dirty="0"/>
              <a:t>Consultas de cambios de versión</a:t>
            </a:r>
          </a:p>
          <a:p>
            <a:r>
              <a:rPr lang="es-CL" sz="2000" dirty="0"/>
              <a:t>Procesos</a:t>
            </a:r>
          </a:p>
          <a:p>
            <a:pPr lvl="1"/>
            <a:r>
              <a:rPr lang="es-CL" sz="1400" dirty="0"/>
              <a:t>Ejecutar procesos</a:t>
            </a:r>
          </a:p>
          <a:p>
            <a:r>
              <a:rPr lang="es-CL" sz="2000" dirty="0"/>
              <a:t>Administración</a:t>
            </a:r>
          </a:p>
          <a:p>
            <a:pPr lvl="1"/>
            <a:r>
              <a:rPr lang="es-CL" sz="1400" dirty="0"/>
              <a:t>Mantención de Compañías, Informes, Conceptos, </a:t>
            </a:r>
            <a:r>
              <a:rPr lang="es-CL" sz="1400" dirty="0" smtClean="0"/>
              <a:t>Indicadores, Valores de Cambio</a:t>
            </a:r>
            <a:endParaRPr lang="es-CL" sz="1400" dirty="0"/>
          </a:p>
          <a:p>
            <a:r>
              <a:rPr lang="es-CL" sz="2000" dirty="0"/>
              <a:t>Configuración</a:t>
            </a:r>
          </a:p>
          <a:p>
            <a:pPr lvl="1"/>
            <a:r>
              <a:rPr lang="es-CL" sz="1400" dirty="0" smtClean="0"/>
              <a:t>Mantención de Empresa, usuarios, roles de menú</a:t>
            </a:r>
            <a:endParaRPr lang="es-CL" sz="1400" dirty="0"/>
          </a:p>
          <a:p>
            <a:pPr lvl="1"/>
            <a:endParaRPr lang="es-C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142653"/>
            <a:ext cx="5076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3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Ambiente Web - Reportes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Reportes</a:t>
            </a:r>
          </a:p>
          <a:p>
            <a:pPr lvl="1"/>
            <a:r>
              <a:rPr lang="es-CL" sz="1400" dirty="0" smtClean="0"/>
              <a:t>Consultas </a:t>
            </a:r>
            <a:r>
              <a:rPr lang="es-CL" sz="1400" dirty="0"/>
              <a:t>relacionadas con los datos de </a:t>
            </a:r>
            <a:r>
              <a:rPr lang="es-CL" sz="1400" dirty="0" err="1"/>
              <a:t>XBRL’s</a:t>
            </a:r>
            <a:r>
              <a:rPr lang="es-CL" sz="1400" dirty="0"/>
              <a:t> cargados</a:t>
            </a:r>
          </a:p>
          <a:p>
            <a:pPr lvl="1"/>
            <a:endParaRPr lang="es-CL" sz="800" dirty="0"/>
          </a:p>
          <a:p>
            <a:pPr lvl="1"/>
            <a:r>
              <a:rPr lang="es-CL" sz="1600" b="1" dirty="0"/>
              <a:t>Últimos EEFF </a:t>
            </a:r>
            <a:r>
              <a:rPr lang="es-CL" sz="1600" b="1" dirty="0" smtClean="0"/>
              <a:t>Reportados</a:t>
            </a:r>
            <a:r>
              <a:rPr lang="es-CL" sz="1600" dirty="0" smtClean="0"/>
              <a:t>  </a:t>
            </a:r>
          </a:p>
          <a:p>
            <a:pPr lvl="2"/>
            <a:r>
              <a:rPr lang="es-CL" sz="1200" dirty="0" smtClean="0"/>
              <a:t>Consulta de los informes PDF  reportados</a:t>
            </a:r>
          </a:p>
          <a:p>
            <a:pPr lvl="2"/>
            <a:r>
              <a:rPr lang="es-CL" sz="1200" dirty="0" smtClean="0"/>
              <a:t>Consulta </a:t>
            </a:r>
            <a:r>
              <a:rPr lang="es-CL" sz="1200" dirty="0"/>
              <a:t>del XBRL reportado</a:t>
            </a:r>
          </a:p>
          <a:p>
            <a:pPr lvl="2"/>
            <a:r>
              <a:rPr lang="es-CL" sz="1200" dirty="0"/>
              <a:t>Consulta de los indicadores calculados</a:t>
            </a:r>
          </a:p>
          <a:p>
            <a:pPr lvl="1"/>
            <a:r>
              <a:rPr lang="es-CL" sz="1600" b="1" dirty="0"/>
              <a:t>Consulta Empresa Periodo</a:t>
            </a:r>
          </a:p>
          <a:p>
            <a:pPr lvl="2"/>
            <a:r>
              <a:rPr lang="es-CL" sz="1200" dirty="0"/>
              <a:t>Permite consultar  los informes reportados en un envío</a:t>
            </a:r>
          </a:p>
          <a:p>
            <a:pPr lvl="1"/>
            <a:r>
              <a:rPr lang="es-CL" sz="1600" b="1" dirty="0"/>
              <a:t>Consulta Grupos/Segmentos por Período</a:t>
            </a:r>
          </a:p>
          <a:p>
            <a:pPr lvl="2"/>
            <a:r>
              <a:rPr lang="es-CL" sz="1200" dirty="0"/>
              <a:t>Permite comparar un informe para varias empresas</a:t>
            </a:r>
          </a:p>
          <a:p>
            <a:pPr lvl="1"/>
            <a:r>
              <a:rPr lang="es-CL" sz="1600" b="1" dirty="0"/>
              <a:t>Consulta Comparativo Empresa-Períodos</a:t>
            </a:r>
          </a:p>
          <a:p>
            <a:pPr lvl="2"/>
            <a:r>
              <a:rPr lang="es-CL" sz="1200" dirty="0"/>
              <a:t>Permite comparar una empresa para varias  periodos</a:t>
            </a:r>
          </a:p>
          <a:p>
            <a:pPr lvl="1"/>
            <a:r>
              <a:rPr lang="es-CL" sz="1600" b="1" dirty="0"/>
              <a:t>Consulta Grupo Ramos</a:t>
            </a:r>
          </a:p>
          <a:p>
            <a:pPr lvl="2"/>
            <a:r>
              <a:rPr lang="es-CL" sz="1400" dirty="0"/>
              <a:t>Permite consultas los cuadros técnicos, de las compañías de </a:t>
            </a:r>
            <a:r>
              <a:rPr lang="es-CL" sz="1400" dirty="0" smtClean="0"/>
              <a:t>seguro</a:t>
            </a:r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823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Ambiente Web - Documentos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Documentos</a:t>
            </a:r>
          </a:p>
          <a:p>
            <a:pPr lvl="1"/>
            <a:r>
              <a:rPr lang="es-CL" sz="1400" b="1" dirty="0" smtClean="0"/>
              <a:t>Descarga de Archivos XBRL</a:t>
            </a:r>
            <a:br>
              <a:rPr lang="es-CL" sz="1400" b="1" dirty="0" smtClean="0"/>
            </a:br>
            <a:r>
              <a:rPr lang="es-CL" sz="1400" dirty="0" smtClean="0"/>
              <a:t>Permite la búsqueda y descarga de archivos de una empresa dada.</a:t>
            </a:r>
          </a:p>
          <a:p>
            <a:pPr lvl="1"/>
            <a:endParaRPr lang="es-CL" sz="1400" dirty="0" smtClean="0"/>
          </a:p>
          <a:p>
            <a:pPr lvl="1"/>
            <a:r>
              <a:rPr lang="es-CL" sz="1400" b="1" dirty="0" smtClean="0"/>
              <a:t>Consultas </a:t>
            </a:r>
            <a:r>
              <a:rPr lang="es-CL" sz="1400" b="1" dirty="0"/>
              <a:t>de cambios de </a:t>
            </a:r>
            <a:r>
              <a:rPr lang="es-CL" sz="1400" b="1" dirty="0" smtClean="0"/>
              <a:t>versión</a:t>
            </a:r>
            <a:br>
              <a:rPr lang="es-CL" sz="1400" b="1" dirty="0" smtClean="0"/>
            </a:br>
            <a:r>
              <a:rPr lang="es-CL" sz="1400" dirty="0" smtClean="0"/>
              <a:t>Permite consultar los cambios de valores en distintas versiones de XBRL de una empresa</a:t>
            </a:r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57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Ambiente Web - Procesos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 smtClean="0"/>
              <a:t>Procesos</a:t>
            </a:r>
          </a:p>
          <a:p>
            <a:pPr lvl="1"/>
            <a:r>
              <a:rPr lang="es-CL" sz="1600" b="1" dirty="0"/>
              <a:t>Cálculo de </a:t>
            </a:r>
            <a:r>
              <a:rPr lang="es-CL" sz="1600" b="1" dirty="0" smtClean="0"/>
              <a:t>Indicadores</a:t>
            </a:r>
            <a:br>
              <a:rPr lang="es-CL" sz="1600" b="1" dirty="0" smtClean="0"/>
            </a:br>
            <a:r>
              <a:rPr lang="es-CL" sz="1600" dirty="0" smtClean="0"/>
              <a:t>Permite ejecutar el proceso de calculo de indicadores para un periodo determinado, según los filtros que permite la pantalla.</a:t>
            </a:r>
          </a:p>
          <a:p>
            <a:pPr lvl="1"/>
            <a:endParaRPr lang="es-CL" sz="1600" dirty="0" smtClean="0"/>
          </a:p>
          <a:p>
            <a:pPr lvl="1"/>
            <a:r>
              <a:rPr lang="es-CL" sz="1600" b="1" dirty="0" smtClean="0"/>
              <a:t>Cálculo </a:t>
            </a:r>
            <a:r>
              <a:rPr lang="es-CL" sz="1600" b="1" dirty="0"/>
              <a:t>de </a:t>
            </a:r>
            <a:r>
              <a:rPr lang="es-CL" sz="1600" b="1" dirty="0" smtClean="0"/>
              <a:t>Moneda</a:t>
            </a:r>
            <a:br>
              <a:rPr lang="es-CL" sz="1600" b="1" dirty="0" smtClean="0"/>
            </a:br>
            <a:r>
              <a:rPr lang="es-CL" sz="1600" dirty="0" smtClean="0"/>
              <a:t>Permite </a:t>
            </a:r>
            <a:r>
              <a:rPr lang="es-CL" sz="1600" dirty="0"/>
              <a:t>ejecutar el proceso de calculo de </a:t>
            </a:r>
            <a:r>
              <a:rPr lang="es-CL" sz="1600" dirty="0" smtClean="0"/>
              <a:t>moneda de referencia (UF) y extranjera (USD) para </a:t>
            </a:r>
            <a:r>
              <a:rPr lang="es-CL" sz="1600" dirty="0"/>
              <a:t>un periodo </a:t>
            </a:r>
            <a:r>
              <a:rPr lang="es-CL" sz="1600" dirty="0" smtClean="0"/>
              <a:t>determinado.</a:t>
            </a:r>
          </a:p>
          <a:p>
            <a:pPr lvl="1"/>
            <a:endParaRPr lang="es-CL" sz="1600" dirty="0"/>
          </a:p>
          <a:p>
            <a:pPr lvl="1"/>
            <a:r>
              <a:rPr lang="es-CL" sz="1600" b="1" dirty="0"/>
              <a:t>Cálculo de Valores </a:t>
            </a:r>
            <a:r>
              <a:rPr lang="es-CL" sz="1600" b="1" dirty="0" smtClean="0"/>
              <a:t>Actualizados</a:t>
            </a:r>
            <a:br>
              <a:rPr lang="es-CL" sz="1600" b="1" dirty="0" smtClean="0"/>
            </a:br>
            <a:r>
              <a:rPr lang="es-CL" sz="1600" dirty="0" smtClean="0"/>
              <a:t>Permite </a:t>
            </a:r>
            <a:r>
              <a:rPr lang="es-CL" sz="1600" dirty="0"/>
              <a:t>ejecutar el proceso de calculo de </a:t>
            </a:r>
            <a:r>
              <a:rPr lang="es-CL" sz="1600" dirty="0" smtClean="0"/>
              <a:t>Pesos actualizados a una fecha.</a:t>
            </a:r>
            <a:endParaRPr lang="es-CL" sz="1600" dirty="0"/>
          </a:p>
          <a:p>
            <a:pPr lvl="1"/>
            <a:endParaRPr lang="es-CL" sz="1600" dirty="0" smtClean="0"/>
          </a:p>
          <a:p>
            <a:pPr lvl="1"/>
            <a:r>
              <a:rPr lang="es-CL" sz="1600" b="1" dirty="0" smtClean="0"/>
              <a:t>Ejecución </a:t>
            </a:r>
            <a:r>
              <a:rPr lang="es-CL" sz="1600" b="1" dirty="0"/>
              <a:t>de </a:t>
            </a:r>
            <a:r>
              <a:rPr lang="es-CL" sz="1600" b="1" dirty="0" smtClean="0"/>
              <a:t>Procesos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smtClean="0"/>
              <a:t>Permite </a:t>
            </a:r>
            <a:r>
              <a:rPr lang="es-CL" sz="1600" dirty="0"/>
              <a:t>ejecutar </a:t>
            </a:r>
            <a:r>
              <a:rPr lang="es-CL" sz="1600" dirty="0" smtClean="0"/>
              <a:t>en forma manual los procesos que se ejecutan automáticamente.</a:t>
            </a:r>
          </a:p>
          <a:p>
            <a:pPr lvl="2"/>
            <a:r>
              <a:rPr lang="es-CL" sz="1200" dirty="0" smtClean="0"/>
              <a:t>Rescata XBRL desde DBNeT</a:t>
            </a:r>
          </a:p>
          <a:p>
            <a:pPr lvl="2"/>
            <a:r>
              <a:rPr lang="es-CL" sz="1200" dirty="0" smtClean="0"/>
              <a:t>Carga XBRL manualmente</a:t>
            </a:r>
          </a:p>
          <a:p>
            <a:pPr lvl="2"/>
            <a:r>
              <a:rPr lang="es-CL" sz="1200" dirty="0" smtClean="0"/>
              <a:t>Ejecutar proceso de CUBO</a:t>
            </a:r>
            <a:endParaRPr lang="es-CL" sz="1200" dirty="0"/>
          </a:p>
          <a:p>
            <a:pPr lvl="1"/>
            <a:endParaRPr lang="es-CL" sz="1600" dirty="0" smtClean="0"/>
          </a:p>
          <a:p>
            <a:pPr lvl="1"/>
            <a:r>
              <a:rPr lang="es-CL" sz="1600" b="1" dirty="0" smtClean="0"/>
              <a:t>Procesos Ejecutados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smtClean="0"/>
              <a:t>Consulta de la ejecución de procesos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870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Ambiente Web - Administración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 smtClean="0"/>
              <a:t>Administración</a:t>
            </a:r>
          </a:p>
          <a:p>
            <a:pPr lvl="1"/>
            <a:r>
              <a:rPr lang="es-CL" sz="1700" b="1" dirty="0" smtClean="0"/>
              <a:t>Compañías</a:t>
            </a:r>
            <a:br>
              <a:rPr lang="es-CL" sz="1700" b="1" dirty="0" smtClean="0"/>
            </a:br>
            <a:r>
              <a:rPr lang="es-CL" sz="1700" dirty="0" smtClean="0"/>
              <a:t>Permite realizar la mantención de las compañías que reportan</a:t>
            </a:r>
          </a:p>
          <a:p>
            <a:pPr lvl="1"/>
            <a:endParaRPr lang="es-CL" sz="1700" dirty="0" smtClean="0"/>
          </a:p>
          <a:p>
            <a:pPr lvl="1"/>
            <a:r>
              <a:rPr lang="es-CL" sz="1700" b="1" dirty="0" smtClean="0"/>
              <a:t>Reportes</a:t>
            </a:r>
            <a:br>
              <a:rPr lang="es-CL" sz="1700" b="1" dirty="0" smtClean="0"/>
            </a:br>
            <a:r>
              <a:rPr lang="es-CL" sz="1700" dirty="0" smtClean="0"/>
              <a:t>Permite la creación y modificación de los reportes propios</a:t>
            </a:r>
          </a:p>
          <a:p>
            <a:pPr lvl="1"/>
            <a:endParaRPr lang="es-CL" sz="1700" dirty="0"/>
          </a:p>
          <a:p>
            <a:pPr lvl="1"/>
            <a:r>
              <a:rPr lang="es-CL" sz="1700" b="1" dirty="0" smtClean="0"/>
              <a:t>Indicadores</a:t>
            </a:r>
            <a:br>
              <a:rPr lang="es-CL" sz="1700" b="1" dirty="0" smtClean="0"/>
            </a:br>
            <a:r>
              <a:rPr lang="es-CL" sz="1700" dirty="0" smtClean="0"/>
              <a:t>Permite </a:t>
            </a:r>
            <a:r>
              <a:rPr lang="es-CL" sz="1700" dirty="0"/>
              <a:t>la creación y modificación de </a:t>
            </a:r>
            <a:r>
              <a:rPr lang="es-CL" sz="1700" dirty="0" smtClean="0"/>
              <a:t>indicadores</a:t>
            </a:r>
            <a:endParaRPr lang="es-CL" sz="1700" dirty="0"/>
          </a:p>
          <a:p>
            <a:pPr lvl="1"/>
            <a:endParaRPr lang="es-CL" sz="1700" dirty="0" smtClean="0"/>
          </a:p>
          <a:p>
            <a:pPr lvl="1"/>
            <a:r>
              <a:rPr lang="es-CL" sz="1700" b="1" dirty="0" smtClean="0"/>
              <a:t>Definición de Conceptos</a:t>
            </a:r>
            <a:r>
              <a:rPr lang="es-CL" sz="1700" dirty="0" smtClean="0"/>
              <a:t/>
            </a:r>
            <a:br>
              <a:rPr lang="es-CL" sz="1700" dirty="0" smtClean="0"/>
            </a:br>
            <a:r>
              <a:rPr lang="es-CL" sz="1700" dirty="0" smtClean="0"/>
              <a:t>Permite la edición de los conceptos a desplegar en los informes</a:t>
            </a:r>
            <a:endParaRPr lang="es-CL" sz="1300" dirty="0"/>
          </a:p>
          <a:p>
            <a:pPr lvl="1"/>
            <a:endParaRPr lang="es-CL" sz="1700" dirty="0" smtClean="0"/>
          </a:p>
          <a:p>
            <a:pPr lvl="1"/>
            <a:r>
              <a:rPr lang="es-CL" sz="1700" b="1" dirty="0" smtClean="0"/>
              <a:t>Homologación de Conceptos</a:t>
            </a:r>
            <a:r>
              <a:rPr lang="es-CL" sz="1700" dirty="0" smtClean="0"/>
              <a:t/>
            </a:r>
            <a:br>
              <a:rPr lang="es-CL" sz="1700" dirty="0" smtClean="0"/>
            </a:br>
            <a:r>
              <a:rPr lang="es-CL" sz="1700" dirty="0" smtClean="0"/>
              <a:t>Permite la definición y ejecución de homologaciones de conceptos</a:t>
            </a:r>
          </a:p>
          <a:p>
            <a:pPr lvl="1"/>
            <a:endParaRPr lang="es-CL" sz="1700" dirty="0"/>
          </a:p>
          <a:p>
            <a:pPr lvl="1"/>
            <a:r>
              <a:rPr lang="es-CL" sz="1700" b="1" dirty="0" smtClean="0"/>
              <a:t>Ramo</a:t>
            </a:r>
            <a:br>
              <a:rPr lang="es-CL" sz="1700" b="1" dirty="0" smtClean="0"/>
            </a:br>
            <a:r>
              <a:rPr lang="es-CL" sz="1700" dirty="0" smtClean="0"/>
              <a:t>Permite </a:t>
            </a:r>
            <a:r>
              <a:rPr lang="es-CL" sz="1700" dirty="0"/>
              <a:t>la creación y modificación de </a:t>
            </a:r>
            <a:r>
              <a:rPr lang="es-CL" sz="1700" dirty="0" smtClean="0"/>
              <a:t>ramos y sub-ramos</a:t>
            </a:r>
          </a:p>
          <a:p>
            <a:pPr lvl="1"/>
            <a:endParaRPr lang="es-CL" sz="1700" dirty="0" smtClean="0"/>
          </a:p>
          <a:p>
            <a:pPr lvl="1"/>
            <a:r>
              <a:rPr lang="es-CL" sz="1700" b="1" dirty="0" smtClean="0"/>
              <a:t>Segmento</a:t>
            </a:r>
            <a:br>
              <a:rPr lang="es-CL" sz="1700" b="1" dirty="0" smtClean="0"/>
            </a:br>
            <a:r>
              <a:rPr lang="es-CL" sz="1700" dirty="0" smtClean="0"/>
              <a:t>Permite </a:t>
            </a:r>
            <a:r>
              <a:rPr lang="es-CL" sz="1700" dirty="0"/>
              <a:t>la creación y modificación de </a:t>
            </a:r>
            <a:r>
              <a:rPr lang="es-CL" sz="1700" dirty="0" smtClean="0"/>
              <a:t>segmentos</a:t>
            </a:r>
            <a:endParaRPr lang="es-CL" sz="1600" dirty="0" smtClean="0"/>
          </a:p>
        </p:txBody>
      </p:sp>
    </p:spTree>
    <p:extLst>
      <p:ext uri="{BB962C8B-B14F-4D97-AF65-F5344CB8AC3E}">
        <p14:creationId xmlns:p14="http://schemas.microsoft.com/office/powerpoint/2010/main" val="4123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199</Words>
  <Application>Microsoft Office PowerPoint</Application>
  <PresentationFormat>Presentación en pantalla 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Prisma Financiero Capacitación</vt:lpstr>
      <vt:lpstr>Agenda</vt:lpstr>
      <vt:lpstr>Diagrama General</vt:lpstr>
      <vt:lpstr>Ambiente Web - Acceso</vt:lpstr>
      <vt:lpstr>Ambiente Web - Menú</vt:lpstr>
      <vt:lpstr>Ambiente Web - Reportes</vt:lpstr>
      <vt:lpstr>Ambiente Web - Documentos</vt:lpstr>
      <vt:lpstr>Ambiente Web - Procesos</vt:lpstr>
      <vt:lpstr>Ambiente Web - Administración</vt:lpstr>
      <vt:lpstr>Ambiente Web - Configuración</vt:lpstr>
      <vt:lpstr>Demostración</vt:lpstr>
      <vt:lpstr>Gracias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Hector Parra (DBNeTCorp)</dc:creator>
  <cp:lastModifiedBy>Hector Parra (DBNeTCorp)</cp:lastModifiedBy>
  <cp:revision>38</cp:revision>
  <cp:lastPrinted>2013-03-26T18:56:30Z</cp:lastPrinted>
  <dcterms:created xsi:type="dcterms:W3CDTF">2013-03-25T15:04:37Z</dcterms:created>
  <dcterms:modified xsi:type="dcterms:W3CDTF">2013-06-25T19:59:19Z</dcterms:modified>
</cp:coreProperties>
</file>