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EA10943F-B8F7-48A7-A6D3-29CE9253395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A938E"/>
    <a:srgbClr val="4A7C29"/>
    <a:srgbClr val="338146"/>
    <a:srgbClr val="34473D"/>
    <a:srgbClr val="FFAB06"/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3234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5464206091484"/>
          <c:y val="0.11823896983593889"/>
          <c:w val="0.81409823023619432"/>
          <c:h val="0.77789867638246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Fracasan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4-40FE-875B-D82E51A541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Lo consiguen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4-40FE-875B-D82E51A5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347401743"/>
        <c:axId val="1219242623"/>
      </c:barChart>
      <c:catAx>
        <c:axId val="1347401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19242623"/>
        <c:crosses val="autoZero"/>
        <c:auto val="1"/>
        <c:lblAlgn val="ctr"/>
        <c:lblOffset val="100"/>
        <c:noMultiLvlLbl val="0"/>
      </c:catAx>
      <c:valAx>
        <c:axId val="121924262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740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1827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9870" y="29988192"/>
            <a:ext cx="23360622" cy="10567268"/>
          </a:xfrm>
        </p:spPr>
        <p:txBody>
          <a:bodyPr>
            <a:normAutofit/>
          </a:bodyPr>
          <a:lstStyle>
            <a:lvl1pPr marL="0" indent="0" algn="l">
              <a:buNone/>
              <a:defRPr sz="6614" baseline="0">
                <a:solidFill>
                  <a:schemeClr val="tx1">
                    <a:lumMod val="85000"/>
                  </a:schemeClr>
                </a:solidFill>
              </a:defRPr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6614"/>
            </a:lvl3pPr>
            <a:lvl4pPr marL="4536018" indent="0" algn="ctr">
              <a:buNone/>
              <a:defRPr sz="6614"/>
            </a:lvl4pPr>
            <a:lvl5pPr marL="6048024" indent="0" algn="ctr">
              <a:buNone/>
              <a:defRPr sz="6614"/>
            </a:lvl5pPr>
            <a:lvl6pPr marL="7560031" indent="0" algn="ctr">
              <a:buNone/>
              <a:defRPr sz="6614"/>
            </a:lvl6pPr>
            <a:lvl7pPr marL="9072037" indent="0" algn="ctr">
              <a:buNone/>
              <a:defRPr sz="6614"/>
            </a:lvl7pPr>
            <a:lvl8pPr marL="10584043" indent="0" algn="ctr">
              <a:buNone/>
              <a:defRPr sz="6614"/>
            </a:lvl8pPr>
            <a:lvl9pPr marL="12096049" indent="0" algn="ctr">
              <a:buNone/>
              <a:defRPr sz="661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08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5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51706" y="2380015"/>
            <a:ext cx="6142559" cy="368406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0020" y="2380015"/>
            <a:ext cx="19183683" cy="368406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6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0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1827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29988192"/>
            <a:ext cx="23360622" cy="10567268"/>
          </a:xfrm>
        </p:spPr>
        <p:txBody>
          <a:bodyPr anchor="t">
            <a:normAutofit/>
          </a:bodyPr>
          <a:lstStyle>
            <a:lvl1pPr marL="0" indent="0">
              <a:buNone/>
              <a:defRPr sz="66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2006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6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9870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745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8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0726841"/>
            <a:ext cx="11113306" cy="456962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53" b="0">
                <a:solidFill>
                  <a:schemeClr val="tx2"/>
                </a:solidFill>
              </a:defRPr>
            </a:lvl1pPr>
            <a:lvl2pPr marL="1512006" indent="0">
              <a:buNone/>
              <a:defRPr sz="5953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9870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5210865" y="10726841"/>
            <a:ext cx="11128426" cy="4569629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5953" b="0" kern="1200" spc="33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024012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61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95745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7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7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580" y="2856028"/>
            <a:ext cx="7938076" cy="9996045"/>
          </a:xfrm>
        </p:spPr>
        <p:txBody>
          <a:bodyPr anchor="b">
            <a:normAutofit/>
          </a:bodyPr>
          <a:lstStyle>
            <a:lvl1pPr>
              <a:defRPr sz="926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106" y="4284028"/>
            <a:ext cx="15078144" cy="34272220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6580" y="13116542"/>
            <a:ext cx="7938076" cy="23800159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2646"/>
              </a:spcBef>
              <a:buNone/>
              <a:defRPr sz="4299"/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1892205"/>
            <a:ext cx="28010067" cy="1094807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22" y="32844211"/>
            <a:ext cx="24759236" cy="5712037"/>
          </a:xfrm>
        </p:spPr>
        <p:txBody>
          <a:bodyPr anchor="b">
            <a:normAutofit/>
          </a:bodyPr>
          <a:lstStyle>
            <a:lvl1pPr>
              <a:defRPr sz="926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9"/>
            <a:ext cx="28010067" cy="32039147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10583">
                <a:solidFill>
                  <a:schemeClr val="bg1"/>
                </a:solidFill>
              </a:defRPr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022" y="38158894"/>
            <a:ext cx="24759236" cy="37293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646"/>
              </a:spcBef>
              <a:buNone/>
              <a:defRPr sz="4299">
                <a:solidFill>
                  <a:schemeClr val="bg1">
                    <a:lumMod val="85000"/>
                  </a:schemeClr>
                </a:solidFill>
              </a:defRPr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1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39965" y="0"/>
            <a:ext cx="2419223" cy="42840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9870" y="2284815"/>
            <a:ext cx="24041029" cy="8280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1424083"/>
            <a:ext cx="21319403" cy="2718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23099545" y="6925230"/>
            <a:ext cx="11900070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2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7863505" y="25965353"/>
            <a:ext cx="22372144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72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15566" y="38556257"/>
            <a:ext cx="2268022" cy="3708857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1058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3228" kern="1200" spc="-16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4802" indent="-604802" algn="l" defTabSz="3024012" rtl="0" eaLnBrk="1" latinLnBrk="0" hangingPunct="1">
        <a:lnSpc>
          <a:spcPct val="95000"/>
        </a:lnSpc>
        <a:spcBef>
          <a:spcPts val="4630"/>
        </a:spcBef>
        <a:spcAft>
          <a:spcPts val="661"/>
        </a:spcAft>
        <a:buClr>
          <a:schemeClr val="accent1"/>
        </a:buClr>
        <a:buSzPct val="80000"/>
        <a:buFont typeface="Arial" pitchFamily="34" charset="0"/>
        <a:buChar char="•"/>
        <a:defRPr sz="5953" kern="1200" spc="33" baseline="0">
          <a:solidFill>
            <a:schemeClr val="tx1"/>
          </a:solidFill>
          <a:latin typeface="+mn-lt"/>
          <a:ea typeface="+mn-ea"/>
          <a:cs typeface="+mn-cs"/>
        </a:defRPr>
      </a:lvl1pPr>
      <a:lvl2pPr marL="1512006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419210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326413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4233617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29136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628349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727562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826775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chart" Target="../charts/chart1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15A3-51A6-4B24-BC68-E1A893880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99" y="2458028"/>
            <a:ext cx="19602246" cy="3265136"/>
          </a:xfrm>
        </p:spPr>
        <p:txBody>
          <a:bodyPr>
            <a:noAutofit/>
          </a:bodyPr>
          <a:lstStyle/>
          <a:p>
            <a:r>
              <a:rPr lang="es-ES" sz="12000" dirty="0"/>
              <a:t>Sistema de recomendación </a:t>
            </a:r>
            <a:br>
              <a:rPr lang="es-ES" sz="12000" dirty="0"/>
            </a:br>
            <a:r>
              <a:rPr lang="es-ES" sz="12000" dirty="0"/>
              <a:t>nutricional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445F5-449B-4E67-BA24-F68AAD35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103" y="5720395"/>
            <a:ext cx="7432592" cy="828598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ES" dirty="0"/>
              <a:t>Autor: Jesús Carro Tomé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8E3D52-B5E1-45C8-9506-1E6AEE61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5" y="1805595"/>
            <a:ext cx="4741913" cy="471291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61AA6FF-CB04-44B0-B6E7-41CBC0A33709}"/>
              </a:ext>
            </a:extLst>
          </p:cNvPr>
          <p:cNvSpPr/>
          <p:nvPr/>
        </p:nvSpPr>
        <p:spPr>
          <a:xfrm>
            <a:off x="1711721" y="7642113"/>
            <a:ext cx="13583174" cy="10845094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D5D5FE1D-4C5E-4000-9265-EDA0973C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90544"/>
              </p:ext>
            </p:extLst>
          </p:nvPr>
        </p:nvGraphicFramePr>
        <p:xfrm>
          <a:off x="2271934" y="9228654"/>
          <a:ext cx="6962430" cy="658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A86E4-9C91-4C19-908F-CE5C2C1F84FE}"/>
              </a:ext>
            </a:extLst>
          </p:cNvPr>
          <p:cNvSpPr txBox="1"/>
          <p:nvPr/>
        </p:nvSpPr>
        <p:spPr>
          <a:xfrm>
            <a:off x="3171232" y="8024942"/>
            <a:ext cx="10664151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INTRODUCCIÓN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1EBE447-E744-4410-917D-B1B6F9A90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75" y="9342326"/>
            <a:ext cx="4279393" cy="537285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6A7EC9B-7B06-4892-BF37-8F656D3C6010}"/>
              </a:ext>
            </a:extLst>
          </p:cNvPr>
          <p:cNvSpPr txBox="1"/>
          <p:nvPr/>
        </p:nvSpPr>
        <p:spPr>
          <a:xfrm>
            <a:off x="9794577" y="14850836"/>
            <a:ext cx="523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/>
              <a:t>Una de cada cinco muertes se debe a la mala alimentación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3704F7-6B45-489D-A168-75B337482FC6}"/>
              </a:ext>
            </a:extLst>
          </p:cNvPr>
          <p:cNvSpPr txBox="1"/>
          <p:nvPr/>
        </p:nvSpPr>
        <p:spPr>
          <a:xfrm>
            <a:off x="2631364" y="16771307"/>
            <a:ext cx="1199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HEALTH ES UNA APLICACIÓN DE ESCRITORIO QUE INCULCA UN ESTILO DE VIDA SALUDABLE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B86622-CD3C-44FA-BEAF-47BA784E13D6}"/>
              </a:ext>
            </a:extLst>
          </p:cNvPr>
          <p:cNvSpPr/>
          <p:nvPr/>
        </p:nvSpPr>
        <p:spPr>
          <a:xfrm>
            <a:off x="16060415" y="7642447"/>
            <a:ext cx="13583174" cy="10940766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410773F-71B1-4BE6-ABCD-49344513A536}"/>
              </a:ext>
            </a:extLst>
          </p:cNvPr>
          <p:cNvSpPr txBox="1"/>
          <p:nvPr/>
        </p:nvSpPr>
        <p:spPr>
          <a:xfrm>
            <a:off x="17609574" y="7902331"/>
            <a:ext cx="10588656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OBJETIVOS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85B8F87-1D0C-4196-9306-E6356B68A918}"/>
              </a:ext>
            </a:extLst>
          </p:cNvPr>
          <p:cNvSpPr txBox="1"/>
          <p:nvPr/>
        </p:nvSpPr>
        <p:spPr>
          <a:xfrm>
            <a:off x="17399266" y="8955415"/>
            <a:ext cx="4001991" cy="954107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CATEGORIZACIÓN SIMPLE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6DFC910-4C5D-4301-BD85-C8116E78657B}"/>
              </a:ext>
            </a:extLst>
          </p:cNvPr>
          <p:cNvSpPr txBox="1"/>
          <p:nvPr/>
        </p:nvSpPr>
        <p:spPr>
          <a:xfrm>
            <a:off x="24420351" y="8983172"/>
            <a:ext cx="400199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LIBRE</a:t>
            </a:r>
            <a:r>
              <a:rPr lang="es-ES" b="1" dirty="0"/>
              <a:t> </a:t>
            </a:r>
            <a:r>
              <a:rPr lang="es-ES" sz="2800" b="1" dirty="0"/>
              <a:t>ELECCIÓN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AF1A6B6-38AB-4698-A30C-91D2A05117DB}"/>
              </a:ext>
            </a:extLst>
          </p:cNvPr>
          <p:cNvSpPr txBox="1"/>
          <p:nvPr/>
        </p:nvSpPr>
        <p:spPr>
          <a:xfrm>
            <a:off x="19155483" y="12871748"/>
            <a:ext cx="7393037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CLARIDAD DE RESULTADOS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1BA3EF57-CB96-4771-942C-02FE3E7C0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69" y="10793104"/>
            <a:ext cx="6112761" cy="1764688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A5D4F379-97A9-47B9-A648-C18075845380}"/>
              </a:ext>
            </a:extLst>
          </p:cNvPr>
          <p:cNvSpPr txBox="1"/>
          <p:nvPr/>
        </p:nvSpPr>
        <p:spPr>
          <a:xfrm>
            <a:off x="17590751" y="10129302"/>
            <a:ext cx="38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NUTRISCORE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93F7B2C-5FB3-4F51-AEED-63BCE848A6F9}"/>
              </a:ext>
            </a:extLst>
          </p:cNvPr>
          <p:cNvSpPr txBox="1"/>
          <p:nvPr/>
        </p:nvSpPr>
        <p:spPr>
          <a:xfrm>
            <a:off x="24365547" y="9687051"/>
            <a:ext cx="356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SELECIONA LA OPCIÓN QUE DESEA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602ACDE-AEF4-4554-BBC3-42277AE2C3F7}"/>
              </a:ext>
            </a:extLst>
          </p:cNvPr>
          <p:cNvSpPr txBox="1"/>
          <p:nvPr/>
        </p:nvSpPr>
        <p:spPr>
          <a:xfrm>
            <a:off x="20528501" y="13538151"/>
            <a:ext cx="481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INFORMACIÓN COMPLETA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DC594AB3-0A09-4460-8B46-A800626A8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2483" y="10817514"/>
            <a:ext cx="6112761" cy="1702090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E552610A-4FC5-4C07-89C1-19D6860DA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582" y="14347827"/>
            <a:ext cx="4816838" cy="3015759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A01D22A-58B7-4592-A3A7-F3103657E2BF}"/>
              </a:ext>
            </a:extLst>
          </p:cNvPr>
          <p:cNvSpPr/>
          <p:nvPr/>
        </p:nvSpPr>
        <p:spPr>
          <a:xfrm>
            <a:off x="1711721" y="18908970"/>
            <a:ext cx="27931867" cy="13407357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773D2F-9B46-4FF3-9A56-76A8120D9C8D}"/>
              </a:ext>
            </a:extLst>
          </p:cNvPr>
          <p:cNvSpPr txBox="1"/>
          <p:nvPr/>
        </p:nvSpPr>
        <p:spPr>
          <a:xfrm>
            <a:off x="3706615" y="19296245"/>
            <a:ext cx="23797437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RESULTADOS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4AC6FA-DC26-4449-AB26-59880860473B}"/>
              </a:ext>
            </a:extLst>
          </p:cNvPr>
          <p:cNvSpPr txBox="1"/>
          <p:nvPr/>
        </p:nvSpPr>
        <p:spPr>
          <a:xfrm>
            <a:off x="3706615" y="20125793"/>
            <a:ext cx="788337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ANALISIS DE DATOS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6150A49-E344-42AE-BB06-7730734227DC}"/>
              </a:ext>
            </a:extLst>
          </p:cNvPr>
          <p:cNvSpPr txBox="1"/>
          <p:nvPr/>
        </p:nvSpPr>
        <p:spPr>
          <a:xfrm>
            <a:off x="12193488" y="20124124"/>
            <a:ext cx="6898146" cy="954107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INNOVADOR SISTEMA DE RECOMENDACIÓN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0ABBDE0-A54C-42CF-BF5F-02DC370BC844}"/>
              </a:ext>
            </a:extLst>
          </p:cNvPr>
          <p:cNvSpPr txBox="1"/>
          <p:nvPr/>
        </p:nvSpPr>
        <p:spPr>
          <a:xfrm>
            <a:off x="20699665" y="20092211"/>
            <a:ext cx="6898146" cy="584775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PERSONALIZACIÓN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09DA290-8814-4D5F-B4FE-B2F18F86BBF2}"/>
              </a:ext>
            </a:extLst>
          </p:cNvPr>
          <p:cNvSpPr txBox="1"/>
          <p:nvPr/>
        </p:nvSpPr>
        <p:spPr>
          <a:xfrm>
            <a:off x="8688379" y="20936599"/>
            <a:ext cx="2751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SEGUIMIENTO DE LAS ELECCIONES REALIZADAS POR EL USUARIO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98773D96-08E0-4547-8A05-A05BBC19C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30" y="21241448"/>
            <a:ext cx="4176483" cy="274801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93C05C41-D35A-475F-96A0-391EEE6C9A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8" y="23983242"/>
            <a:ext cx="4613720" cy="3511443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9681527C-8352-42AA-9396-8DA4FE7E7E90}"/>
              </a:ext>
            </a:extLst>
          </p:cNvPr>
          <p:cNvSpPr txBox="1"/>
          <p:nvPr/>
        </p:nvSpPr>
        <p:spPr>
          <a:xfrm>
            <a:off x="4657336" y="24847744"/>
            <a:ext cx="1868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ANALISIS DE LOS NUEVOS </a:t>
            </a:r>
            <a:r>
              <a:rPr lang="es-ES" sz="2400" dirty="0"/>
              <a:t>ALIMENTOS</a:t>
            </a:r>
          </a:p>
        </p:txBody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6B89830A-88C4-4567-A21F-EA02F8D4F7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154" y="21512404"/>
            <a:ext cx="3795186" cy="802137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2786E3DD-C4BF-446E-AEAA-2801704E1126}"/>
              </a:ext>
            </a:extLst>
          </p:cNvPr>
          <p:cNvSpPr txBox="1"/>
          <p:nvPr/>
        </p:nvSpPr>
        <p:spPr>
          <a:xfrm>
            <a:off x="12161477" y="22908897"/>
            <a:ext cx="5237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NECESIDAD DEL MOMENTO DEL DÍA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AJUSTE DEL ALIMENTO A LAS NECESIDADES DEL USUARIO</a:t>
            </a:r>
          </a:p>
        </p:txBody>
      </p:sp>
      <p:pic>
        <p:nvPicPr>
          <p:cNvPr id="79" name="Imagen 78">
            <a:extLst>
              <a:ext uri="{FF2B5EF4-FFF2-40B4-BE49-F238E27FC236}">
                <a16:creationId xmlns:a16="http://schemas.microsoft.com/office/drawing/2014/main" id="{CDE9E3AC-9532-4559-9038-A3F0D014DE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68" y="25274788"/>
            <a:ext cx="3950256" cy="274801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EA4F1922-9E62-4F3E-8C58-A871E242419C}"/>
              </a:ext>
            </a:extLst>
          </p:cNvPr>
          <p:cNvSpPr txBox="1"/>
          <p:nvPr/>
        </p:nvSpPr>
        <p:spPr>
          <a:xfrm>
            <a:off x="15582997" y="23850217"/>
            <a:ext cx="326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EN CADA DECISIÓN SE REAJUSTAN LAS OPCIONES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A637B05-9018-4163-93C3-64E541CAFCAF}"/>
              </a:ext>
            </a:extLst>
          </p:cNvPr>
          <p:cNvSpPr txBox="1"/>
          <p:nvPr/>
        </p:nvSpPr>
        <p:spPr>
          <a:xfrm>
            <a:off x="20177602" y="20759353"/>
            <a:ext cx="523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MODIFICACIÓN DEL CALCULO: TMB</a:t>
            </a:r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1AAFB569-2474-4914-9659-65F3C185E6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319" y="21579719"/>
            <a:ext cx="6955838" cy="215500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0A0F612A-618C-48F4-9E92-45F96F4F9698}"/>
              </a:ext>
            </a:extLst>
          </p:cNvPr>
          <p:cNvSpPr txBox="1"/>
          <p:nvPr/>
        </p:nvSpPr>
        <p:spPr>
          <a:xfrm>
            <a:off x="19568832" y="22101285"/>
            <a:ext cx="6898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REAJUSTE DE LA FORMULA CON EL USO DEL PROGRAMA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FAA37E2-DD7A-43A7-B72E-75A868DF2791}"/>
              </a:ext>
            </a:extLst>
          </p:cNvPr>
          <p:cNvSpPr txBox="1"/>
          <p:nvPr/>
        </p:nvSpPr>
        <p:spPr>
          <a:xfrm>
            <a:off x="20292258" y="24847744"/>
            <a:ext cx="273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AÑADIR NUEVOS </a:t>
            </a:r>
          </a:p>
          <a:p>
            <a:pPr algn="just"/>
            <a:r>
              <a:rPr lang="es-ES" sz="2400" dirty="0"/>
              <a:t>ALIMENTOS</a:t>
            </a: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E6F2D5AE-BE94-4D1C-8983-F2111614A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171" y="24683010"/>
            <a:ext cx="2489362" cy="1717661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1127AF94-16D7-43CE-80EC-59E3C1014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184" y="23299564"/>
            <a:ext cx="2489361" cy="1719198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id="{F3D6375E-D15E-423B-A053-A64691A92336}"/>
              </a:ext>
            </a:extLst>
          </p:cNvPr>
          <p:cNvSpPr txBox="1"/>
          <p:nvPr/>
        </p:nvSpPr>
        <p:spPr>
          <a:xfrm>
            <a:off x="22823258" y="23407671"/>
            <a:ext cx="278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EDITAR INFORMACIÓN DEL USUARIO</a:t>
            </a:r>
          </a:p>
        </p:txBody>
      </p:sp>
      <p:sp>
        <p:nvSpPr>
          <p:cNvPr id="94" name="Título 1">
            <a:extLst>
              <a:ext uri="{FF2B5EF4-FFF2-40B4-BE49-F238E27FC236}">
                <a16:creationId xmlns:a16="http://schemas.microsoft.com/office/drawing/2014/main" id="{AD8F12E7-F4AC-40D5-A753-1015E0E71116}"/>
              </a:ext>
            </a:extLst>
          </p:cNvPr>
          <p:cNvSpPr txBox="1">
            <a:spLocks/>
          </p:cNvSpPr>
          <p:nvPr/>
        </p:nvSpPr>
        <p:spPr>
          <a:xfrm>
            <a:off x="2231956" y="717146"/>
            <a:ext cx="25776376" cy="1344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02401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827" kern="1200" spc="-16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>
                <a:solidFill>
                  <a:srgbClr val="D9D9D9"/>
                </a:solidFill>
              </a:rPr>
              <a:t>TRABAJO DE FIN DE GRADO – II – UNIVERSIDAD DE BURGOS INGENIERÍA INFORMÁTICA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C2575511-02F8-4BCA-80B7-81411F2A95EE}"/>
              </a:ext>
            </a:extLst>
          </p:cNvPr>
          <p:cNvSpPr txBox="1"/>
          <p:nvPr/>
        </p:nvSpPr>
        <p:spPr>
          <a:xfrm>
            <a:off x="3421643" y="27494685"/>
            <a:ext cx="2716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APLICACIÓN FUNCIONAL PARA LA RECOMENDACIÓN  NUTRICIONAL EN BASE A LAS NECESIDADES DEL USUARIO, SUS OBJETIVOS, Y SU ESTADO PATOLOGÍCO</a:t>
            </a:r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id="{BBF48D9A-474E-47EA-806D-77E7FE442C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04" y="28512883"/>
            <a:ext cx="4554030" cy="3124539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F4A8ED0F-DDA3-44BF-A980-1926FFEA03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66" y="28509181"/>
            <a:ext cx="4554031" cy="3127851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CFB88909-7D29-4993-A703-D82AEE07D3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829" y="28505150"/>
            <a:ext cx="4554028" cy="3135643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745FB2D9-D5D4-4506-8315-752C5FACB9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920" y="28416777"/>
            <a:ext cx="4567132" cy="3135643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01144A83-B908-4358-BA1A-EC009E6AA983}"/>
              </a:ext>
            </a:extLst>
          </p:cNvPr>
          <p:cNvSpPr/>
          <p:nvPr/>
        </p:nvSpPr>
        <p:spPr>
          <a:xfrm>
            <a:off x="3584653" y="34717703"/>
            <a:ext cx="24613577" cy="47488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7334602-6A07-435F-AA02-40617E1081EC}"/>
              </a:ext>
            </a:extLst>
          </p:cNvPr>
          <p:cNvSpPr txBox="1"/>
          <p:nvPr/>
        </p:nvSpPr>
        <p:spPr>
          <a:xfrm>
            <a:off x="5368412" y="35024458"/>
            <a:ext cx="21052935" cy="369332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CONCLUSIÓN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7DF20DBD-CA72-48F9-9E96-3CECD447DE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2" y="35896258"/>
            <a:ext cx="5715000" cy="3228975"/>
          </a:xfrm>
          <a:prstGeom prst="rect">
            <a:avLst/>
          </a:prstGeom>
        </p:spPr>
      </p:pic>
      <p:pic>
        <p:nvPicPr>
          <p:cNvPr id="132" name="Imagen 131">
            <a:extLst>
              <a:ext uri="{FF2B5EF4-FFF2-40B4-BE49-F238E27FC236}">
                <a16:creationId xmlns:a16="http://schemas.microsoft.com/office/drawing/2014/main" id="{A5261871-AE94-425E-A15F-BE1CD381B2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676" y="35896258"/>
            <a:ext cx="5715000" cy="3228975"/>
          </a:xfrm>
          <a:prstGeom prst="rect">
            <a:avLst/>
          </a:prstGeom>
        </p:spPr>
      </p:pic>
      <p:sp>
        <p:nvSpPr>
          <p:cNvPr id="134" name="CuadroTexto 133">
            <a:extLst>
              <a:ext uri="{FF2B5EF4-FFF2-40B4-BE49-F238E27FC236}">
                <a16:creationId xmlns:a16="http://schemas.microsoft.com/office/drawing/2014/main" id="{89A8283C-E23A-44D9-944F-295FE49C1FDC}"/>
              </a:ext>
            </a:extLst>
          </p:cNvPr>
          <p:cNvSpPr txBox="1"/>
          <p:nvPr/>
        </p:nvSpPr>
        <p:spPr>
          <a:xfrm>
            <a:off x="11876679" y="35941084"/>
            <a:ext cx="7828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/>
              <a:t>LA DIETOTERAPIA ES VITAL PARA MANTENER UNA BUENA CALIDAD DE VIDA Y PREVENIR ENFERMEDADES. CADA VEZ SE USAN MAS LAS NUEVAS TECNOLOGÍAS EN EL MUNDO DE LA ENSEÑANZA. EN ESTE PROYECTO SE COMBINAN LAS PLATAFORMAS MULTIMEDIAS Y LA NUTRCIÓN PARA AYUDAR A LOS USUARIOS A SEGUIR UN HÁBITO DE VIDA SALUDABLE,  MEJORANDO LA SALUD DE LAS PERSONAS.</a:t>
            </a:r>
          </a:p>
        </p:txBody>
      </p:sp>
      <p:pic>
        <p:nvPicPr>
          <p:cNvPr id="142" name="Imagen 141">
            <a:extLst>
              <a:ext uri="{FF2B5EF4-FFF2-40B4-BE49-F238E27FC236}">
                <a16:creationId xmlns:a16="http://schemas.microsoft.com/office/drawing/2014/main" id="{C46CAE97-48C3-4BD7-AEA4-9A14C54AB63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760" y="39859758"/>
            <a:ext cx="2469257" cy="2469257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0730EFB6-4ED5-41EB-B62E-A75448DCE5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254" y="40308573"/>
            <a:ext cx="4163335" cy="2020442"/>
          </a:xfrm>
          <a:prstGeom prst="rect">
            <a:avLst/>
          </a:prstGeom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32C3A65E-EE87-4B4F-B821-7D8E2CC22B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66" y="40088342"/>
            <a:ext cx="2469257" cy="2161127"/>
          </a:xfrm>
          <a:prstGeom prst="rect">
            <a:avLst/>
          </a:prstGeom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C2E67880-FC1F-4D65-B51C-7EFAC0A4BA5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524" y="39779926"/>
            <a:ext cx="1979233" cy="2469543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391228F1-D0D9-4BE2-B6EA-56FB76C9E6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31" y="39715483"/>
            <a:ext cx="2469257" cy="2474469"/>
          </a:xfrm>
          <a:prstGeom prst="rect">
            <a:avLst/>
          </a:prstGeom>
        </p:spPr>
      </p:pic>
      <p:pic>
        <p:nvPicPr>
          <p:cNvPr id="152" name="Imagen 151">
            <a:extLst>
              <a:ext uri="{FF2B5EF4-FFF2-40B4-BE49-F238E27FC236}">
                <a16:creationId xmlns:a16="http://schemas.microsoft.com/office/drawing/2014/main" id="{29D4A738-6083-40AA-A8AA-04C3BDD4224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91" y="39859472"/>
            <a:ext cx="2469257" cy="2389997"/>
          </a:xfrm>
          <a:prstGeom prst="rect">
            <a:avLst/>
          </a:prstGeom>
        </p:spPr>
      </p:pic>
      <p:pic>
        <p:nvPicPr>
          <p:cNvPr id="154" name="Imagen 153">
            <a:extLst>
              <a:ext uri="{FF2B5EF4-FFF2-40B4-BE49-F238E27FC236}">
                <a16:creationId xmlns:a16="http://schemas.microsoft.com/office/drawing/2014/main" id="{FA15D794-0C85-4759-9CEC-B66EBDFCDB3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78" y="39859472"/>
            <a:ext cx="2482130" cy="24744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428AF9-ED97-4134-A110-C73EC3CF2BF0}"/>
              </a:ext>
            </a:extLst>
          </p:cNvPr>
          <p:cNvSpPr txBox="1"/>
          <p:nvPr/>
        </p:nvSpPr>
        <p:spPr>
          <a:xfrm>
            <a:off x="18798440" y="6304535"/>
            <a:ext cx="95392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rgbClr val="D9D9D9"/>
                </a:solidFill>
              </a:rPr>
              <a:t>Tutor: Antonio Jesús Canepa </a:t>
            </a:r>
            <a:r>
              <a:rPr lang="es-ES" sz="4400" u="sng" dirty="0" err="1">
                <a:solidFill>
                  <a:srgbClr val="D9D9D9"/>
                </a:solidFill>
              </a:rPr>
              <a:t>Oneto</a:t>
            </a:r>
            <a:endParaRPr lang="es-ES" sz="4400" u="sng" dirty="0">
              <a:solidFill>
                <a:srgbClr val="D9D9D9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8962729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709</TotalTime>
  <Words>214</Words>
  <Application>Microsoft Office PowerPoint</Application>
  <PresentationFormat>Personalizado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Visualización</vt:lpstr>
      <vt:lpstr>Sistema de recomendación  nutricional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nutricional</dc:title>
  <dc:creator>Jesus Carro Tome</dc:creator>
  <cp:lastModifiedBy>Jesus Carro Tome</cp:lastModifiedBy>
  <cp:revision>61</cp:revision>
  <dcterms:created xsi:type="dcterms:W3CDTF">2019-06-25T14:43:01Z</dcterms:created>
  <dcterms:modified xsi:type="dcterms:W3CDTF">2019-06-28T08:47:26Z</dcterms:modified>
</cp:coreProperties>
</file>