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EA10943F-B8F7-48A7-A6D3-29CE9253395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8A938E"/>
    <a:srgbClr val="4A7C29"/>
    <a:srgbClr val="338146"/>
    <a:srgbClr val="34473D"/>
    <a:srgbClr val="FFAB06"/>
    <a:srgbClr val="99CB38"/>
    <a:srgbClr val="63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-2520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5464206091484"/>
          <c:y val="0.11823896983593889"/>
          <c:w val="0.81409823023619432"/>
          <c:h val="0.777898676382461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Fracasan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Hoja1!$B$2</c:f>
              <c:numCache>
                <c:formatCode>0%</c:formatCode>
                <c:ptCount val="1"/>
                <c:pt idx="0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C4-40FE-875B-D82E51A541E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Lo consiguen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Hoja1!$A$2</c:f>
              <c:strCache>
                <c:ptCount val="1"/>
                <c:pt idx="0">
                  <c:v>81% de los españoles fracasa al hacer una dieta</c:v>
                </c:pt>
              </c:strCache>
            </c:strRef>
          </c:cat>
          <c:val>
            <c:numRef>
              <c:f>Hoja1!$C$2</c:f>
              <c:numCache>
                <c:formatCode>0%</c:formatCode>
                <c:ptCount val="1"/>
                <c:pt idx="0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C4-40FE-875B-D82E51A541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1347401743"/>
        <c:axId val="1219242623"/>
      </c:barChart>
      <c:catAx>
        <c:axId val="13474017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219242623"/>
        <c:crosses val="autoZero"/>
        <c:auto val="1"/>
        <c:lblAlgn val="ctr"/>
        <c:lblOffset val="100"/>
        <c:noMultiLvlLbl val="0"/>
      </c:catAx>
      <c:valAx>
        <c:axId val="121924262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4740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21827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9870" y="29988192"/>
            <a:ext cx="23360622" cy="10567268"/>
          </a:xfrm>
        </p:spPr>
        <p:txBody>
          <a:bodyPr>
            <a:normAutofit/>
          </a:bodyPr>
          <a:lstStyle>
            <a:lvl1pPr marL="0" indent="0" algn="l">
              <a:buNone/>
              <a:defRPr sz="6614" baseline="0">
                <a:solidFill>
                  <a:schemeClr val="tx1">
                    <a:lumMod val="85000"/>
                  </a:schemeClr>
                </a:solidFill>
              </a:defRPr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6614"/>
            </a:lvl3pPr>
            <a:lvl4pPr marL="4536018" indent="0" algn="ctr">
              <a:buNone/>
              <a:defRPr sz="6614"/>
            </a:lvl4pPr>
            <a:lvl5pPr marL="6048024" indent="0" algn="ctr">
              <a:buNone/>
              <a:defRPr sz="6614"/>
            </a:lvl5pPr>
            <a:lvl6pPr marL="7560031" indent="0" algn="ctr">
              <a:buNone/>
              <a:defRPr sz="6614"/>
            </a:lvl6pPr>
            <a:lvl7pPr marL="9072037" indent="0" algn="ctr">
              <a:buNone/>
              <a:defRPr sz="6614"/>
            </a:lvl7pPr>
            <a:lvl8pPr marL="10584043" indent="0" algn="ctr">
              <a:buNone/>
              <a:defRPr sz="6614"/>
            </a:lvl8pPr>
            <a:lvl9pPr marL="12096049" indent="0" algn="ctr">
              <a:buNone/>
              <a:defRPr sz="661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108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757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451706" y="2380015"/>
            <a:ext cx="6142559" cy="368406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0020" y="2380015"/>
            <a:ext cx="19183683" cy="368406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364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00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9870" y="4740990"/>
            <a:ext cx="23360622" cy="2524720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1827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29988192"/>
            <a:ext cx="23360622" cy="10567268"/>
          </a:xfrm>
        </p:spPr>
        <p:txBody>
          <a:bodyPr anchor="t">
            <a:normAutofit/>
          </a:bodyPr>
          <a:lstStyle>
            <a:lvl1pPr marL="0" indent="0">
              <a:buNone/>
              <a:defRPr sz="661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512006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4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134011" cy="42840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560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9870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95745" y="11424083"/>
            <a:ext cx="11113306" cy="27181755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86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0726841"/>
            <a:ext cx="11113306" cy="456962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53" b="0">
                <a:solidFill>
                  <a:schemeClr val="tx2"/>
                </a:solidFill>
              </a:defRPr>
            </a:lvl1pPr>
            <a:lvl2pPr marL="1512006" indent="0">
              <a:buNone/>
              <a:defRPr sz="5953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29870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5210865" y="10726841"/>
            <a:ext cx="11128426" cy="4569629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5953" b="0" kern="1200" spc="33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024012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61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195745" y="15664061"/>
            <a:ext cx="11113306" cy="22892186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73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9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57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580" y="2856028"/>
            <a:ext cx="7938076" cy="9996045"/>
          </a:xfrm>
        </p:spPr>
        <p:txBody>
          <a:bodyPr anchor="b">
            <a:normAutofit/>
          </a:bodyPr>
          <a:lstStyle>
            <a:lvl1pPr>
              <a:defRPr sz="926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2106" y="4284028"/>
            <a:ext cx="15078144" cy="34272220"/>
          </a:xfrm>
        </p:spPr>
        <p:txBody>
          <a:bodyPr/>
          <a:lstStyle>
            <a:lvl1pPr>
              <a:defRPr sz="5953"/>
            </a:lvl1pPr>
            <a:lvl2pPr>
              <a:defRPr sz="5291"/>
            </a:lvl2pPr>
            <a:lvl3pPr>
              <a:defRPr sz="4630"/>
            </a:lvl3pPr>
            <a:lvl4pPr>
              <a:defRPr sz="4630"/>
            </a:lvl4pPr>
            <a:lvl5pPr>
              <a:defRPr sz="4630"/>
            </a:lvl5pPr>
            <a:lvl6pPr>
              <a:defRPr sz="4630"/>
            </a:lvl6pPr>
            <a:lvl7pPr>
              <a:defRPr sz="4630"/>
            </a:lvl7pPr>
            <a:lvl8pPr>
              <a:defRPr sz="4630"/>
            </a:lvl8pPr>
            <a:lvl9pPr>
              <a:defRPr sz="463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6580" y="13116542"/>
            <a:ext cx="7938076" cy="23800159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2646"/>
              </a:spcBef>
              <a:buNone/>
              <a:defRPr sz="4299"/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68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1892205"/>
            <a:ext cx="28010067" cy="1094807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8022" y="32844211"/>
            <a:ext cx="24759236" cy="5712037"/>
          </a:xfrm>
        </p:spPr>
        <p:txBody>
          <a:bodyPr anchor="b">
            <a:normAutofit/>
          </a:bodyPr>
          <a:lstStyle>
            <a:lvl1pPr>
              <a:defRPr sz="926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9"/>
            <a:ext cx="28010067" cy="32039147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10583">
                <a:solidFill>
                  <a:schemeClr val="bg1"/>
                </a:solidFill>
              </a:defRPr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8022" y="38158894"/>
            <a:ext cx="24759236" cy="37293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646"/>
              </a:spcBef>
              <a:buNone/>
              <a:defRPr sz="4299">
                <a:solidFill>
                  <a:schemeClr val="bg1">
                    <a:lumMod val="85000"/>
                  </a:schemeClr>
                </a:solidFill>
              </a:defRPr>
            </a:lvl1pPr>
            <a:lvl2pPr marL="1512006" indent="0">
              <a:buNone/>
              <a:defRPr sz="3969"/>
            </a:lvl2pPr>
            <a:lvl3pPr marL="3024012" indent="0">
              <a:buNone/>
              <a:defRPr sz="3307"/>
            </a:lvl3pPr>
            <a:lvl4pPr marL="4536018" indent="0">
              <a:buNone/>
              <a:defRPr sz="2976"/>
            </a:lvl4pPr>
            <a:lvl5pPr marL="6048024" indent="0">
              <a:buNone/>
              <a:defRPr sz="2976"/>
            </a:lvl5pPr>
            <a:lvl6pPr marL="7560031" indent="0">
              <a:buNone/>
              <a:defRPr sz="2976"/>
            </a:lvl6pPr>
            <a:lvl7pPr marL="9072037" indent="0">
              <a:buNone/>
              <a:defRPr sz="2976"/>
            </a:lvl7pPr>
            <a:lvl8pPr marL="10584043" indent="0">
              <a:buNone/>
              <a:defRPr sz="2976"/>
            </a:lvl8pPr>
            <a:lvl9pPr marL="12096049" indent="0">
              <a:buNone/>
              <a:defRPr sz="2976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11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839965" y="0"/>
            <a:ext cx="2419223" cy="428402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9870" y="2284815"/>
            <a:ext cx="24041029" cy="82804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9870" y="11424083"/>
            <a:ext cx="21319403" cy="271817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23099545" y="6925230"/>
            <a:ext cx="11900070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2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B6ED0B7-3068-4DD5-A203-46815913B43F}" type="datetimeFigureOut">
              <a:rPr lang="es-ES" smtClean="0"/>
              <a:t>28/06/2019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7863505" y="25965353"/>
            <a:ext cx="22372144" cy="9056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72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15566" y="38556257"/>
            <a:ext cx="2268022" cy="3708857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10583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E515DB1-5624-4E04-81FD-26B8AD41AF4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8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3228" kern="1200" spc="-165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4802" indent="-604802" algn="l" defTabSz="3024012" rtl="0" eaLnBrk="1" latinLnBrk="0" hangingPunct="1">
        <a:lnSpc>
          <a:spcPct val="95000"/>
        </a:lnSpc>
        <a:spcBef>
          <a:spcPts val="4630"/>
        </a:spcBef>
        <a:spcAft>
          <a:spcPts val="661"/>
        </a:spcAft>
        <a:buClr>
          <a:schemeClr val="accent1"/>
        </a:buClr>
        <a:buSzPct val="80000"/>
        <a:buFont typeface="Arial" pitchFamily="34" charset="0"/>
        <a:buChar char="•"/>
        <a:defRPr sz="5953" kern="1200" spc="33" baseline="0">
          <a:solidFill>
            <a:schemeClr val="tx1"/>
          </a:solidFill>
          <a:latin typeface="+mn-lt"/>
          <a:ea typeface="+mn-ea"/>
          <a:cs typeface="+mn-cs"/>
        </a:defRPr>
      </a:lvl1pPr>
      <a:lvl2pPr marL="1512006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529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419210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3326413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4233617" indent="-604802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529136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628349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727562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8267750" indent="-756003" algn="l" defTabSz="3024012" rtl="0" eaLnBrk="1" latinLnBrk="0" hangingPunct="1">
        <a:lnSpc>
          <a:spcPct val="90000"/>
        </a:lnSpc>
        <a:spcBef>
          <a:spcPts val="992"/>
        </a:spcBef>
        <a:spcAft>
          <a:spcPts val="992"/>
        </a:spcAft>
        <a:buClr>
          <a:schemeClr val="accent1"/>
        </a:buClr>
        <a:buFont typeface="Wingdings 2" pitchFamily="18" charset="2"/>
        <a:buChar char=""/>
        <a:defRPr sz="463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315A3-51A6-4B24-BC68-E1A893880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599" y="2458028"/>
            <a:ext cx="19602246" cy="3265136"/>
          </a:xfrm>
        </p:spPr>
        <p:txBody>
          <a:bodyPr>
            <a:noAutofit/>
          </a:bodyPr>
          <a:lstStyle/>
          <a:p>
            <a:r>
              <a:rPr lang="es-ES" sz="12000" dirty="0"/>
              <a:t>Sistema de recomendación </a:t>
            </a:r>
            <a:br>
              <a:rPr lang="es-ES" sz="12000" dirty="0"/>
            </a:br>
            <a:r>
              <a:rPr lang="es-ES" sz="12000" dirty="0"/>
              <a:t>nutricional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445F5-449B-4E67-BA24-F68AAD35D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103" y="5720395"/>
            <a:ext cx="7432592" cy="828598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ES" dirty="0"/>
              <a:t>Autor: Jesús Carro Tomé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8E3D52-B5E1-45C8-9506-1E6AEE61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5" y="1805595"/>
            <a:ext cx="4741913" cy="471291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61AA6FF-CB04-44B0-B6E7-41CBC0A33709}"/>
              </a:ext>
            </a:extLst>
          </p:cNvPr>
          <p:cNvSpPr/>
          <p:nvPr/>
        </p:nvSpPr>
        <p:spPr>
          <a:xfrm>
            <a:off x="1711721" y="7642113"/>
            <a:ext cx="13583174" cy="10845094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2" name="Gráfico 21">
            <a:extLst>
              <a:ext uri="{FF2B5EF4-FFF2-40B4-BE49-F238E27FC236}">
                <a16:creationId xmlns:a16="http://schemas.microsoft.com/office/drawing/2014/main" id="{D5D5FE1D-4C5E-4000-9265-EDA0973C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390544"/>
              </p:ext>
            </p:extLst>
          </p:nvPr>
        </p:nvGraphicFramePr>
        <p:xfrm>
          <a:off x="2271934" y="9228654"/>
          <a:ext cx="6962430" cy="6581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A14A86E4-9C91-4C19-908F-CE5C2C1F84FE}"/>
              </a:ext>
            </a:extLst>
          </p:cNvPr>
          <p:cNvSpPr txBox="1"/>
          <p:nvPr/>
        </p:nvSpPr>
        <p:spPr>
          <a:xfrm>
            <a:off x="3171232" y="8024942"/>
            <a:ext cx="10664151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INTRODUCCIÓN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1EBE447-E744-4410-917D-B1B6F9A90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475" y="9342326"/>
            <a:ext cx="4279393" cy="537285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6A7EC9B-7B06-4892-BF37-8F656D3C6010}"/>
              </a:ext>
            </a:extLst>
          </p:cNvPr>
          <p:cNvSpPr txBox="1"/>
          <p:nvPr/>
        </p:nvSpPr>
        <p:spPr>
          <a:xfrm>
            <a:off x="9794577" y="14850836"/>
            <a:ext cx="5236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000" dirty="0"/>
              <a:t>Una de cada cinco muertes se debe a la mala alimentación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83704F7-6B45-489D-A168-75B337482FC6}"/>
              </a:ext>
            </a:extLst>
          </p:cNvPr>
          <p:cNvSpPr txBox="1"/>
          <p:nvPr/>
        </p:nvSpPr>
        <p:spPr>
          <a:xfrm>
            <a:off x="2631364" y="16771307"/>
            <a:ext cx="11999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HEALTH ES UNA APLICACIÓN DE ESCRITORIO QUE INCULCA UN ESTILO DE VIDA SALUDABLE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8B86622-CD3C-44FA-BEAF-47BA784E13D6}"/>
              </a:ext>
            </a:extLst>
          </p:cNvPr>
          <p:cNvSpPr/>
          <p:nvPr/>
        </p:nvSpPr>
        <p:spPr>
          <a:xfrm>
            <a:off x="16060415" y="7642447"/>
            <a:ext cx="13583174" cy="10940766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410773F-71B1-4BE6-ABCD-49344513A536}"/>
              </a:ext>
            </a:extLst>
          </p:cNvPr>
          <p:cNvSpPr txBox="1"/>
          <p:nvPr/>
        </p:nvSpPr>
        <p:spPr>
          <a:xfrm>
            <a:off x="17586823" y="7995605"/>
            <a:ext cx="10664151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OBJETIVOS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85B8F87-1D0C-4196-9306-E6356B68A918}"/>
              </a:ext>
            </a:extLst>
          </p:cNvPr>
          <p:cNvSpPr txBox="1"/>
          <p:nvPr/>
        </p:nvSpPr>
        <p:spPr>
          <a:xfrm>
            <a:off x="17216494" y="8869136"/>
            <a:ext cx="3318280" cy="954107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INTERFAZ </a:t>
            </a:r>
          </a:p>
          <a:p>
            <a:pPr algn="ctr"/>
            <a:r>
              <a:rPr lang="es-ES" sz="2800" b="1" dirty="0"/>
              <a:t>VISUAL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6DFC910-4C5D-4301-BD85-C8116E78657B}"/>
              </a:ext>
            </a:extLst>
          </p:cNvPr>
          <p:cNvSpPr txBox="1"/>
          <p:nvPr/>
        </p:nvSpPr>
        <p:spPr>
          <a:xfrm>
            <a:off x="25386919" y="8886446"/>
            <a:ext cx="3318280" cy="954107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CALCULOS</a:t>
            </a:r>
          </a:p>
          <a:p>
            <a:pPr algn="ctr"/>
            <a:r>
              <a:rPr lang="es-ES" sz="2800" b="1" dirty="0"/>
              <a:t>AUTOMATICOS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AF1A6B6-38AB-4698-A30C-91D2A05117DB}"/>
              </a:ext>
            </a:extLst>
          </p:cNvPr>
          <p:cNvSpPr txBox="1"/>
          <p:nvPr/>
        </p:nvSpPr>
        <p:spPr>
          <a:xfrm>
            <a:off x="21303118" y="8869136"/>
            <a:ext cx="3318281" cy="954106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CLARIDAD DE RESULTADOS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3A01D22A-58B7-4592-A3A7-F3103657E2BF}"/>
              </a:ext>
            </a:extLst>
          </p:cNvPr>
          <p:cNvSpPr/>
          <p:nvPr/>
        </p:nvSpPr>
        <p:spPr>
          <a:xfrm>
            <a:off x="1673621" y="18947069"/>
            <a:ext cx="27969968" cy="15006759"/>
          </a:xfrm>
          <a:prstGeom prst="roundRect">
            <a:avLst/>
          </a:prstGeom>
          <a:solidFill>
            <a:srgbClr val="4A7C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4773D2F-9B46-4FF3-9A56-76A8120D9C8D}"/>
              </a:ext>
            </a:extLst>
          </p:cNvPr>
          <p:cNvSpPr txBox="1"/>
          <p:nvPr/>
        </p:nvSpPr>
        <p:spPr>
          <a:xfrm>
            <a:off x="3706615" y="19296245"/>
            <a:ext cx="23797437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RESULTADOS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B4AC6FA-DC26-4449-AB26-59880860473B}"/>
              </a:ext>
            </a:extLst>
          </p:cNvPr>
          <p:cNvSpPr txBox="1"/>
          <p:nvPr/>
        </p:nvSpPr>
        <p:spPr>
          <a:xfrm>
            <a:off x="3706615" y="20125793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ANALISIS DE ALIMENTOS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6150A49-E344-42AE-BB06-7730734227DC}"/>
              </a:ext>
            </a:extLst>
          </p:cNvPr>
          <p:cNvSpPr txBox="1"/>
          <p:nvPr/>
        </p:nvSpPr>
        <p:spPr>
          <a:xfrm>
            <a:off x="10194103" y="20125793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SISTEMA DE RECOMENDACIÓN UNICO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0ABBDE0-A54C-42CF-BF5F-02DC370BC844}"/>
              </a:ext>
            </a:extLst>
          </p:cNvPr>
          <p:cNvSpPr txBox="1"/>
          <p:nvPr/>
        </p:nvSpPr>
        <p:spPr>
          <a:xfrm>
            <a:off x="20973467" y="20091101"/>
            <a:ext cx="5560205" cy="584775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REAJUSTE</a:t>
            </a:r>
          </a:p>
        </p:txBody>
      </p:sp>
      <p:pic>
        <p:nvPicPr>
          <p:cNvPr id="69" name="Imagen 68">
            <a:extLst>
              <a:ext uri="{FF2B5EF4-FFF2-40B4-BE49-F238E27FC236}">
                <a16:creationId xmlns:a16="http://schemas.microsoft.com/office/drawing/2014/main" id="{98773D96-08E0-4547-8A05-A05BBC19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68" y="26712717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93C05C41-D35A-475F-96A0-391EEE6C9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769" y="21124541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6B89830A-88C4-4567-A21F-EA02F8D4F7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100" y="21070776"/>
            <a:ext cx="8362087" cy="1767381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CDE9E3AC-9532-4559-9038-A3F0D014D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043" y="21166455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1AAFB569-2474-4914-9659-65F3C185E6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451" y="31873221"/>
            <a:ext cx="20844306" cy="645781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E6F2D5AE-BE94-4D1C-8983-F2111614A4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675" y="26631801"/>
            <a:ext cx="5453051" cy="4150247"/>
          </a:xfrm>
          <a:prstGeom prst="rect">
            <a:avLst/>
          </a:prstGeom>
          <a:ln w="38100" cap="sq">
            <a:solidFill>
              <a:srgbClr val="FFAB06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4" name="Título 1">
            <a:extLst>
              <a:ext uri="{FF2B5EF4-FFF2-40B4-BE49-F238E27FC236}">
                <a16:creationId xmlns:a16="http://schemas.microsoft.com/office/drawing/2014/main" id="{AD8F12E7-F4AC-40D5-A753-1015E0E71116}"/>
              </a:ext>
            </a:extLst>
          </p:cNvPr>
          <p:cNvSpPr txBox="1">
            <a:spLocks/>
          </p:cNvSpPr>
          <p:nvPr/>
        </p:nvSpPr>
        <p:spPr>
          <a:xfrm>
            <a:off x="2231956" y="717146"/>
            <a:ext cx="25776376" cy="13444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02401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827" kern="1200" spc="-165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6000" dirty="0">
                <a:solidFill>
                  <a:srgbClr val="D9D9D9"/>
                </a:solidFill>
              </a:rPr>
              <a:t>TRABAJO DE FIN DE GRADO – II – UNIVERSIDAD DE BURGOS INGENIERÍA INFORMÁTICA</a:t>
            </a:r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01144A83-B908-4358-BA1A-EC009E6AA983}"/>
              </a:ext>
            </a:extLst>
          </p:cNvPr>
          <p:cNvSpPr/>
          <p:nvPr/>
        </p:nvSpPr>
        <p:spPr>
          <a:xfrm>
            <a:off x="1673621" y="34163910"/>
            <a:ext cx="27969968" cy="63723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7334602-6A07-435F-AA02-40617E1081EC}"/>
              </a:ext>
            </a:extLst>
          </p:cNvPr>
          <p:cNvSpPr txBox="1"/>
          <p:nvPr/>
        </p:nvSpPr>
        <p:spPr>
          <a:xfrm>
            <a:off x="3706614" y="34349283"/>
            <a:ext cx="24998585" cy="584775"/>
          </a:xfrm>
          <a:prstGeom prst="rect">
            <a:avLst/>
          </a:prstGeom>
          <a:solidFill>
            <a:srgbClr val="3447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/>
              <a:t>CONCLUSIÓN</a:t>
            </a:r>
          </a:p>
        </p:txBody>
      </p:sp>
      <p:pic>
        <p:nvPicPr>
          <p:cNvPr id="130" name="Imagen 129">
            <a:extLst>
              <a:ext uri="{FF2B5EF4-FFF2-40B4-BE49-F238E27FC236}">
                <a16:creationId xmlns:a16="http://schemas.microsoft.com/office/drawing/2014/main" id="{7DF20DBD-CA72-48F9-9E96-3CECD447DE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455" y="35755189"/>
            <a:ext cx="5847948" cy="3756994"/>
          </a:xfrm>
          <a:prstGeom prst="rect">
            <a:avLst/>
          </a:prstGeom>
        </p:spPr>
      </p:pic>
      <p:pic>
        <p:nvPicPr>
          <p:cNvPr id="132" name="Imagen 131">
            <a:extLst>
              <a:ext uri="{FF2B5EF4-FFF2-40B4-BE49-F238E27FC236}">
                <a16:creationId xmlns:a16="http://schemas.microsoft.com/office/drawing/2014/main" id="{A5261871-AE94-425E-A15F-BE1CD381B2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915" y="35755189"/>
            <a:ext cx="5847948" cy="3756994"/>
          </a:xfrm>
          <a:prstGeom prst="rect">
            <a:avLst/>
          </a:prstGeom>
        </p:spPr>
      </p:pic>
      <p:sp>
        <p:nvSpPr>
          <p:cNvPr id="134" name="CuadroTexto 133">
            <a:extLst>
              <a:ext uri="{FF2B5EF4-FFF2-40B4-BE49-F238E27FC236}">
                <a16:creationId xmlns:a16="http://schemas.microsoft.com/office/drawing/2014/main" id="{89A8283C-E23A-44D9-944F-295FE49C1FDC}"/>
              </a:ext>
            </a:extLst>
          </p:cNvPr>
          <p:cNvSpPr txBox="1"/>
          <p:nvPr/>
        </p:nvSpPr>
        <p:spPr>
          <a:xfrm>
            <a:off x="9832677" y="36057917"/>
            <a:ext cx="11796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LA DIETOTERAPIA ES VITAL PARA MANTENER UNA BUENA CALIDAD DE VIDA Y PREVENIR ENFERMEDADES. CADA VEZ SE USAN MAS LAS NUEVAS TECNOLOGÍAS EN EL MUNDO DE LA ENSEÑANZA. EN ESTE PROYECTO SE COMBINAN LAS PLATAFORMAS MULTIMEDIAS Y LA NUTRCIÓN PARA AYUDAR A LOS USUARIOS A SEGUIR UN HÁBITO DE VIDA SALUDABLE,  MEJORANDO LA SALUD DE LAS PERSONAS.</a:t>
            </a:r>
          </a:p>
        </p:txBody>
      </p:sp>
      <p:pic>
        <p:nvPicPr>
          <p:cNvPr id="142" name="Imagen 141">
            <a:extLst>
              <a:ext uri="{FF2B5EF4-FFF2-40B4-BE49-F238E27FC236}">
                <a16:creationId xmlns:a16="http://schemas.microsoft.com/office/drawing/2014/main" id="{C46CAE97-48C3-4BD7-AEA4-9A14C54AB6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635" y="40664497"/>
            <a:ext cx="1979233" cy="1979233"/>
          </a:xfrm>
          <a:prstGeom prst="rect">
            <a:avLst/>
          </a:prstGeom>
        </p:spPr>
      </p:pic>
      <p:pic>
        <p:nvPicPr>
          <p:cNvPr id="144" name="Imagen 143">
            <a:extLst>
              <a:ext uri="{FF2B5EF4-FFF2-40B4-BE49-F238E27FC236}">
                <a16:creationId xmlns:a16="http://schemas.microsoft.com/office/drawing/2014/main" id="{0730EFB6-4ED5-41EB-B62E-A75448DCE5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676" y="40664497"/>
            <a:ext cx="3429913" cy="1664517"/>
          </a:xfrm>
          <a:prstGeom prst="rect">
            <a:avLst/>
          </a:prstGeom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32C3A65E-EE87-4B4F-B821-7D8E2CC22B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894" y="40664497"/>
            <a:ext cx="1979233" cy="1732251"/>
          </a:xfrm>
          <a:prstGeom prst="rect">
            <a:avLst/>
          </a:prstGeom>
        </p:spPr>
      </p:pic>
      <p:pic>
        <p:nvPicPr>
          <p:cNvPr id="148" name="Imagen 147">
            <a:extLst>
              <a:ext uri="{FF2B5EF4-FFF2-40B4-BE49-F238E27FC236}">
                <a16:creationId xmlns:a16="http://schemas.microsoft.com/office/drawing/2014/main" id="{C2E67880-FC1F-4D65-B51C-7EFAC0A4BA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78" y="40777937"/>
            <a:ext cx="1371708" cy="1711517"/>
          </a:xfrm>
          <a:prstGeom prst="rect">
            <a:avLst/>
          </a:prstGeom>
        </p:spPr>
      </p:pic>
      <p:pic>
        <p:nvPicPr>
          <p:cNvPr id="150" name="Imagen 149">
            <a:extLst>
              <a:ext uri="{FF2B5EF4-FFF2-40B4-BE49-F238E27FC236}">
                <a16:creationId xmlns:a16="http://schemas.microsoft.com/office/drawing/2014/main" id="{391228F1-D0D9-4BE2-B6EA-56FB76C9E60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637" y="40536274"/>
            <a:ext cx="1984507" cy="1988696"/>
          </a:xfrm>
          <a:prstGeom prst="rect">
            <a:avLst/>
          </a:prstGeom>
        </p:spPr>
      </p:pic>
      <p:pic>
        <p:nvPicPr>
          <p:cNvPr id="152" name="Imagen 151">
            <a:extLst>
              <a:ext uri="{FF2B5EF4-FFF2-40B4-BE49-F238E27FC236}">
                <a16:creationId xmlns:a16="http://schemas.microsoft.com/office/drawing/2014/main" id="{29D4A738-6083-40AA-A8AA-04C3BDD4224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96" y="40664497"/>
            <a:ext cx="1984507" cy="1920807"/>
          </a:xfrm>
          <a:prstGeom prst="rect">
            <a:avLst/>
          </a:prstGeom>
        </p:spPr>
      </p:pic>
      <p:pic>
        <p:nvPicPr>
          <p:cNvPr id="154" name="Imagen 153">
            <a:extLst>
              <a:ext uri="{FF2B5EF4-FFF2-40B4-BE49-F238E27FC236}">
                <a16:creationId xmlns:a16="http://schemas.microsoft.com/office/drawing/2014/main" id="{FA15D794-0C85-4759-9CEC-B66EBDFCDB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56" y="40664497"/>
            <a:ext cx="1984507" cy="197838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2428AF9-ED97-4134-A110-C73EC3CF2BF0}"/>
              </a:ext>
            </a:extLst>
          </p:cNvPr>
          <p:cNvSpPr txBox="1"/>
          <p:nvPr/>
        </p:nvSpPr>
        <p:spPr>
          <a:xfrm>
            <a:off x="18798440" y="6304535"/>
            <a:ext cx="953925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rgbClr val="D9D9D9"/>
                </a:solidFill>
              </a:rPr>
              <a:t>Tutor: Antonio Jesús Canepa </a:t>
            </a:r>
            <a:r>
              <a:rPr lang="es-ES" sz="4400" u="sng" dirty="0" err="1">
                <a:solidFill>
                  <a:srgbClr val="D9D9D9"/>
                </a:solidFill>
              </a:rPr>
              <a:t>Oneto</a:t>
            </a:r>
            <a:endParaRPr lang="es-ES" sz="4400" u="sng" dirty="0">
              <a:solidFill>
                <a:srgbClr val="D9D9D9"/>
              </a:solidFill>
            </a:endParaRPr>
          </a:p>
          <a:p>
            <a:endParaRPr lang="es-ES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E5543EC-B0D8-4204-9ECF-D1E8BF3CCB47}"/>
              </a:ext>
            </a:extLst>
          </p:cNvPr>
          <p:cNvSpPr txBox="1"/>
          <p:nvPr/>
        </p:nvSpPr>
        <p:spPr>
          <a:xfrm>
            <a:off x="17216494" y="13064659"/>
            <a:ext cx="3318280" cy="954107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ENSEÑANZA</a:t>
            </a:r>
          </a:p>
          <a:p>
            <a:pPr algn="ctr"/>
            <a:r>
              <a:rPr lang="es-ES" sz="2800" b="1" dirty="0"/>
              <a:t>AL USUARIO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5406BB8-F3CA-47FE-AC67-D42D4554CCB5}"/>
              </a:ext>
            </a:extLst>
          </p:cNvPr>
          <p:cNvSpPr txBox="1"/>
          <p:nvPr/>
        </p:nvSpPr>
        <p:spPr>
          <a:xfrm>
            <a:off x="21300294" y="13156990"/>
            <a:ext cx="3375920" cy="861774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500" b="1" dirty="0"/>
              <a:t>DOCUMENTACÓN TECNICA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0CE819E9-BD8C-4460-871A-73C0A2DA205A}"/>
              </a:ext>
            </a:extLst>
          </p:cNvPr>
          <p:cNvSpPr txBox="1"/>
          <p:nvPr/>
        </p:nvSpPr>
        <p:spPr>
          <a:xfrm>
            <a:off x="25444558" y="13064658"/>
            <a:ext cx="3318280" cy="954107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GRÁFICOS DE</a:t>
            </a:r>
          </a:p>
          <a:p>
            <a:pPr algn="ctr"/>
            <a:r>
              <a:rPr lang="es-ES" sz="2800" b="1" dirty="0"/>
              <a:t>PROGRESIÓN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1F0B0E5-3AFF-44BF-BAB1-EC355C382E34}"/>
              </a:ext>
            </a:extLst>
          </p:cNvPr>
          <p:cNvSpPr txBox="1"/>
          <p:nvPr/>
        </p:nvSpPr>
        <p:spPr>
          <a:xfrm>
            <a:off x="10194103" y="25763894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CATALOGACIÓN ALIMENTICIA AUTOMÁTICA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E45BB2E8-6961-4037-8E43-153DF3E47215}"/>
              </a:ext>
            </a:extLst>
          </p:cNvPr>
          <p:cNvSpPr txBox="1"/>
          <p:nvPr/>
        </p:nvSpPr>
        <p:spPr>
          <a:xfrm>
            <a:off x="3706614" y="25791646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CONTROL DE AVANCES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47013F71-AF33-464F-84AA-C65B667F3080}"/>
              </a:ext>
            </a:extLst>
          </p:cNvPr>
          <p:cNvSpPr txBox="1"/>
          <p:nvPr/>
        </p:nvSpPr>
        <p:spPr>
          <a:xfrm>
            <a:off x="20973465" y="25791646"/>
            <a:ext cx="5560205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NUEVOS MENÚS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E0401F44-B9EC-4DDB-87D9-081173862711}"/>
              </a:ext>
            </a:extLst>
          </p:cNvPr>
          <p:cNvSpPr txBox="1"/>
          <p:nvPr/>
        </p:nvSpPr>
        <p:spPr>
          <a:xfrm>
            <a:off x="10368854" y="30864452"/>
            <a:ext cx="9852081" cy="523220"/>
          </a:xfrm>
          <a:prstGeom prst="rect">
            <a:avLst/>
          </a:prstGeom>
          <a:solidFill>
            <a:srgbClr val="FFAB0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INNOVACIÓN DEL CALCULO TMB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1749DD-D39D-4D87-B1C2-75719323ACFA}"/>
              </a:ext>
            </a:extLst>
          </p:cNvPr>
          <p:cNvSpPr txBox="1"/>
          <p:nvPr/>
        </p:nvSpPr>
        <p:spPr>
          <a:xfrm>
            <a:off x="10144199" y="23730822"/>
            <a:ext cx="977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b="1" dirty="0"/>
              <a:t>NECESIDAD DEL CÚMULO DIARIO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b="1" dirty="0"/>
              <a:t>AJUSTE DEL ALIMENTO A  LA COMIDA EN CONCRETO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3EE4448-0804-466C-8BB8-7D97AB37890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279" y="27103140"/>
            <a:ext cx="5244058" cy="255019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F27757E-C9E2-4A41-AD5C-0ADA6E07B93B}"/>
              </a:ext>
            </a:extLst>
          </p:cNvPr>
          <p:cNvSpPr txBox="1"/>
          <p:nvPr/>
        </p:nvSpPr>
        <p:spPr>
          <a:xfrm>
            <a:off x="10339491" y="26367146"/>
            <a:ext cx="9852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SE IMPLEMENTE EL ALGORITMO NUTRI-SCORE IMPUESTO EN ESPAÑA.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221B9C-DB77-4537-8B43-6CCD2BAB6C42}"/>
              </a:ext>
            </a:extLst>
          </p:cNvPr>
          <p:cNvSpPr txBox="1"/>
          <p:nvPr/>
        </p:nvSpPr>
        <p:spPr>
          <a:xfrm>
            <a:off x="10339491" y="29638036"/>
            <a:ext cx="9852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LOS MACRONUTRIENTES DE LOS MENÚS, ASI COMO LA CÁLIAD TOTAL DEL ALIMENTO SE CALCULAN AUTOMATICAMENTE.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2DC9288-F14F-40E0-9BCB-485611EF9654}"/>
              </a:ext>
            </a:extLst>
          </p:cNvPr>
          <p:cNvSpPr txBox="1"/>
          <p:nvPr/>
        </p:nvSpPr>
        <p:spPr>
          <a:xfrm>
            <a:off x="4675276" y="32903326"/>
            <a:ext cx="2196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REAJUSTE DEL VALOR FINAL A TRAVÉS DE UNA VARIABLE QUE SE ADAPTA AL USUARIO CONFORME LA PROGRESIÓN DE ESTE</a:t>
            </a:r>
          </a:p>
        </p:txBody>
      </p:sp>
    </p:spTree>
    <p:extLst>
      <p:ext uri="{BB962C8B-B14F-4D97-AF65-F5344CB8AC3E}">
        <p14:creationId xmlns:p14="http://schemas.microsoft.com/office/powerpoint/2010/main" val="1318962729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ización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843</TotalTime>
  <Words>208</Words>
  <Application>Microsoft Office PowerPoint</Application>
  <PresentationFormat>Personalizado</PresentationFormat>
  <Paragraphs>33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Visualización</vt:lpstr>
      <vt:lpstr>Sistema de recomendación  nutricional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recomendación nutricional</dc:title>
  <dc:creator>Jesus Carro Tome</dc:creator>
  <cp:lastModifiedBy>Jesus Carro Tome</cp:lastModifiedBy>
  <cp:revision>70</cp:revision>
  <dcterms:created xsi:type="dcterms:W3CDTF">2019-06-25T14:43:01Z</dcterms:created>
  <dcterms:modified xsi:type="dcterms:W3CDTF">2019-06-28T11:18:50Z</dcterms:modified>
</cp:coreProperties>
</file>