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62" r:id="rId3"/>
    <p:sldId id="261" r:id="rId4"/>
    <p:sldId id="259" r:id="rId5"/>
    <p:sldId id="265" r:id="rId6"/>
    <p:sldId id="264" r:id="rId7"/>
    <p:sldId id="266" r:id="rId8"/>
    <p:sldId id="258"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87660BD4-D813-4B9D-A24D-5D1453B622AB}">
          <p14:sldIdLst>
            <p14:sldId id="256"/>
            <p14:sldId id="262"/>
            <p14:sldId id="261"/>
            <p14:sldId id="259"/>
            <p14:sldId id="265"/>
            <p14:sldId id="264"/>
            <p14:sldId id="266"/>
            <p14:sldId id="258"/>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48200" autoAdjust="0"/>
  </p:normalViewPr>
  <p:slideViewPr>
    <p:cSldViewPr snapToGrid="0">
      <p:cViewPr varScale="1">
        <p:scale>
          <a:sx n="57" d="100"/>
          <a:sy n="57" d="100"/>
        </p:scale>
        <p:origin x="26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796085-565A-45E7-819E-4B256A88E1C7}" type="datetimeFigureOut">
              <a:rPr lang="es-ES" smtClean="0"/>
              <a:t>29/06/2020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0468C-3875-4234-ACCA-26EAFAF246EA}" type="slidenum">
              <a:rPr lang="es-ES" smtClean="0"/>
              <a:t>‹Nº›</a:t>
            </a:fld>
            <a:endParaRPr lang="es-ES"/>
          </a:p>
        </p:txBody>
      </p:sp>
    </p:spTree>
    <p:extLst>
      <p:ext uri="{BB962C8B-B14F-4D97-AF65-F5344CB8AC3E}">
        <p14:creationId xmlns:p14="http://schemas.microsoft.com/office/powerpoint/2010/main" val="2341056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Buenos días, mi nombre es Pablo Santidrian y voy a presentar mi proyecto de final de grado llamado </a:t>
            </a:r>
            <a:r>
              <a:rPr lang="es-ES" sz="1200" kern="1200" dirty="0" err="1">
                <a:solidFill>
                  <a:schemeClr val="tx1"/>
                </a:solidFill>
                <a:effectLst/>
                <a:latin typeface="+mn-lt"/>
                <a:ea typeface="+mn-ea"/>
                <a:cs typeface="+mn-cs"/>
              </a:rPr>
              <a:t>Jellyfish</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Forecast</a:t>
            </a:r>
            <a:r>
              <a:rPr lang="es-ES" sz="1200" kern="1200" dirty="0">
                <a:solidFill>
                  <a:schemeClr val="tx1"/>
                </a:solidFill>
                <a:effectLst/>
                <a:latin typeface="+mn-lt"/>
                <a:ea typeface="+mn-ea"/>
                <a:cs typeface="+mn-cs"/>
              </a:rPr>
              <a:t>.</a:t>
            </a:r>
          </a:p>
          <a:p>
            <a:endParaRPr lang="es-ES" dirty="0"/>
          </a:p>
        </p:txBody>
      </p:sp>
      <p:sp>
        <p:nvSpPr>
          <p:cNvPr id="4" name="Marcador de número de diapositiva 3"/>
          <p:cNvSpPr>
            <a:spLocks noGrp="1"/>
          </p:cNvSpPr>
          <p:nvPr>
            <p:ph type="sldNum" sz="quarter" idx="5"/>
          </p:nvPr>
        </p:nvSpPr>
        <p:spPr/>
        <p:txBody>
          <a:bodyPr/>
          <a:lstStyle/>
          <a:p>
            <a:fld id="{9060468C-3875-4234-ACCA-26EAFAF246EA}" type="slidenum">
              <a:rPr lang="es-ES" smtClean="0"/>
              <a:t>1</a:t>
            </a:fld>
            <a:endParaRPr lang="es-ES"/>
          </a:p>
        </p:txBody>
      </p:sp>
    </p:spTree>
    <p:extLst>
      <p:ext uri="{BB962C8B-B14F-4D97-AF65-F5344CB8AC3E}">
        <p14:creationId xmlns:p14="http://schemas.microsoft.com/office/powerpoint/2010/main" val="2800292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Lo primero es explicar las motivaciones y objetivos del proyecto. En los últimos años, las apariciones de medusas han ido en ascenso en muchas partes del mundo. Esto causa grandes impactos económicos ya que, si la gente no va a las playas, el consumo en los establecimientos de los alrededores se verá mermado. Pero también causa impactos en la salud de las personas pues la picadura de algunas especies de medusas puede provocar grandes heridas o incluso la muerte como es el caso de la que trataremos hoy aquí.</a:t>
            </a:r>
          </a:p>
          <a:p>
            <a:endParaRPr lang="es-ES" dirty="0"/>
          </a:p>
          <a:p>
            <a:r>
              <a:rPr lang="es-ES" sz="1200" kern="1200" dirty="0">
                <a:solidFill>
                  <a:schemeClr val="tx1"/>
                </a:solidFill>
                <a:effectLst/>
                <a:latin typeface="+mn-lt"/>
                <a:ea typeface="+mn-ea"/>
                <a:cs typeface="+mn-cs"/>
              </a:rPr>
              <a:t>La especie que se trata de predecir es la </a:t>
            </a:r>
            <a:r>
              <a:rPr lang="es-ES" sz="1200" kern="1200" dirty="0" err="1">
                <a:solidFill>
                  <a:schemeClr val="tx1"/>
                </a:solidFill>
                <a:effectLst/>
                <a:latin typeface="+mn-lt"/>
                <a:ea typeface="+mn-ea"/>
                <a:cs typeface="+mn-cs"/>
              </a:rPr>
              <a:t>Physalia</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physalis</a:t>
            </a:r>
            <a:r>
              <a:rPr lang="es-ES" sz="1200" kern="1200" dirty="0">
                <a:solidFill>
                  <a:schemeClr val="tx1"/>
                </a:solidFill>
                <a:effectLst/>
                <a:latin typeface="+mn-lt"/>
                <a:ea typeface="+mn-ea"/>
                <a:cs typeface="+mn-cs"/>
              </a:rPr>
              <a:t>, o más conocida como la fragata o carabela portuguesa. Esta contiene un veneno muy potente que puede llegar a producir una parada cardiaca.</a:t>
            </a:r>
          </a:p>
          <a:p>
            <a:r>
              <a:rPr lang="es-ES" sz="1200" kern="1200" dirty="0">
                <a:solidFill>
                  <a:schemeClr val="tx1"/>
                </a:solidFill>
                <a:effectLst/>
                <a:latin typeface="+mn-lt"/>
                <a:ea typeface="+mn-ea"/>
                <a:cs typeface="+mn-cs"/>
              </a:rPr>
              <a:t>Por este motivo, es de gran interés el estudio de sus floraciones y el conseguir una herramienta capaz de predecirlas.</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Para esto se marcaron una serie de objetivos al principio de proyecto:</a:t>
            </a:r>
          </a:p>
          <a:p>
            <a:r>
              <a:rPr lang="es-ES" sz="1200" kern="1200" dirty="0">
                <a:solidFill>
                  <a:schemeClr val="tx1"/>
                </a:solidFill>
                <a:effectLst/>
                <a:latin typeface="+mn-lt"/>
                <a:ea typeface="+mn-ea"/>
                <a:cs typeface="+mn-cs"/>
              </a:rPr>
              <a:t>- Recopilar y tratar una serie de datos necesarios para el entrenamiento del modelo predictivo</a:t>
            </a:r>
          </a:p>
          <a:p>
            <a:r>
              <a:rPr lang="es-ES" sz="1200" kern="1200" dirty="0">
                <a:solidFill>
                  <a:schemeClr val="tx1"/>
                </a:solidFill>
                <a:effectLst/>
                <a:latin typeface="+mn-lt"/>
                <a:ea typeface="+mn-ea"/>
                <a:cs typeface="+mn-cs"/>
              </a:rPr>
              <a:t>- Aprender el uso de técnicas de aprendizaje automático.</a:t>
            </a:r>
          </a:p>
          <a:p>
            <a:r>
              <a:rPr lang="es-ES" sz="1200" kern="1200" dirty="0">
                <a:solidFill>
                  <a:schemeClr val="tx1"/>
                </a:solidFill>
                <a:effectLst/>
                <a:latin typeface="+mn-lt"/>
                <a:ea typeface="+mn-ea"/>
                <a:cs typeface="+mn-cs"/>
              </a:rPr>
              <a:t>- Crear una aplicación web capaz de mostrar las predicciones.</a:t>
            </a:r>
          </a:p>
          <a:p>
            <a:endParaRPr lang="es-ES" dirty="0"/>
          </a:p>
        </p:txBody>
      </p:sp>
      <p:sp>
        <p:nvSpPr>
          <p:cNvPr id="4" name="Marcador de número de diapositiva 3"/>
          <p:cNvSpPr>
            <a:spLocks noGrp="1"/>
          </p:cNvSpPr>
          <p:nvPr>
            <p:ph type="sldNum" sz="quarter" idx="5"/>
          </p:nvPr>
        </p:nvSpPr>
        <p:spPr/>
        <p:txBody>
          <a:bodyPr/>
          <a:lstStyle/>
          <a:p>
            <a:fld id="{9060468C-3875-4234-ACCA-26EAFAF246EA}" type="slidenum">
              <a:rPr lang="es-ES" smtClean="0"/>
              <a:t>2</a:t>
            </a:fld>
            <a:endParaRPr lang="es-ES"/>
          </a:p>
        </p:txBody>
      </p:sp>
    </p:spTree>
    <p:extLst>
      <p:ext uri="{BB962C8B-B14F-4D97-AF65-F5344CB8AC3E}">
        <p14:creationId xmlns:p14="http://schemas.microsoft.com/office/powerpoint/2010/main" val="2233425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En este aspecto, ya existen ciertos trabajos que tratan el mismo tema desde enfoques diferentes.</a:t>
            </a:r>
          </a:p>
          <a:p>
            <a:r>
              <a:rPr lang="es-ES" sz="1200" kern="1200" dirty="0">
                <a:solidFill>
                  <a:schemeClr val="tx1"/>
                </a:solidFill>
                <a:effectLst/>
                <a:latin typeface="+mn-lt"/>
                <a:ea typeface="+mn-ea"/>
                <a:cs typeface="+mn-cs"/>
              </a:rPr>
              <a:t>Por ejemplo, existen registros de avistamientos en los que cualquiera  puedes introducir donde has visto cierta especie de medusa, junto a su tamaño o la densidad de medusas que existe. Es el caso de </a:t>
            </a:r>
            <a:r>
              <a:rPr lang="es-ES" sz="1200" kern="1200" dirty="0" err="1">
                <a:solidFill>
                  <a:schemeClr val="tx1"/>
                </a:solidFill>
                <a:effectLst/>
                <a:latin typeface="+mn-lt"/>
                <a:ea typeface="+mn-ea"/>
                <a:cs typeface="+mn-cs"/>
              </a:rPr>
              <a:t>Perseus</a:t>
            </a:r>
            <a:r>
              <a:rPr lang="es-ES" sz="1200" kern="1200" dirty="0">
                <a:solidFill>
                  <a:schemeClr val="tx1"/>
                </a:solidFill>
                <a:effectLst/>
                <a:latin typeface="+mn-lt"/>
                <a:ea typeface="+mn-ea"/>
                <a:cs typeface="+mn-cs"/>
              </a:rPr>
              <a:t>, que es un proyecto europeo que estudia el impacto humano en los mares del sur de Europa.</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El siguiente paso, es que realizan aplicaciones como </a:t>
            </a:r>
            <a:r>
              <a:rPr lang="es-ES" sz="1200" kern="1200" dirty="0" err="1">
                <a:solidFill>
                  <a:schemeClr val="tx1"/>
                </a:solidFill>
                <a:effectLst/>
                <a:latin typeface="+mn-lt"/>
                <a:ea typeface="+mn-ea"/>
                <a:cs typeface="+mn-cs"/>
              </a:rPr>
              <a:t>infomedusa</a:t>
            </a:r>
            <a:r>
              <a:rPr lang="es-ES" sz="1200" kern="1200" dirty="0">
                <a:solidFill>
                  <a:schemeClr val="tx1"/>
                </a:solidFill>
                <a:effectLst/>
                <a:latin typeface="+mn-lt"/>
                <a:ea typeface="+mn-ea"/>
                <a:cs typeface="+mn-cs"/>
              </a:rPr>
              <a:t>. Esta cuenta con unas serie de observadores locales como pueden ser los socorristas, policías o personal sanitario que aportan información actualizada sobre el estado de las playas.</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Por último, existen las que realizan predicciones en función que condiciones climatológicas u oceánicas. En este grupo podemos encontrar a NOAA, que se trata de una administración nacional de EEUU que tiene un apartado experimental que predice la probabilidad de encontrar medusas, pero no su abundancia.</a:t>
            </a:r>
          </a:p>
          <a:p>
            <a:endParaRPr lang="es-ES" dirty="0"/>
          </a:p>
          <a:p>
            <a:endParaRPr lang="es-ES" dirty="0"/>
          </a:p>
        </p:txBody>
      </p:sp>
      <p:sp>
        <p:nvSpPr>
          <p:cNvPr id="4" name="Marcador de número de diapositiva 3"/>
          <p:cNvSpPr>
            <a:spLocks noGrp="1"/>
          </p:cNvSpPr>
          <p:nvPr>
            <p:ph type="sldNum" sz="quarter" idx="5"/>
          </p:nvPr>
        </p:nvSpPr>
        <p:spPr/>
        <p:txBody>
          <a:bodyPr/>
          <a:lstStyle/>
          <a:p>
            <a:fld id="{9060468C-3875-4234-ACCA-26EAFAF246EA}" type="slidenum">
              <a:rPr lang="es-ES" smtClean="0"/>
              <a:t>3</a:t>
            </a:fld>
            <a:endParaRPr lang="es-ES"/>
          </a:p>
        </p:txBody>
      </p:sp>
    </p:spTree>
    <p:extLst>
      <p:ext uri="{BB962C8B-B14F-4D97-AF65-F5344CB8AC3E}">
        <p14:creationId xmlns:p14="http://schemas.microsoft.com/office/powerpoint/2010/main" val="4069391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Un siguiente paso a estos proyectos es el de predecir las apariciones de medusas, pero también la cantidad de ellas. Este es el objetivo de nuestro proyecto. Se trata de realizar una predicción del número de medusas que pueden aparecer en las costas de Chile en función de las condiciones oceánicas. A parte de esto, se ha realizado una aplicación web para representar estas y que puedan ser consultadas.</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Para conseguir esto necesitábamos datos de los avistamientos de medusas y los datos oceánicos. Los datos de avistamientos nos los proporcionó Antonio Canepa, que ha sido profesor en esta universidad. Estos datos se trataban de un histórico de los reportes de avistamientos realizados por los capitanes de los puertos o el ministerio de salud en la mayoría de los casos. La mayor parte de estos registros se trataban de medusas varadas en la costa.</a:t>
            </a:r>
          </a:p>
          <a:p>
            <a:r>
              <a:rPr lang="es-ES" sz="1200" kern="1200" dirty="0">
                <a:solidFill>
                  <a:schemeClr val="tx1"/>
                </a:solidFill>
                <a:effectLst/>
                <a:latin typeface="+mn-lt"/>
                <a:ea typeface="+mn-ea"/>
                <a:cs typeface="+mn-cs"/>
              </a:rPr>
              <a:t>FOTO DEL EXCEL</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La segunda parte de los datos las conseguimos gracias a COPERNICUS. Esta es una organización europea que recopila datos climatológicos y oceánicos por todo el mundo gracias a una serie de satélites. Tienen habilitado un servidor FTP del que se pueden descargar estos paquetes de datos. </a:t>
            </a:r>
          </a:p>
          <a:p>
            <a:endParaRPr lang="es-ES" dirty="0"/>
          </a:p>
        </p:txBody>
      </p:sp>
      <p:sp>
        <p:nvSpPr>
          <p:cNvPr id="4" name="Marcador de número de diapositiva 3"/>
          <p:cNvSpPr>
            <a:spLocks noGrp="1"/>
          </p:cNvSpPr>
          <p:nvPr>
            <p:ph type="sldNum" sz="quarter" idx="5"/>
          </p:nvPr>
        </p:nvSpPr>
        <p:spPr/>
        <p:txBody>
          <a:bodyPr/>
          <a:lstStyle/>
          <a:p>
            <a:fld id="{9060468C-3875-4234-ACCA-26EAFAF246EA}" type="slidenum">
              <a:rPr lang="es-ES" smtClean="0"/>
              <a:t>4</a:t>
            </a:fld>
            <a:endParaRPr lang="es-ES"/>
          </a:p>
        </p:txBody>
      </p:sp>
    </p:spTree>
    <p:extLst>
      <p:ext uri="{BB962C8B-B14F-4D97-AF65-F5344CB8AC3E}">
        <p14:creationId xmlns:p14="http://schemas.microsoft.com/office/powerpoint/2010/main" val="3263901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Una vez recogidos los datos, era necesario su tratamiento pues contenían información de todo el mundo y una serie de variables que no nos son de utilidad. Para ello se realizó un </a:t>
            </a:r>
            <a:r>
              <a:rPr lang="es-ES" sz="1200" kern="1200" dirty="0" err="1">
                <a:solidFill>
                  <a:schemeClr val="tx1"/>
                </a:solidFill>
                <a:effectLst/>
                <a:latin typeface="+mn-lt"/>
                <a:ea typeface="+mn-ea"/>
                <a:cs typeface="+mn-cs"/>
              </a:rPr>
              <a:t>crop</a:t>
            </a:r>
            <a:r>
              <a:rPr lang="es-ES" sz="1200" kern="1200" dirty="0">
                <a:solidFill>
                  <a:schemeClr val="tx1"/>
                </a:solidFill>
                <a:effectLst/>
                <a:latin typeface="+mn-lt"/>
                <a:ea typeface="+mn-ea"/>
                <a:cs typeface="+mn-cs"/>
              </a:rPr>
              <a:t> de las coordenadas que abarcaban todo el país de Chile y se eliminaron las variables que no nos eran necesarias. </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Este paso probablemente en un futuro no sea necesario pues existe una API de la que descargar los datos indicando las coordenadas mínimas y máximas, así como las variables que nos interesan.</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 Al principio del proyecto se probó su uso, pero no funcionaba del todo bien. Tardaba demasiado en devolver los datos de la petición y daba algunos errores a la hora de la descarga por lo que me decante por el uso del FTP.</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Una vez hecho esto, se unieron los registros de avistamientos con los datos oceánicos correspondientes. Para esto se realizaron diferentes pruebas para ver cuales ofrecían mejores resultados. </a:t>
            </a:r>
          </a:p>
          <a:p>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Por una parte, se probó con diferente numero de cuadrantes desde el punto del avistamiento.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También se probó con un desfase de fechas respecto del día del registro.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El resultado de esto fue que la mejor combinación que se encontró era la de 2 celdas y dos días de desfase.</a:t>
            </a:r>
          </a:p>
          <a:p>
            <a:endParaRPr lang="es-ES" dirty="0"/>
          </a:p>
        </p:txBody>
      </p:sp>
      <p:sp>
        <p:nvSpPr>
          <p:cNvPr id="4" name="Marcador de número de diapositiva 3"/>
          <p:cNvSpPr>
            <a:spLocks noGrp="1"/>
          </p:cNvSpPr>
          <p:nvPr>
            <p:ph type="sldNum" sz="quarter" idx="5"/>
          </p:nvPr>
        </p:nvSpPr>
        <p:spPr/>
        <p:txBody>
          <a:bodyPr/>
          <a:lstStyle/>
          <a:p>
            <a:fld id="{9060468C-3875-4234-ACCA-26EAFAF246EA}" type="slidenum">
              <a:rPr lang="es-ES" smtClean="0"/>
              <a:t>5</a:t>
            </a:fld>
            <a:endParaRPr lang="es-ES"/>
          </a:p>
        </p:txBody>
      </p:sp>
    </p:spTree>
    <p:extLst>
      <p:ext uri="{BB962C8B-B14F-4D97-AF65-F5344CB8AC3E}">
        <p14:creationId xmlns:p14="http://schemas.microsoft.com/office/powerpoint/2010/main" val="2493868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Finalmente se procedió al entrenamiento del modelo, para esto se utilizó la biblioteca </a:t>
            </a:r>
            <a:r>
              <a:rPr lang="es-ES" sz="1200" kern="1200" dirty="0" err="1">
                <a:solidFill>
                  <a:schemeClr val="tx1"/>
                </a:solidFill>
                <a:effectLst/>
                <a:latin typeface="+mn-lt"/>
                <a:ea typeface="+mn-ea"/>
                <a:cs typeface="+mn-cs"/>
              </a:rPr>
              <a:t>Scikit-Learn</a:t>
            </a:r>
            <a:r>
              <a:rPr lang="es-ES" sz="1200" kern="1200" dirty="0">
                <a:solidFill>
                  <a:schemeClr val="tx1"/>
                </a:solidFill>
                <a:effectLst/>
                <a:latin typeface="+mn-lt"/>
                <a:ea typeface="+mn-ea"/>
                <a:cs typeface="+mn-cs"/>
              </a:rPr>
              <a:t> de aprendizaje automático en Python.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Se probaron diferentes algoritmos de minería de los cuales finalmente el que mejor resultados devolvió fue el de árboles de decisión con el que obtuvo una puntuación de 0,25 utilizando como parámetro de puntuación el coeficiente de determinación o R2.</a:t>
            </a:r>
          </a:p>
          <a:p>
            <a:endParaRPr lang="es-ES" dirty="0"/>
          </a:p>
          <a:p>
            <a:r>
              <a:rPr lang="es-ES" sz="1200" kern="1200" dirty="0">
                <a:solidFill>
                  <a:schemeClr val="tx1"/>
                </a:solidFill>
                <a:effectLst/>
                <a:latin typeface="+mn-lt"/>
                <a:ea typeface="+mn-ea"/>
                <a:cs typeface="+mn-cs"/>
              </a:rPr>
              <a:t>A la hora de entrenar estos modelos se vio que los datos iniciales se podían considerar una serie temporal ya que son registros recogidos a lo largo de los años. </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Por ello a la hora de entrenar los modelos se utilizó una técnica utilizada en estas series temporales.</a:t>
            </a:r>
          </a:p>
          <a:p>
            <a:r>
              <a:rPr lang="es-ES" sz="1200" kern="1200" dirty="0">
                <a:solidFill>
                  <a:schemeClr val="tx1"/>
                </a:solidFill>
                <a:effectLst/>
                <a:latin typeface="+mn-lt"/>
                <a:ea typeface="+mn-ea"/>
                <a:cs typeface="+mn-cs"/>
              </a:rPr>
              <a:t>Es similar a la validación cruzada con la diferencia de que no se utilizar registros del futuro para predecir el pasado.</a:t>
            </a:r>
          </a:p>
          <a:p>
            <a:endParaRPr lang="es-ES" sz="120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5"/>
          </p:nvPr>
        </p:nvSpPr>
        <p:spPr/>
        <p:txBody>
          <a:bodyPr/>
          <a:lstStyle/>
          <a:p>
            <a:fld id="{9060468C-3875-4234-ACCA-26EAFAF246EA}" type="slidenum">
              <a:rPr lang="es-ES" smtClean="0"/>
              <a:t>6</a:t>
            </a:fld>
            <a:endParaRPr lang="es-ES"/>
          </a:p>
        </p:txBody>
      </p:sp>
    </p:spTree>
    <p:extLst>
      <p:ext uri="{BB962C8B-B14F-4D97-AF65-F5344CB8AC3E}">
        <p14:creationId xmlns:p14="http://schemas.microsoft.com/office/powerpoint/2010/main" val="2776066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Una vez realizado el modelo, se introdujo en una aplicación web creada para este proyecto. </a:t>
            </a:r>
          </a:p>
          <a:p>
            <a:r>
              <a:rPr lang="es-ES" sz="1200" kern="1200" dirty="0">
                <a:solidFill>
                  <a:schemeClr val="tx1"/>
                </a:solidFill>
                <a:effectLst/>
                <a:latin typeface="+mn-lt"/>
                <a:ea typeface="+mn-ea"/>
                <a:cs typeface="+mn-cs"/>
              </a:rPr>
              <a:t>La web es bastante sencilla. Cuenta con tres pantallas, una de presentación, una con enlaces de contacto y la página en la que se muestran las predicciones. </a:t>
            </a:r>
          </a:p>
          <a:p>
            <a:r>
              <a:rPr lang="es-ES" sz="1200" kern="1200" dirty="0">
                <a:solidFill>
                  <a:schemeClr val="tx1"/>
                </a:solidFill>
                <a:effectLst/>
                <a:latin typeface="+mn-lt"/>
                <a:ea typeface="+mn-ea"/>
                <a:cs typeface="+mn-cs"/>
              </a:rPr>
              <a:t>Esta se mostrará a continuación en un video de muestra.</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Además, se han realizado unas pruebas automatizadas para comprobar el buen funcionamiento de la aplicación con </a:t>
            </a:r>
            <a:r>
              <a:rPr lang="es-ES" sz="1200" kern="1200" dirty="0" err="1">
                <a:solidFill>
                  <a:schemeClr val="tx1"/>
                </a:solidFill>
                <a:effectLst/>
                <a:latin typeface="+mn-lt"/>
                <a:ea typeface="+mn-ea"/>
                <a:cs typeface="+mn-cs"/>
              </a:rPr>
              <a:t>Selenium</a:t>
            </a:r>
            <a:r>
              <a:rPr lang="es-ES" sz="1200" kern="1200" dirty="0">
                <a:solidFill>
                  <a:schemeClr val="tx1"/>
                </a:solidFill>
                <a:effectLst/>
                <a:latin typeface="+mn-lt"/>
                <a:ea typeface="+mn-ea"/>
                <a:cs typeface="+mn-cs"/>
              </a:rPr>
              <a:t>.</a:t>
            </a:r>
          </a:p>
          <a:p>
            <a:endParaRPr lang="es-ES" dirty="0"/>
          </a:p>
        </p:txBody>
      </p:sp>
      <p:sp>
        <p:nvSpPr>
          <p:cNvPr id="4" name="Marcador de número de diapositiva 3"/>
          <p:cNvSpPr>
            <a:spLocks noGrp="1"/>
          </p:cNvSpPr>
          <p:nvPr>
            <p:ph type="sldNum" sz="quarter" idx="5"/>
          </p:nvPr>
        </p:nvSpPr>
        <p:spPr/>
        <p:txBody>
          <a:bodyPr/>
          <a:lstStyle/>
          <a:p>
            <a:fld id="{9060468C-3875-4234-ACCA-26EAFAF246EA}" type="slidenum">
              <a:rPr lang="es-ES" smtClean="0"/>
              <a:t>7</a:t>
            </a:fld>
            <a:endParaRPr lang="es-ES"/>
          </a:p>
        </p:txBody>
      </p:sp>
    </p:spTree>
    <p:extLst>
      <p:ext uri="{BB962C8B-B14F-4D97-AF65-F5344CB8AC3E}">
        <p14:creationId xmlns:p14="http://schemas.microsoft.com/office/powerpoint/2010/main" val="3798249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Para la realización del proyecto se ha utilizado principalmente el lenguaje Python. En el tratamiento de los datos y entrenamiento del modelo utilicé </a:t>
            </a:r>
            <a:r>
              <a:rPr lang="es-ES" sz="1200" kern="1200" dirty="0" err="1">
                <a:solidFill>
                  <a:schemeClr val="tx1"/>
                </a:solidFill>
                <a:effectLst/>
                <a:latin typeface="+mn-lt"/>
                <a:ea typeface="+mn-ea"/>
                <a:cs typeface="+mn-cs"/>
              </a:rPr>
              <a:t>jupyter</a:t>
            </a:r>
            <a:r>
              <a:rPr lang="es-ES" sz="1200" kern="1200" dirty="0">
                <a:solidFill>
                  <a:schemeClr val="tx1"/>
                </a:solidFill>
                <a:effectLst/>
                <a:latin typeface="+mn-lt"/>
                <a:ea typeface="+mn-ea"/>
                <a:cs typeface="+mn-cs"/>
              </a:rPr>
              <a:t> notebook sobre todo por la facilidad de ejecutar fragmentos sueltos de código y poder consultar los </a:t>
            </a:r>
            <a:r>
              <a:rPr lang="es-ES" sz="1200" kern="1200" dirty="0" err="1">
                <a:solidFill>
                  <a:schemeClr val="tx1"/>
                </a:solidFill>
                <a:effectLst/>
                <a:latin typeface="+mn-lt"/>
                <a:ea typeface="+mn-ea"/>
                <a:cs typeface="+mn-cs"/>
              </a:rPr>
              <a:t>dataframes</a:t>
            </a:r>
            <a:r>
              <a:rPr lang="es-ES" sz="1200" kern="1200" dirty="0">
                <a:solidFill>
                  <a:schemeClr val="tx1"/>
                </a:solidFill>
                <a:effectLst/>
                <a:latin typeface="+mn-lt"/>
                <a:ea typeface="+mn-ea"/>
                <a:cs typeface="+mn-cs"/>
              </a:rPr>
              <a:t> y </a:t>
            </a:r>
            <a:r>
              <a:rPr lang="es-ES" sz="1200" kern="1200" dirty="0" err="1">
                <a:solidFill>
                  <a:schemeClr val="tx1"/>
                </a:solidFill>
                <a:effectLst/>
                <a:latin typeface="+mn-lt"/>
                <a:ea typeface="+mn-ea"/>
                <a:cs typeface="+mn-cs"/>
              </a:rPr>
              <a:t>dataset</a:t>
            </a:r>
            <a:r>
              <a:rPr lang="es-ES" sz="1200" kern="1200" dirty="0">
                <a:solidFill>
                  <a:schemeClr val="tx1"/>
                </a:solidFill>
                <a:effectLst/>
                <a:latin typeface="+mn-lt"/>
                <a:ea typeface="+mn-ea"/>
                <a:cs typeface="+mn-cs"/>
              </a:rPr>
              <a:t> de manera más fácil.</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Para la ejecución de los entrenamientos y para la descarga de los datos desde el FTP, se me facilitó el acceso remoto a un equipo de cómputo de la universidad ya que ambos suponían dejar el equipo funcionando durante bastante tiempo. Para poder dejar ejecutando los scripts, aunque la conexión estuviese cerrada se utilizó </a:t>
            </a:r>
            <a:r>
              <a:rPr lang="es-ES" sz="1200" kern="1200" dirty="0" err="1">
                <a:solidFill>
                  <a:schemeClr val="tx1"/>
                </a:solidFill>
                <a:effectLst/>
                <a:latin typeface="+mn-lt"/>
                <a:ea typeface="+mn-ea"/>
                <a:cs typeface="+mn-cs"/>
              </a:rPr>
              <a:t>tmux</a:t>
            </a:r>
            <a:r>
              <a:rPr lang="es-ES" sz="1200" kern="1200" dirty="0">
                <a:solidFill>
                  <a:schemeClr val="tx1"/>
                </a:solidFill>
                <a:effectLst/>
                <a:latin typeface="+mn-lt"/>
                <a:ea typeface="+mn-ea"/>
                <a:cs typeface="+mn-cs"/>
              </a:rPr>
              <a:t> que se trata de una herramienta que nos permite lanzar terminales que corren en segundo plano por lo que, aunque la conexión se cerrase por ejemplo porque que se había desconectado la </a:t>
            </a:r>
            <a:r>
              <a:rPr lang="es-ES" sz="1200" kern="1200" dirty="0" err="1">
                <a:solidFill>
                  <a:schemeClr val="tx1"/>
                </a:solidFill>
                <a:effectLst/>
                <a:latin typeface="+mn-lt"/>
                <a:ea typeface="+mn-ea"/>
                <a:cs typeface="+mn-cs"/>
              </a:rPr>
              <a:t>vpn</a:t>
            </a:r>
            <a:r>
              <a:rPr lang="es-ES" sz="1200" kern="1200" dirty="0">
                <a:solidFill>
                  <a:schemeClr val="tx1"/>
                </a:solidFill>
                <a:effectLst/>
                <a:latin typeface="+mn-lt"/>
                <a:ea typeface="+mn-ea"/>
                <a:cs typeface="+mn-cs"/>
              </a:rPr>
              <a:t> que era algo relativamente habitual el progreso no se perdía.</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En la parte de la aplicación web, se utilizo la biblioteca de Python </a:t>
            </a:r>
            <a:r>
              <a:rPr lang="es-ES" sz="1200" kern="1200" dirty="0" err="1">
                <a:solidFill>
                  <a:schemeClr val="tx1"/>
                </a:solidFill>
                <a:effectLst/>
                <a:latin typeface="+mn-lt"/>
                <a:ea typeface="+mn-ea"/>
                <a:cs typeface="+mn-cs"/>
              </a:rPr>
              <a:t>Flask</a:t>
            </a:r>
            <a:r>
              <a:rPr lang="es-ES" sz="1200" kern="1200" dirty="0">
                <a:solidFill>
                  <a:schemeClr val="tx1"/>
                </a:solidFill>
                <a:effectLst/>
                <a:latin typeface="+mn-lt"/>
                <a:ea typeface="+mn-ea"/>
                <a:cs typeface="+mn-cs"/>
              </a:rPr>
              <a:t> que nos permite crear una aplicación web. Con esto se ha desplegado a través de la plataforma </a:t>
            </a:r>
            <a:r>
              <a:rPr lang="es-ES" sz="1200" kern="1200" dirty="0" err="1">
                <a:solidFill>
                  <a:schemeClr val="tx1"/>
                </a:solidFill>
                <a:effectLst/>
                <a:latin typeface="+mn-lt"/>
                <a:ea typeface="+mn-ea"/>
                <a:cs typeface="+mn-cs"/>
              </a:rPr>
              <a:t>Heroku</a:t>
            </a:r>
            <a:r>
              <a:rPr lang="es-ES" sz="1200" kern="1200" dirty="0">
                <a:solidFill>
                  <a:schemeClr val="tx1"/>
                </a:solidFill>
                <a:effectLst/>
                <a:latin typeface="+mn-lt"/>
                <a:ea typeface="+mn-ea"/>
                <a:cs typeface="+mn-cs"/>
              </a:rPr>
              <a:t>. Esta es una herramienta que tiene una parte gratuita que cubre las necesidades de nuestra aplicación. Además, nos ofrece la posibilidad de auto desplegarse cada vez que se realiza un </a:t>
            </a:r>
            <a:r>
              <a:rPr lang="es-ES" sz="1200" kern="1200" dirty="0" err="1">
                <a:solidFill>
                  <a:schemeClr val="tx1"/>
                </a:solidFill>
                <a:effectLst/>
                <a:latin typeface="+mn-lt"/>
                <a:ea typeface="+mn-ea"/>
                <a:cs typeface="+mn-cs"/>
              </a:rPr>
              <a:t>push</a:t>
            </a:r>
            <a:r>
              <a:rPr lang="es-ES" sz="1200" kern="1200" dirty="0">
                <a:solidFill>
                  <a:schemeClr val="tx1"/>
                </a:solidFill>
                <a:effectLst/>
                <a:latin typeface="+mn-lt"/>
                <a:ea typeface="+mn-ea"/>
                <a:cs typeface="+mn-cs"/>
              </a:rPr>
              <a:t> en nuestro repositorio. Por este motivo es por lo que mi proyecto está dividido en dos repositorios. Para el auto despliegue es necesario que los archivos estén en la raíz del repositorio y no en una subcarpeta.</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A parte de esto, se han utilizado múltiples bibliotecas de Python para poder trabajar con las estructuras de datos como pueden ser pandas, </a:t>
            </a:r>
            <a:r>
              <a:rPr lang="es-ES" sz="1200" kern="1200" dirty="0" err="1">
                <a:solidFill>
                  <a:schemeClr val="tx1"/>
                </a:solidFill>
                <a:effectLst/>
                <a:latin typeface="+mn-lt"/>
                <a:ea typeface="+mn-ea"/>
                <a:cs typeface="+mn-cs"/>
              </a:rPr>
              <a:t>xarray</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netcdf</a:t>
            </a:r>
            <a:r>
              <a:rPr lang="es-ES" sz="1200" kern="1200" dirty="0">
                <a:solidFill>
                  <a:schemeClr val="tx1"/>
                </a:solidFill>
                <a:effectLst/>
                <a:latin typeface="+mn-lt"/>
                <a:ea typeface="+mn-ea"/>
                <a:cs typeface="+mn-cs"/>
              </a:rPr>
              <a:t> que era necesario para leer los archivos descargados desde </a:t>
            </a:r>
            <a:r>
              <a:rPr lang="es-ES" sz="1200" kern="1200" dirty="0" err="1">
                <a:solidFill>
                  <a:schemeClr val="tx1"/>
                </a:solidFill>
                <a:effectLst/>
                <a:latin typeface="+mn-lt"/>
                <a:ea typeface="+mn-ea"/>
                <a:cs typeface="+mn-cs"/>
              </a:rPr>
              <a:t>copernicus</a:t>
            </a:r>
            <a:r>
              <a:rPr lang="es-ES" sz="1200" kern="1200" dirty="0">
                <a:solidFill>
                  <a:schemeClr val="tx1"/>
                </a:solidFill>
                <a:effectLst/>
                <a:latin typeface="+mn-lt"/>
                <a:ea typeface="+mn-ea"/>
                <a:cs typeface="+mn-cs"/>
              </a:rPr>
              <a:t> o </a:t>
            </a:r>
            <a:r>
              <a:rPr lang="es-ES" sz="1200" kern="1200" dirty="0" err="1">
                <a:solidFill>
                  <a:schemeClr val="tx1"/>
                </a:solidFill>
                <a:effectLst/>
                <a:latin typeface="+mn-lt"/>
                <a:ea typeface="+mn-ea"/>
                <a:cs typeface="+mn-cs"/>
              </a:rPr>
              <a:t>folium</a:t>
            </a:r>
            <a:r>
              <a:rPr lang="es-ES" sz="1200" kern="1200" dirty="0">
                <a:solidFill>
                  <a:schemeClr val="tx1"/>
                </a:solidFill>
                <a:effectLst/>
                <a:latin typeface="+mn-lt"/>
                <a:ea typeface="+mn-ea"/>
                <a:cs typeface="+mn-cs"/>
              </a:rPr>
              <a:t> para cargar los mapas en la aplicación web.</a:t>
            </a:r>
            <a:endParaRPr lang="es-ES" dirty="0"/>
          </a:p>
        </p:txBody>
      </p:sp>
      <p:sp>
        <p:nvSpPr>
          <p:cNvPr id="4" name="Marcador de número de diapositiva 3"/>
          <p:cNvSpPr>
            <a:spLocks noGrp="1"/>
          </p:cNvSpPr>
          <p:nvPr>
            <p:ph type="sldNum" sz="quarter" idx="5"/>
          </p:nvPr>
        </p:nvSpPr>
        <p:spPr/>
        <p:txBody>
          <a:bodyPr/>
          <a:lstStyle/>
          <a:p>
            <a:fld id="{9060468C-3875-4234-ACCA-26EAFAF246EA}" type="slidenum">
              <a:rPr lang="es-ES" smtClean="0"/>
              <a:t>8</a:t>
            </a:fld>
            <a:endParaRPr lang="es-ES"/>
          </a:p>
        </p:txBody>
      </p:sp>
    </p:spTree>
    <p:extLst>
      <p:ext uri="{BB962C8B-B14F-4D97-AF65-F5344CB8AC3E}">
        <p14:creationId xmlns:p14="http://schemas.microsoft.com/office/powerpoint/2010/main" val="3343778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Para acabar con la presentación, las conclusiones del proyecto. </a:t>
            </a:r>
          </a:p>
          <a:p>
            <a:r>
              <a:rPr lang="es-ES" sz="1200" kern="1200" dirty="0">
                <a:solidFill>
                  <a:schemeClr val="tx1"/>
                </a:solidFill>
                <a:effectLst/>
                <a:latin typeface="+mn-lt"/>
                <a:ea typeface="+mn-ea"/>
                <a:cs typeface="+mn-cs"/>
              </a:rPr>
              <a:t>Se puede decir que el proyecto a cumplido con los objetivos y los requisitos marcados. </a:t>
            </a:r>
          </a:p>
          <a:p>
            <a:r>
              <a:rPr lang="es-ES" sz="1200" kern="1200" dirty="0">
                <a:solidFill>
                  <a:schemeClr val="tx1"/>
                </a:solidFill>
                <a:effectLst/>
                <a:latin typeface="+mn-lt"/>
                <a:ea typeface="+mn-ea"/>
                <a:cs typeface="+mn-cs"/>
              </a:rPr>
              <a:t>Desde un principio se sabía que sería complicado conseguir una buena predicción por parte del modelo.</a:t>
            </a:r>
          </a:p>
          <a:p>
            <a:r>
              <a:rPr lang="es-ES" sz="1200" kern="1200" dirty="0">
                <a:solidFill>
                  <a:schemeClr val="tx1"/>
                </a:solidFill>
                <a:effectLst/>
                <a:latin typeface="+mn-lt"/>
                <a:ea typeface="+mn-ea"/>
                <a:cs typeface="+mn-cs"/>
              </a:rPr>
              <a:t> Se han realizado muchas pruebas y aun así las predicciones realizadas por el mismo no se acercan mucho a la realidad, aunque hacer funcionar correctamente a un modelo de estas características probablemente lleve suficiente tiempo como para un trabajo de final de master.</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A pesar de esto he aprendido sobre diferentes técnicas de aprendizaje automático, así como los tratamientos de datos previos que son necesarios. </a:t>
            </a:r>
          </a:p>
          <a:p>
            <a:r>
              <a:rPr lang="es-ES" sz="1200" kern="1200" dirty="0">
                <a:solidFill>
                  <a:schemeClr val="tx1"/>
                </a:solidFill>
                <a:effectLst/>
                <a:latin typeface="+mn-lt"/>
                <a:ea typeface="+mn-ea"/>
                <a:cs typeface="+mn-cs"/>
              </a:rPr>
              <a:t>También he conseguido desarrollar una aplicación web que permite consultar la predicción realizada por el modelo y mostrarla en una serie de gráficos.</a:t>
            </a:r>
          </a:p>
          <a:p>
            <a:r>
              <a:rPr lang="es-ES" sz="1200" kern="1200" dirty="0">
                <a:solidFill>
                  <a:schemeClr val="tx1"/>
                </a:solidFill>
                <a:effectLst/>
                <a:latin typeface="+mn-lt"/>
                <a:ea typeface="+mn-ea"/>
                <a:cs typeface="+mn-cs"/>
              </a:rPr>
              <a:t> </a:t>
            </a:r>
          </a:p>
          <a:p>
            <a:r>
              <a:rPr lang="es-ES" sz="1200" kern="1200" dirty="0">
                <a:solidFill>
                  <a:schemeClr val="tx1"/>
                </a:solidFill>
                <a:effectLst/>
                <a:latin typeface="+mn-lt"/>
                <a:ea typeface="+mn-ea"/>
                <a:cs typeface="+mn-cs"/>
              </a:rPr>
              <a:t>Muchas gracias.</a:t>
            </a:r>
          </a:p>
          <a:p>
            <a:endParaRPr lang="es-ES" dirty="0"/>
          </a:p>
        </p:txBody>
      </p:sp>
      <p:sp>
        <p:nvSpPr>
          <p:cNvPr id="4" name="Marcador de número de diapositiva 3"/>
          <p:cNvSpPr>
            <a:spLocks noGrp="1"/>
          </p:cNvSpPr>
          <p:nvPr>
            <p:ph type="sldNum" sz="quarter" idx="5"/>
          </p:nvPr>
        </p:nvSpPr>
        <p:spPr/>
        <p:txBody>
          <a:bodyPr/>
          <a:lstStyle/>
          <a:p>
            <a:fld id="{9060468C-3875-4234-ACCA-26EAFAF246EA}" type="slidenum">
              <a:rPr lang="es-ES" smtClean="0"/>
              <a:t>9</a:t>
            </a:fld>
            <a:endParaRPr lang="es-ES"/>
          </a:p>
        </p:txBody>
      </p:sp>
    </p:spTree>
    <p:extLst>
      <p:ext uri="{BB962C8B-B14F-4D97-AF65-F5344CB8AC3E}">
        <p14:creationId xmlns:p14="http://schemas.microsoft.com/office/powerpoint/2010/main" val="3862882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6/29/2020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los estilos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6/29/2020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6/29/2020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6/29/2020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6/29/2020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A16963-6352-4358-8885-F731AD1F30AB}"/>
              </a:ext>
            </a:extLst>
          </p:cNvPr>
          <p:cNvSpPr>
            <a:spLocks noGrp="1"/>
          </p:cNvSpPr>
          <p:nvPr>
            <p:ph type="ctrTitle"/>
          </p:nvPr>
        </p:nvSpPr>
        <p:spPr/>
        <p:txBody>
          <a:bodyPr/>
          <a:lstStyle/>
          <a:p>
            <a:r>
              <a:rPr lang="en-US" dirty="0"/>
              <a:t>Jellyfish Forecast</a:t>
            </a:r>
            <a:endParaRPr lang="es-ES" dirty="0"/>
          </a:p>
        </p:txBody>
      </p:sp>
      <p:sp>
        <p:nvSpPr>
          <p:cNvPr id="3" name="Subtítulo 2">
            <a:extLst>
              <a:ext uri="{FF2B5EF4-FFF2-40B4-BE49-F238E27FC236}">
                <a16:creationId xmlns:a16="http://schemas.microsoft.com/office/drawing/2014/main" id="{98DC50A0-69DD-426C-9F3B-D08B0C985521}"/>
              </a:ext>
            </a:extLst>
          </p:cNvPr>
          <p:cNvSpPr>
            <a:spLocks noGrp="1"/>
          </p:cNvSpPr>
          <p:nvPr>
            <p:ph type="subTitle" idx="1"/>
          </p:nvPr>
        </p:nvSpPr>
        <p:spPr/>
        <p:txBody>
          <a:bodyPr/>
          <a:lstStyle/>
          <a:p>
            <a:r>
              <a:rPr lang="en-US" dirty="0"/>
              <a:t>Pablo Santidrian Tudanca</a:t>
            </a:r>
            <a:endParaRPr lang="es-ES" dirty="0"/>
          </a:p>
        </p:txBody>
      </p:sp>
      <p:sp>
        <p:nvSpPr>
          <p:cNvPr id="4" name="Subtítulo 2">
            <a:extLst>
              <a:ext uri="{FF2B5EF4-FFF2-40B4-BE49-F238E27FC236}">
                <a16:creationId xmlns:a16="http://schemas.microsoft.com/office/drawing/2014/main" id="{BC61AB59-C562-414E-B922-D62700F70D22}"/>
              </a:ext>
            </a:extLst>
          </p:cNvPr>
          <p:cNvSpPr txBox="1">
            <a:spLocks/>
          </p:cNvSpPr>
          <p:nvPr/>
        </p:nvSpPr>
        <p:spPr>
          <a:xfrm>
            <a:off x="809999" y="5715821"/>
            <a:ext cx="10572000" cy="434974"/>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s-ES" dirty="0"/>
              <a:t>Universidad de Burgos – 2020</a:t>
            </a:r>
          </a:p>
        </p:txBody>
      </p:sp>
    </p:spTree>
    <p:extLst>
      <p:ext uri="{BB962C8B-B14F-4D97-AF65-F5344CB8AC3E}">
        <p14:creationId xmlns:p14="http://schemas.microsoft.com/office/powerpoint/2010/main" val="3752498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544875-98D3-4E74-8D43-66089621220C}"/>
              </a:ext>
            </a:extLst>
          </p:cNvPr>
          <p:cNvSpPr>
            <a:spLocks noGrp="1"/>
          </p:cNvSpPr>
          <p:nvPr>
            <p:ph type="title"/>
          </p:nvPr>
        </p:nvSpPr>
        <p:spPr>
          <a:xfrm>
            <a:off x="810000" y="447188"/>
            <a:ext cx="10571998" cy="970450"/>
          </a:xfrm>
        </p:spPr>
        <p:txBody>
          <a:bodyPr vert="horz" lIns="91440" tIns="45720" rIns="91440" bIns="45720" rtlCol="0">
            <a:normAutofit/>
          </a:bodyPr>
          <a:lstStyle/>
          <a:p>
            <a:r>
              <a:rPr lang="es-ES" dirty="0"/>
              <a:t>Introducción </a:t>
            </a:r>
          </a:p>
        </p:txBody>
      </p:sp>
      <p:pic>
        <p:nvPicPr>
          <p:cNvPr id="1026" name="Picture 2" descr="Imagen que contiene agua, animal, tabla, verde&#10;&#10;Descripción generada automáticamente">
            <a:extLst>
              <a:ext uri="{FF2B5EF4-FFF2-40B4-BE49-F238E27FC236}">
                <a16:creationId xmlns:a16="http://schemas.microsoft.com/office/drawing/2014/main" id="{B3D90B5B-4F71-41A8-8BBB-8D768E2E4A2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037" r="2" b="2"/>
          <a:stretch/>
        </p:blipFill>
        <p:spPr bwMode="auto">
          <a:xfrm>
            <a:off x="960438" y="2456983"/>
            <a:ext cx="2913062" cy="3628371"/>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
        <p:nvSpPr>
          <p:cNvPr id="1032" name="Content Placeholder 1029">
            <a:extLst>
              <a:ext uri="{FF2B5EF4-FFF2-40B4-BE49-F238E27FC236}">
                <a16:creationId xmlns:a16="http://schemas.microsoft.com/office/drawing/2014/main" id="{2CBC662C-0DC0-4797-A4CE-A3B9E23624EC}"/>
              </a:ext>
            </a:extLst>
          </p:cNvPr>
          <p:cNvSpPr>
            <a:spLocks noGrp="1"/>
          </p:cNvSpPr>
          <p:nvPr>
            <p:ph idx="1"/>
          </p:nvPr>
        </p:nvSpPr>
        <p:spPr>
          <a:xfrm>
            <a:off x="4330699" y="2413000"/>
            <a:ext cx="7052733" cy="3632200"/>
          </a:xfrm>
        </p:spPr>
        <p:txBody>
          <a:bodyPr>
            <a:normAutofit/>
          </a:bodyPr>
          <a:lstStyle/>
          <a:p>
            <a:r>
              <a:rPr lang="es-ES" dirty="0"/>
              <a:t>Objetivos:</a:t>
            </a:r>
          </a:p>
          <a:p>
            <a:pPr lvl="1"/>
            <a:r>
              <a:rPr lang="es-ES" dirty="0"/>
              <a:t>Recopilar y tratar los datos necesarios para el entrenamiento del modelo predictivo.</a:t>
            </a:r>
          </a:p>
          <a:p>
            <a:pPr lvl="1"/>
            <a:r>
              <a:rPr lang="es-ES" dirty="0"/>
              <a:t>Investigar el uso de técnicas de aprendizaje automático.</a:t>
            </a:r>
          </a:p>
          <a:p>
            <a:pPr lvl="1"/>
            <a:r>
              <a:rPr lang="es-ES" dirty="0"/>
              <a:t>Crear una aplicación web capaz de mostrar las predicciones.</a:t>
            </a:r>
          </a:p>
        </p:txBody>
      </p:sp>
    </p:spTree>
    <p:extLst>
      <p:ext uri="{BB962C8B-B14F-4D97-AF65-F5344CB8AC3E}">
        <p14:creationId xmlns:p14="http://schemas.microsoft.com/office/powerpoint/2010/main" val="174045253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F5DAA-E2DE-47BD-825E-7AA701795DB0}"/>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err="1"/>
              <a:t>Trabajos</a:t>
            </a:r>
            <a:r>
              <a:rPr lang="en-US" dirty="0"/>
              <a:t> </a:t>
            </a:r>
            <a:r>
              <a:rPr lang="en-US" dirty="0" err="1"/>
              <a:t>relacionados</a:t>
            </a:r>
            <a:r>
              <a:rPr lang="en-US" dirty="0"/>
              <a:t> </a:t>
            </a:r>
          </a:p>
        </p:txBody>
      </p:sp>
      <p:sp>
        <p:nvSpPr>
          <p:cNvPr id="7" name="Content Placeholder 1029">
            <a:extLst>
              <a:ext uri="{FF2B5EF4-FFF2-40B4-BE49-F238E27FC236}">
                <a16:creationId xmlns:a16="http://schemas.microsoft.com/office/drawing/2014/main" id="{9C4DF4BC-F2B8-4270-AE88-13D077235358}"/>
              </a:ext>
            </a:extLst>
          </p:cNvPr>
          <p:cNvSpPr txBox="1">
            <a:spLocks/>
          </p:cNvSpPr>
          <p:nvPr/>
        </p:nvSpPr>
        <p:spPr>
          <a:xfrm>
            <a:off x="259960" y="2288207"/>
            <a:ext cx="3835583" cy="530808"/>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600" dirty="0"/>
              <a:t>Perseus</a:t>
            </a:r>
          </a:p>
        </p:txBody>
      </p:sp>
      <p:pic>
        <p:nvPicPr>
          <p:cNvPr id="4" name="Marcador de contenido 3">
            <a:extLst>
              <a:ext uri="{FF2B5EF4-FFF2-40B4-BE49-F238E27FC236}">
                <a16:creationId xmlns:a16="http://schemas.microsoft.com/office/drawing/2014/main" id="{E9F36A38-70B7-4AF7-B308-BAAD1CEB9C01}"/>
              </a:ext>
            </a:extLst>
          </p:cNvPr>
          <p:cNvPicPr>
            <a:picLocks noGrp="1" noChangeAspect="1"/>
          </p:cNvPicPr>
          <p:nvPr>
            <p:ph idx="1"/>
          </p:nvPr>
        </p:nvPicPr>
        <p:blipFill>
          <a:blip r:embed="rId3"/>
          <a:stretch>
            <a:fillRect/>
          </a:stretch>
        </p:blipFill>
        <p:spPr>
          <a:xfrm>
            <a:off x="259960" y="2788817"/>
            <a:ext cx="4161071" cy="3557717"/>
          </a:xfrm>
          <a:prstGeom prst="roundRect">
            <a:avLst>
              <a:gd name="adj" fmla="val 3876"/>
            </a:avLst>
          </a:prstGeom>
          <a:ln>
            <a:solidFill>
              <a:schemeClr val="accent1"/>
            </a:solidFill>
          </a:ln>
          <a:effectLst/>
        </p:spPr>
      </p:pic>
      <p:sp>
        <p:nvSpPr>
          <p:cNvPr id="10" name="Content Placeholder 1029">
            <a:extLst>
              <a:ext uri="{FF2B5EF4-FFF2-40B4-BE49-F238E27FC236}">
                <a16:creationId xmlns:a16="http://schemas.microsoft.com/office/drawing/2014/main" id="{7DD9CF2C-9C6D-462F-8857-53A8F162E499}"/>
              </a:ext>
            </a:extLst>
          </p:cNvPr>
          <p:cNvSpPr txBox="1">
            <a:spLocks/>
          </p:cNvSpPr>
          <p:nvPr/>
        </p:nvSpPr>
        <p:spPr>
          <a:xfrm>
            <a:off x="5275889" y="2258009"/>
            <a:ext cx="3835583" cy="530808"/>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600" dirty="0" err="1"/>
              <a:t>InfoMedusa</a:t>
            </a:r>
            <a:endParaRPr lang="en-US" sz="1600" dirty="0"/>
          </a:p>
        </p:txBody>
      </p:sp>
      <p:sp>
        <p:nvSpPr>
          <p:cNvPr id="11" name="Content Placeholder 1029">
            <a:extLst>
              <a:ext uri="{FF2B5EF4-FFF2-40B4-BE49-F238E27FC236}">
                <a16:creationId xmlns:a16="http://schemas.microsoft.com/office/drawing/2014/main" id="{078C6C65-C615-4F43-994E-DC688EA4854E}"/>
              </a:ext>
            </a:extLst>
          </p:cNvPr>
          <p:cNvSpPr txBox="1">
            <a:spLocks/>
          </p:cNvSpPr>
          <p:nvPr/>
        </p:nvSpPr>
        <p:spPr>
          <a:xfrm>
            <a:off x="8670897" y="2288207"/>
            <a:ext cx="3835583" cy="530808"/>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600" dirty="0"/>
              <a:t>NOAA</a:t>
            </a:r>
          </a:p>
        </p:txBody>
      </p:sp>
      <p:pic>
        <p:nvPicPr>
          <p:cNvPr id="13" name="Imagen 12">
            <a:extLst>
              <a:ext uri="{FF2B5EF4-FFF2-40B4-BE49-F238E27FC236}">
                <a16:creationId xmlns:a16="http://schemas.microsoft.com/office/drawing/2014/main" id="{9AEE1FC8-E018-4074-9C01-B3DD2572217C}"/>
              </a:ext>
            </a:extLst>
          </p:cNvPr>
          <p:cNvPicPr>
            <a:picLocks noChangeAspect="1"/>
          </p:cNvPicPr>
          <p:nvPr/>
        </p:nvPicPr>
        <p:blipFill>
          <a:blip r:embed="rId4"/>
          <a:stretch>
            <a:fillRect/>
          </a:stretch>
        </p:blipFill>
        <p:spPr>
          <a:xfrm>
            <a:off x="5275889" y="2788817"/>
            <a:ext cx="2628761" cy="3524596"/>
          </a:xfrm>
          <a:prstGeom prst="rect">
            <a:avLst/>
          </a:prstGeom>
        </p:spPr>
      </p:pic>
      <p:pic>
        <p:nvPicPr>
          <p:cNvPr id="15" name="Imagen 14">
            <a:extLst>
              <a:ext uri="{FF2B5EF4-FFF2-40B4-BE49-F238E27FC236}">
                <a16:creationId xmlns:a16="http://schemas.microsoft.com/office/drawing/2014/main" id="{10403591-923E-4B4B-AB0F-F3D92A87585B}"/>
              </a:ext>
            </a:extLst>
          </p:cNvPr>
          <p:cNvPicPr>
            <a:picLocks noChangeAspect="1"/>
          </p:cNvPicPr>
          <p:nvPr/>
        </p:nvPicPr>
        <p:blipFill>
          <a:blip r:embed="rId5"/>
          <a:stretch>
            <a:fillRect/>
          </a:stretch>
        </p:blipFill>
        <p:spPr>
          <a:xfrm>
            <a:off x="8670897" y="2788817"/>
            <a:ext cx="2085409" cy="3557717"/>
          </a:xfrm>
          <a:prstGeom prst="rect">
            <a:avLst/>
          </a:prstGeom>
        </p:spPr>
      </p:pic>
    </p:spTree>
    <p:extLst>
      <p:ext uri="{BB962C8B-B14F-4D97-AF65-F5344CB8AC3E}">
        <p14:creationId xmlns:p14="http://schemas.microsoft.com/office/powerpoint/2010/main" val="248216546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6AB74CA-E76D-4922-91FE-A4AAF0487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C1FF709F-8689-4942-947E-EE96858E2B54}"/>
              </a:ext>
            </a:extLst>
          </p:cNvPr>
          <p:cNvSpPr>
            <a:spLocks noGrp="1"/>
          </p:cNvSpPr>
          <p:nvPr>
            <p:ph type="title"/>
          </p:nvPr>
        </p:nvSpPr>
        <p:spPr>
          <a:xfrm>
            <a:off x="1063691" y="4049486"/>
            <a:ext cx="4825480" cy="1883228"/>
          </a:xfrm>
        </p:spPr>
        <p:txBody>
          <a:bodyPr anchor="ctr">
            <a:normAutofit/>
          </a:bodyPr>
          <a:lstStyle/>
          <a:p>
            <a:r>
              <a:rPr lang="en-US">
                <a:solidFill>
                  <a:srgbClr val="FFFFFF"/>
                </a:solidFill>
              </a:rPr>
              <a:t>Proyecto</a:t>
            </a:r>
            <a:endParaRPr lang="es-ES">
              <a:solidFill>
                <a:srgbClr val="FFFFFF"/>
              </a:solidFill>
            </a:endParaRPr>
          </a:p>
        </p:txBody>
      </p:sp>
      <p:pic>
        <p:nvPicPr>
          <p:cNvPr id="4" name="Imagen 3">
            <a:extLst>
              <a:ext uri="{FF2B5EF4-FFF2-40B4-BE49-F238E27FC236}">
                <a16:creationId xmlns:a16="http://schemas.microsoft.com/office/drawing/2014/main" id="{5484556E-888E-4943-8AED-65C43348C7F3}"/>
              </a:ext>
            </a:extLst>
          </p:cNvPr>
          <p:cNvPicPr>
            <a:picLocks noChangeAspect="1"/>
          </p:cNvPicPr>
          <p:nvPr/>
        </p:nvPicPr>
        <p:blipFill>
          <a:blip r:embed="rId3"/>
          <a:stretch>
            <a:fillRect/>
          </a:stretch>
        </p:blipFill>
        <p:spPr>
          <a:xfrm>
            <a:off x="201818" y="1503496"/>
            <a:ext cx="6701876" cy="837733"/>
          </a:xfrm>
          <a:prstGeom prst="rect">
            <a:avLst/>
          </a:prstGeom>
        </p:spPr>
      </p:pic>
      <p:pic>
        <p:nvPicPr>
          <p:cNvPr id="7" name="Imagen 6" descr="Una captura de pantalla de un celular con letras&#10;&#10;Descripción generada automáticamente">
            <a:extLst>
              <a:ext uri="{FF2B5EF4-FFF2-40B4-BE49-F238E27FC236}">
                <a16:creationId xmlns:a16="http://schemas.microsoft.com/office/drawing/2014/main" id="{8961D1D9-2973-4B2B-B5CD-ABD256C46012}"/>
              </a:ext>
            </a:extLst>
          </p:cNvPr>
          <p:cNvPicPr>
            <a:picLocks noChangeAspect="1"/>
          </p:cNvPicPr>
          <p:nvPr/>
        </p:nvPicPr>
        <p:blipFill>
          <a:blip r:embed="rId4"/>
          <a:stretch>
            <a:fillRect/>
          </a:stretch>
        </p:blipFill>
        <p:spPr>
          <a:xfrm>
            <a:off x="7105511" y="484633"/>
            <a:ext cx="4078666" cy="2875460"/>
          </a:xfrm>
          <a:prstGeom prst="rect">
            <a:avLst/>
          </a:prstGeom>
        </p:spPr>
      </p:pic>
      <p:sp>
        <p:nvSpPr>
          <p:cNvPr id="3" name="Marcador de contenido 2">
            <a:extLst>
              <a:ext uri="{FF2B5EF4-FFF2-40B4-BE49-F238E27FC236}">
                <a16:creationId xmlns:a16="http://schemas.microsoft.com/office/drawing/2014/main" id="{E0277A8B-B633-417B-8022-2CB0E7136935}"/>
              </a:ext>
            </a:extLst>
          </p:cNvPr>
          <p:cNvSpPr>
            <a:spLocks noGrp="1"/>
          </p:cNvSpPr>
          <p:nvPr>
            <p:ph idx="1"/>
          </p:nvPr>
        </p:nvSpPr>
        <p:spPr>
          <a:xfrm>
            <a:off x="6338316" y="4049485"/>
            <a:ext cx="4846151" cy="1883229"/>
          </a:xfrm>
        </p:spPr>
        <p:txBody>
          <a:bodyPr>
            <a:normAutofit fontScale="92500" lnSpcReduction="20000"/>
          </a:bodyPr>
          <a:lstStyle/>
          <a:p>
            <a:pPr>
              <a:lnSpc>
                <a:spcPct val="90000"/>
              </a:lnSpc>
            </a:pPr>
            <a:r>
              <a:rPr lang="es-ES" dirty="0">
                <a:solidFill>
                  <a:srgbClr val="FFFFFF"/>
                </a:solidFill>
              </a:rPr>
              <a:t>Obtención de los datos.</a:t>
            </a:r>
          </a:p>
          <a:p>
            <a:pPr lvl="1">
              <a:lnSpc>
                <a:spcPct val="90000"/>
              </a:lnSpc>
            </a:pPr>
            <a:r>
              <a:rPr lang="es-ES" sz="1800" dirty="0">
                <a:solidFill>
                  <a:srgbClr val="FFFFFF"/>
                </a:solidFill>
              </a:rPr>
              <a:t>Avistamientos</a:t>
            </a:r>
          </a:p>
          <a:p>
            <a:pPr lvl="1">
              <a:lnSpc>
                <a:spcPct val="90000"/>
              </a:lnSpc>
            </a:pPr>
            <a:r>
              <a:rPr lang="es-ES" sz="1800" dirty="0">
                <a:solidFill>
                  <a:srgbClr val="FFFFFF"/>
                </a:solidFill>
              </a:rPr>
              <a:t>Oceánicos. </a:t>
            </a:r>
          </a:p>
          <a:p>
            <a:pPr>
              <a:lnSpc>
                <a:spcPct val="90000"/>
              </a:lnSpc>
            </a:pPr>
            <a:r>
              <a:rPr lang="es-ES" dirty="0">
                <a:solidFill>
                  <a:srgbClr val="FFFFFF"/>
                </a:solidFill>
              </a:rPr>
              <a:t>Tratamiento. </a:t>
            </a:r>
          </a:p>
          <a:p>
            <a:pPr>
              <a:lnSpc>
                <a:spcPct val="90000"/>
              </a:lnSpc>
            </a:pPr>
            <a:r>
              <a:rPr lang="es-ES" dirty="0">
                <a:solidFill>
                  <a:srgbClr val="FFFFFF"/>
                </a:solidFill>
              </a:rPr>
              <a:t>Entrenamiento.</a:t>
            </a:r>
          </a:p>
          <a:p>
            <a:pPr>
              <a:lnSpc>
                <a:spcPct val="90000"/>
              </a:lnSpc>
            </a:pPr>
            <a:r>
              <a:rPr lang="es-ES" dirty="0">
                <a:solidFill>
                  <a:srgbClr val="FFFFFF"/>
                </a:solidFill>
              </a:rPr>
              <a:t>Aplicación web.</a:t>
            </a:r>
          </a:p>
        </p:txBody>
      </p:sp>
    </p:spTree>
    <p:extLst>
      <p:ext uri="{BB962C8B-B14F-4D97-AF65-F5344CB8AC3E}">
        <p14:creationId xmlns:p14="http://schemas.microsoft.com/office/powerpoint/2010/main" val="304177207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6AB74CA-E76D-4922-91FE-A4AAF0487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C1FF709F-8689-4942-947E-EE96858E2B54}"/>
              </a:ext>
            </a:extLst>
          </p:cNvPr>
          <p:cNvSpPr>
            <a:spLocks noGrp="1"/>
          </p:cNvSpPr>
          <p:nvPr>
            <p:ph type="title"/>
          </p:nvPr>
        </p:nvSpPr>
        <p:spPr>
          <a:xfrm>
            <a:off x="1063691" y="4049486"/>
            <a:ext cx="4825480" cy="1883228"/>
          </a:xfrm>
        </p:spPr>
        <p:txBody>
          <a:bodyPr anchor="ctr">
            <a:normAutofit/>
          </a:bodyPr>
          <a:lstStyle/>
          <a:p>
            <a:r>
              <a:rPr lang="en-US">
                <a:solidFill>
                  <a:srgbClr val="FFFFFF"/>
                </a:solidFill>
              </a:rPr>
              <a:t>Proyecto</a:t>
            </a:r>
            <a:endParaRPr lang="es-ES">
              <a:solidFill>
                <a:srgbClr val="FFFFFF"/>
              </a:solidFill>
            </a:endParaRPr>
          </a:p>
        </p:txBody>
      </p:sp>
      <p:sp>
        <p:nvSpPr>
          <p:cNvPr id="3" name="Marcador de contenido 2">
            <a:extLst>
              <a:ext uri="{FF2B5EF4-FFF2-40B4-BE49-F238E27FC236}">
                <a16:creationId xmlns:a16="http://schemas.microsoft.com/office/drawing/2014/main" id="{E0277A8B-B633-417B-8022-2CB0E7136935}"/>
              </a:ext>
            </a:extLst>
          </p:cNvPr>
          <p:cNvSpPr>
            <a:spLocks noGrp="1"/>
          </p:cNvSpPr>
          <p:nvPr>
            <p:ph idx="1"/>
          </p:nvPr>
        </p:nvSpPr>
        <p:spPr>
          <a:xfrm>
            <a:off x="6338316" y="4049485"/>
            <a:ext cx="4846151" cy="1883229"/>
          </a:xfrm>
        </p:spPr>
        <p:txBody>
          <a:bodyPr>
            <a:normAutofit fontScale="92500" lnSpcReduction="20000"/>
          </a:bodyPr>
          <a:lstStyle/>
          <a:p>
            <a:pPr>
              <a:lnSpc>
                <a:spcPct val="90000"/>
              </a:lnSpc>
            </a:pPr>
            <a:r>
              <a:rPr lang="es-ES" dirty="0">
                <a:solidFill>
                  <a:srgbClr val="FFFFFF"/>
                </a:solidFill>
              </a:rPr>
              <a:t>Obtención de los datos.</a:t>
            </a:r>
          </a:p>
          <a:p>
            <a:pPr lvl="1">
              <a:lnSpc>
                <a:spcPct val="90000"/>
              </a:lnSpc>
            </a:pPr>
            <a:r>
              <a:rPr lang="es-ES" sz="1800" dirty="0">
                <a:solidFill>
                  <a:srgbClr val="FFFFFF"/>
                </a:solidFill>
              </a:rPr>
              <a:t>Avistamientos</a:t>
            </a:r>
          </a:p>
          <a:p>
            <a:pPr lvl="1">
              <a:lnSpc>
                <a:spcPct val="90000"/>
              </a:lnSpc>
            </a:pPr>
            <a:r>
              <a:rPr lang="es-ES" sz="1800" dirty="0">
                <a:solidFill>
                  <a:srgbClr val="FFFFFF"/>
                </a:solidFill>
              </a:rPr>
              <a:t>Oceánicos. </a:t>
            </a:r>
          </a:p>
          <a:p>
            <a:pPr>
              <a:lnSpc>
                <a:spcPct val="90000"/>
              </a:lnSpc>
            </a:pPr>
            <a:r>
              <a:rPr lang="es-ES" dirty="0">
                <a:solidFill>
                  <a:srgbClr val="FFFFFF"/>
                </a:solidFill>
              </a:rPr>
              <a:t>Tratamiento. </a:t>
            </a:r>
          </a:p>
          <a:p>
            <a:pPr>
              <a:lnSpc>
                <a:spcPct val="90000"/>
              </a:lnSpc>
            </a:pPr>
            <a:r>
              <a:rPr lang="es-ES" dirty="0">
                <a:solidFill>
                  <a:srgbClr val="FFFFFF"/>
                </a:solidFill>
              </a:rPr>
              <a:t>Entrenamiento.</a:t>
            </a:r>
          </a:p>
          <a:p>
            <a:pPr>
              <a:lnSpc>
                <a:spcPct val="90000"/>
              </a:lnSpc>
            </a:pPr>
            <a:r>
              <a:rPr lang="es-ES" dirty="0">
                <a:solidFill>
                  <a:srgbClr val="FFFFFF"/>
                </a:solidFill>
              </a:rPr>
              <a:t>Aplicación web.</a:t>
            </a:r>
          </a:p>
        </p:txBody>
      </p:sp>
      <p:pic>
        <p:nvPicPr>
          <p:cNvPr id="8" name="Imagen 7" descr="Captura de pantalla de un celular con letras&#10;&#10;Descripción generada automáticamente">
            <a:extLst>
              <a:ext uri="{FF2B5EF4-FFF2-40B4-BE49-F238E27FC236}">
                <a16:creationId xmlns:a16="http://schemas.microsoft.com/office/drawing/2014/main" id="{59C6AFBC-77A4-4820-8163-0445371DD510}"/>
              </a:ext>
            </a:extLst>
          </p:cNvPr>
          <p:cNvPicPr>
            <a:picLocks noChangeAspect="1"/>
          </p:cNvPicPr>
          <p:nvPr/>
        </p:nvPicPr>
        <p:blipFill>
          <a:blip r:embed="rId3"/>
          <a:stretch>
            <a:fillRect/>
          </a:stretch>
        </p:blipFill>
        <p:spPr>
          <a:xfrm>
            <a:off x="3411012" y="422870"/>
            <a:ext cx="4956318" cy="278792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3206194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6AB74CA-E76D-4922-91FE-A4AAF0487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C1FF709F-8689-4942-947E-EE96858E2B54}"/>
              </a:ext>
            </a:extLst>
          </p:cNvPr>
          <p:cNvSpPr>
            <a:spLocks noGrp="1"/>
          </p:cNvSpPr>
          <p:nvPr>
            <p:ph type="title"/>
          </p:nvPr>
        </p:nvSpPr>
        <p:spPr>
          <a:xfrm>
            <a:off x="1063691" y="4049486"/>
            <a:ext cx="4825480" cy="1883228"/>
          </a:xfrm>
        </p:spPr>
        <p:txBody>
          <a:bodyPr anchor="ctr">
            <a:normAutofit/>
          </a:bodyPr>
          <a:lstStyle/>
          <a:p>
            <a:r>
              <a:rPr lang="en-US">
                <a:solidFill>
                  <a:srgbClr val="FFFFFF"/>
                </a:solidFill>
              </a:rPr>
              <a:t>Proyecto</a:t>
            </a:r>
            <a:endParaRPr lang="es-ES">
              <a:solidFill>
                <a:srgbClr val="FFFFFF"/>
              </a:solidFill>
            </a:endParaRPr>
          </a:p>
        </p:txBody>
      </p:sp>
      <p:pic>
        <p:nvPicPr>
          <p:cNvPr id="13" name="Imagen 12" descr="Captura de pantalla de un celular&#10;&#10;Descripción generada automáticamente">
            <a:extLst>
              <a:ext uri="{FF2B5EF4-FFF2-40B4-BE49-F238E27FC236}">
                <a16:creationId xmlns:a16="http://schemas.microsoft.com/office/drawing/2014/main" id="{244641EF-5DB4-497C-9416-2299A8A75FBC}"/>
              </a:ext>
            </a:extLst>
          </p:cNvPr>
          <p:cNvPicPr>
            <a:picLocks noChangeAspect="1"/>
          </p:cNvPicPr>
          <p:nvPr/>
        </p:nvPicPr>
        <p:blipFill>
          <a:blip r:embed="rId3"/>
          <a:stretch>
            <a:fillRect/>
          </a:stretch>
        </p:blipFill>
        <p:spPr>
          <a:xfrm>
            <a:off x="1063691" y="701092"/>
            <a:ext cx="5196897" cy="2442541"/>
          </a:xfrm>
          <a:prstGeom prst="rect">
            <a:avLst/>
          </a:prstGeom>
        </p:spPr>
      </p:pic>
      <p:pic>
        <p:nvPicPr>
          <p:cNvPr id="11" name="Imagen 10" descr="Captura de pantalla de computadora&#10;&#10;Descripción generada automáticamente">
            <a:extLst>
              <a:ext uri="{FF2B5EF4-FFF2-40B4-BE49-F238E27FC236}">
                <a16:creationId xmlns:a16="http://schemas.microsoft.com/office/drawing/2014/main" id="{64B24ABA-3F74-47D0-A627-D72A33D659CF}"/>
              </a:ext>
            </a:extLst>
          </p:cNvPr>
          <p:cNvPicPr>
            <a:picLocks noChangeAspect="1"/>
          </p:cNvPicPr>
          <p:nvPr/>
        </p:nvPicPr>
        <p:blipFill>
          <a:blip r:embed="rId4"/>
          <a:stretch>
            <a:fillRect/>
          </a:stretch>
        </p:blipFill>
        <p:spPr>
          <a:xfrm>
            <a:off x="6582321" y="525788"/>
            <a:ext cx="5125047" cy="2793150"/>
          </a:xfrm>
          <a:prstGeom prst="rect">
            <a:avLst/>
          </a:prstGeom>
        </p:spPr>
      </p:pic>
      <p:sp>
        <p:nvSpPr>
          <p:cNvPr id="3" name="Marcador de contenido 2">
            <a:extLst>
              <a:ext uri="{FF2B5EF4-FFF2-40B4-BE49-F238E27FC236}">
                <a16:creationId xmlns:a16="http://schemas.microsoft.com/office/drawing/2014/main" id="{E0277A8B-B633-417B-8022-2CB0E7136935}"/>
              </a:ext>
            </a:extLst>
          </p:cNvPr>
          <p:cNvSpPr>
            <a:spLocks noGrp="1"/>
          </p:cNvSpPr>
          <p:nvPr>
            <p:ph idx="1"/>
          </p:nvPr>
        </p:nvSpPr>
        <p:spPr>
          <a:xfrm>
            <a:off x="6338316" y="4049485"/>
            <a:ext cx="4846151" cy="1883229"/>
          </a:xfrm>
        </p:spPr>
        <p:txBody>
          <a:bodyPr>
            <a:normAutofit fontScale="92500" lnSpcReduction="20000"/>
          </a:bodyPr>
          <a:lstStyle/>
          <a:p>
            <a:pPr>
              <a:lnSpc>
                <a:spcPct val="90000"/>
              </a:lnSpc>
            </a:pPr>
            <a:r>
              <a:rPr lang="es-ES" dirty="0">
                <a:solidFill>
                  <a:srgbClr val="FFFFFF"/>
                </a:solidFill>
              </a:rPr>
              <a:t>Obtención de los datos.</a:t>
            </a:r>
          </a:p>
          <a:p>
            <a:pPr lvl="1">
              <a:lnSpc>
                <a:spcPct val="90000"/>
              </a:lnSpc>
            </a:pPr>
            <a:r>
              <a:rPr lang="es-ES" sz="1800" dirty="0">
                <a:solidFill>
                  <a:srgbClr val="FFFFFF"/>
                </a:solidFill>
              </a:rPr>
              <a:t>Avistamientos</a:t>
            </a:r>
          </a:p>
          <a:p>
            <a:pPr lvl="1">
              <a:lnSpc>
                <a:spcPct val="90000"/>
              </a:lnSpc>
            </a:pPr>
            <a:r>
              <a:rPr lang="es-ES" sz="1800" dirty="0">
                <a:solidFill>
                  <a:srgbClr val="FFFFFF"/>
                </a:solidFill>
              </a:rPr>
              <a:t>Oceánicos. </a:t>
            </a:r>
          </a:p>
          <a:p>
            <a:pPr>
              <a:lnSpc>
                <a:spcPct val="90000"/>
              </a:lnSpc>
            </a:pPr>
            <a:r>
              <a:rPr lang="es-ES" dirty="0">
                <a:solidFill>
                  <a:srgbClr val="FFFFFF"/>
                </a:solidFill>
              </a:rPr>
              <a:t>Tratamiento. </a:t>
            </a:r>
          </a:p>
          <a:p>
            <a:pPr>
              <a:lnSpc>
                <a:spcPct val="90000"/>
              </a:lnSpc>
            </a:pPr>
            <a:r>
              <a:rPr lang="es-ES" dirty="0">
                <a:solidFill>
                  <a:srgbClr val="FFFFFF"/>
                </a:solidFill>
              </a:rPr>
              <a:t>Entrenamiento.</a:t>
            </a:r>
          </a:p>
          <a:p>
            <a:pPr>
              <a:lnSpc>
                <a:spcPct val="90000"/>
              </a:lnSpc>
            </a:pPr>
            <a:r>
              <a:rPr lang="es-ES" dirty="0">
                <a:solidFill>
                  <a:srgbClr val="FFFFFF"/>
                </a:solidFill>
              </a:rPr>
              <a:t>Aplicación web.</a:t>
            </a:r>
          </a:p>
        </p:txBody>
      </p:sp>
    </p:spTree>
    <p:extLst>
      <p:ext uri="{BB962C8B-B14F-4D97-AF65-F5344CB8AC3E}">
        <p14:creationId xmlns:p14="http://schemas.microsoft.com/office/powerpoint/2010/main" val="23310170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6AB74CA-E76D-4922-91FE-A4AAF0487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C1FF709F-8689-4942-947E-EE96858E2B54}"/>
              </a:ext>
            </a:extLst>
          </p:cNvPr>
          <p:cNvSpPr>
            <a:spLocks noGrp="1"/>
          </p:cNvSpPr>
          <p:nvPr>
            <p:ph type="title"/>
          </p:nvPr>
        </p:nvSpPr>
        <p:spPr>
          <a:xfrm>
            <a:off x="1063691" y="4049486"/>
            <a:ext cx="4825480" cy="1883228"/>
          </a:xfrm>
        </p:spPr>
        <p:txBody>
          <a:bodyPr anchor="ctr">
            <a:normAutofit/>
          </a:bodyPr>
          <a:lstStyle/>
          <a:p>
            <a:r>
              <a:rPr lang="en-US">
                <a:solidFill>
                  <a:srgbClr val="FFFFFF"/>
                </a:solidFill>
              </a:rPr>
              <a:t>Proyecto</a:t>
            </a:r>
            <a:endParaRPr lang="es-ES">
              <a:solidFill>
                <a:srgbClr val="FFFFFF"/>
              </a:solidFill>
            </a:endParaRPr>
          </a:p>
        </p:txBody>
      </p:sp>
      <p:sp>
        <p:nvSpPr>
          <p:cNvPr id="3" name="Marcador de contenido 2">
            <a:extLst>
              <a:ext uri="{FF2B5EF4-FFF2-40B4-BE49-F238E27FC236}">
                <a16:creationId xmlns:a16="http://schemas.microsoft.com/office/drawing/2014/main" id="{E0277A8B-B633-417B-8022-2CB0E7136935}"/>
              </a:ext>
            </a:extLst>
          </p:cNvPr>
          <p:cNvSpPr>
            <a:spLocks noGrp="1"/>
          </p:cNvSpPr>
          <p:nvPr>
            <p:ph idx="1"/>
          </p:nvPr>
        </p:nvSpPr>
        <p:spPr>
          <a:xfrm>
            <a:off x="6338316" y="4049485"/>
            <a:ext cx="4846151" cy="1883229"/>
          </a:xfrm>
        </p:spPr>
        <p:txBody>
          <a:bodyPr>
            <a:normAutofit fontScale="92500" lnSpcReduction="20000"/>
          </a:bodyPr>
          <a:lstStyle/>
          <a:p>
            <a:pPr>
              <a:lnSpc>
                <a:spcPct val="90000"/>
              </a:lnSpc>
            </a:pPr>
            <a:r>
              <a:rPr lang="es-ES">
                <a:solidFill>
                  <a:srgbClr val="FFFFFF"/>
                </a:solidFill>
              </a:rPr>
              <a:t>Obtención de los datos.</a:t>
            </a:r>
          </a:p>
          <a:p>
            <a:pPr lvl="1">
              <a:lnSpc>
                <a:spcPct val="90000"/>
              </a:lnSpc>
            </a:pPr>
            <a:r>
              <a:rPr lang="es-ES" sz="1800">
                <a:solidFill>
                  <a:srgbClr val="FFFFFF"/>
                </a:solidFill>
              </a:rPr>
              <a:t>Avistamientos</a:t>
            </a:r>
          </a:p>
          <a:p>
            <a:pPr lvl="1">
              <a:lnSpc>
                <a:spcPct val="90000"/>
              </a:lnSpc>
            </a:pPr>
            <a:r>
              <a:rPr lang="es-ES" sz="1800">
                <a:solidFill>
                  <a:srgbClr val="FFFFFF"/>
                </a:solidFill>
              </a:rPr>
              <a:t>Oceánicos. </a:t>
            </a:r>
          </a:p>
          <a:p>
            <a:pPr>
              <a:lnSpc>
                <a:spcPct val="90000"/>
              </a:lnSpc>
            </a:pPr>
            <a:r>
              <a:rPr lang="es-ES">
                <a:solidFill>
                  <a:srgbClr val="FFFFFF"/>
                </a:solidFill>
              </a:rPr>
              <a:t>Tratamiento. </a:t>
            </a:r>
          </a:p>
          <a:p>
            <a:pPr>
              <a:lnSpc>
                <a:spcPct val="90000"/>
              </a:lnSpc>
            </a:pPr>
            <a:r>
              <a:rPr lang="es-ES">
                <a:solidFill>
                  <a:srgbClr val="FFFFFF"/>
                </a:solidFill>
              </a:rPr>
              <a:t>Entrenamiento.</a:t>
            </a:r>
          </a:p>
          <a:p>
            <a:pPr>
              <a:lnSpc>
                <a:spcPct val="90000"/>
              </a:lnSpc>
            </a:pPr>
            <a:r>
              <a:rPr lang="es-ES">
                <a:solidFill>
                  <a:srgbClr val="FFFFFF"/>
                </a:solidFill>
              </a:rPr>
              <a:t>Aplicación web.</a:t>
            </a:r>
            <a:endParaRPr lang="es-ES" dirty="0">
              <a:solidFill>
                <a:srgbClr val="FFFFFF"/>
              </a:solidFill>
            </a:endParaRPr>
          </a:p>
        </p:txBody>
      </p:sp>
      <p:pic>
        <p:nvPicPr>
          <p:cNvPr id="4" name="Imagen 3">
            <a:extLst>
              <a:ext uri="{FF2B5EF4-FFF2-40B4-BE49-F238E27FC236}">
                <a16:creationId xmlns:a16="http://schemas.microsoft.com/office/drawing/2014/main" id="{B50827B9-E84B-4600-994E-0922000C64D7}"/>
              </a:ext>
            </a:extLst>
          </p:cNvPr>
          <p:cNvPicPr>
            <a:picLocks noChangeAspect="1"/>
          </p:cNvPicPr>
          <p:nvPr/>
        </p:nvPicPr>
        <p:blipFill>
          <a:blip r:embed="rId3"/>
          <a:stretch>
            <a:fillRect/>
          </a:stretch>
        </p:blipFill>
        <p:spPr>
          <a:xfrm>
            <a:off x="1331415" y="226660"/>
            <a:ext cx="9044536" cy="3219402"/>
          </a:xfrm>
          <a:prstGeom prst="rect">
            <a:avLst/>
          </a:prstGeom>
        </p:spPr>
      </p:pic>
    </p:spTree>
    <p:extLst>
      <p:ext uri="{BB962C8B-B14F-4D97-AF65-F5344CB8AC3E}">
        <p14:creationId xmlns:p14="http://schemas.microsoft.com/office/powerpoint/2010/main" val="21947457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96F456-E459-4012-A4C8-8F42B0BDB0FF}"/>
              </a:ext>
            </a:extLst>
          </p:cNvPr>
          <p:cNvSpPr>
            <a:spLocks noGrp="1"/>
          </p:cNvSpPr>
          <p:nvPr>
            <p:ph type="title"/>
          </p:nvPr>
        </p:nvSpPr>
        <p:spPr/>
        <p:txBody>
          <a:bodyPr/>
          <a:lstStyle/>
          <a:p>
            <a:r>
              <a:rPr lang="es-ES" dirty="0"/>
              <a:t>Herramientas</a:t>
            </a:r>
          </a:p>
        </p:txBody>
      </p:sp>
      <p:pic>
        <p:nvPicPr>
          <p:cNvPr id="5" name="Marcador de contenido 4">
            <a:extLst>
              <a:ext uri="{FF2B5EF4-FFF2-40B4-BE49-F238E27FC236}">
                <a16:creationId xmlns:a16="http://schemas.microsoft.com/office/drawing/2014/main" id="{34B00A62-80E5-4925-B9D2-332ADD24A853}"/>
              </a:ext>
            </a:extLst>
          </p:cNvPr>
          <p:cNvPicPr>
            <a:picLocks noGrp="1" noChangeAspect="1"/>
          </p:cNvPicPr>
          <p:nvPr>
            <p:ph idx="1"/>
          </p:nvPr>
        </p:nvPicPr>
        <p:blipFill>
          <a:blip r:embed="rId3"/>
          <a:stretch>
            <a:fillRect/>
          </a:stretch>
        </p:blipFill>
        <p:spPr>
          <a:xfrm>
            <a:off x="2172366" y="2331826"/>
            <a:ext cx="1143000" cy="1143000"/>
          </a:xfrm>
        </p:spPr>
      </p:pic>
      <p:pic>
        <p:nvPicPr>
          <p:cNvPr id="3074" name="Picture 2">
            <a:extLst>
              <a:ext uri="{FF2B5EF4-FFF2-40B4-BE49-F238E27FC236}">
                <a16:creationId xmlns:a16="http://schemas.microsoft.com/office/drawing/2014/main" id="{AC27A552-E561-41FF-BA9F-8DC86D1A14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1588" y="2331826"/>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7DE6EFD3-632B-49CC-9550-B4426B3104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0811" y="2331826"/>
            <a:ext cx="985838" cy="11430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996EC5CE-F0F1-47B6-9B1E-09E8CB4554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2195" y="4337756"/>
            <a:ext cx="1457325" cy="3810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B6650E7F-C096-4975-8D18-3FF50E7AA5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0213" y="2331139"/>
            <a:ext cx="1047750" cy="104775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AC078BD1-F652-4792-8B9E-31957F55CD6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02475" y="4109156"/>
            <a:ext cx="22860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Python Error Tracking">
            <a:extLst>
              <a:ext uri="{FF2B5EF4-FFF2-40B4-BE49-F238E27FC236}">
                <a16:creationId xmlns:a16="http://schemas.microsoft.com/office/drawing/2014/main" id="{DB772B5F-2156-432D-A527-2C02CB064A1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13727" y="5548444"/>
            <a:ext cx="2676925" cy="1043926"/>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a:extLst>
              <a:ext uri="{FF2B5EF4-FFF2-40B4-BE49-F238E27FC236}">
                <a16:creationId xmlns:a16="http://schemas.microsoft.com/office/drawing/2014/main" id="{9F33C009-C7FF-4EBC-8FE5-10AD35504E5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52623" y="3671006"/>
            <a:ext cx="2476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a:extLst>
              <a:ext uri="{FF2B5EF4-FFF2-40B4-BE49-F238E27FC236}">
                <a16:creationId xmlns:a16="http://schemas.microsoft.com/office/drawing/2014/main" id="{2AFBD5FA-1589-4148-836A-59F573E45AA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48636" y="4183722"/>
            <a:ext cx="1655892" cy="696715"/>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descr="Imagen que contiene dibujo&#10;&#10;Descripción generada automáticamente">
            <a:extLst>
              <a:ext uri="{FF2B5EF4-FFF2-40B4-BE49-F238E27FC236}">
                <a16:creationId xmlns:a16="http://schemas.microsoft.com/office/drawing/2014/main" id="{4AC04FAA-6A9E-4912-A4BA-01D9BD1FFA00}"/>
              </a:ext>
            </a:extLst>
          </p:cNvPr>
          <p:cNvPicPr>
            <a:picLocks noChangeAspect="1"/>
          </p:cNvPicPr>
          <p:nvPr/>
        </p:nvPicPr>
        <p:blipFill>
          <a:blip r:embed="rId12"/>
          <a:stretch>
            <a:fillRect/>
          </a:stretch>
        </p:blipFill>
        <p:spPr>
          <a:xfrm>
            <a:off x="1986339" y="5657751"/>
            <a:ext cx="2012302" cy="849639"/>
          </a:xfrm>
          <a:prstGeom prst="rect">
            <a:avLst/>
          </a:prstGeom>
        </p:spPr>
      </p:pic>
      <p:pic>
        <p:nvPicPr>
          <p:cNvPr id="3096" name="Picture 24">
            <a:extLst>
              <a:ext uri="{FF2B5EF4-FFF2-40B4-BE49-F238E27FC236}">
                <a16:creationId xmlns:a16="http://schemas.microsoft.com/office/drawing/2014/main" id="{6B7BD2FB-EA1A-4524-9FAF-EE12A1A7B34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V="1">
            <a:off x="4622151" y="5633423"/>
            <a:ext cx="873967" cy="873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87841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6BFA8F-26BB-4831-894A-F1871DC4DD9C}"/>
              </a:ext>
            </a:extLst>
          </p:cNvPr>
          <p:cNvSpPr>
            <a:spLocks noGrp="1"/>
          </p:cNvSpPr>
          <p:nvPr>
            <p:ph type="title"/>
          </p:nvPr>
        </p:nvSpPr>
        <p:spPr>
          <a:xfrm>
            <a:off x="810000" y="447188"/>
            <a:ext cx="10571998" cy="970450"/>
          </a:xfrm>
        </p:spPr>
        <p:txBody>
          <a:bodyPr>
            <a:normAutofit/>
          </a:bodyPr>
          <a:lstStyle/>
          <a:p>
            <a:r>
              <a:rPr lang="es-ES" dirty="0"/>
              <a:t>Conclusiones y Líneas futuras</a:t>
            </a:r>
          </a:p>
        </p:txBody>
      </p:sp>
      <p:sp>
        <p:nvSpPr>
          <p:cNvPr id="3" name="Marcador de contenido 2">
            <a:extLst>
              <a:ext uri="{FF2B5EF4-FFF2-40B4-BE49-F238E27FC236}">
                <a16:creationId xmlns:a16="http://schemas.microsoft.com/office/drawing/2014/main" id="{F1EDDDB5-6028-46C0-988D-2CC1862FFF83}"/>
              </a:ext>
            </a:extLst>
          </p:cNvPr>
          <p:cNvSpPr>
            <a:spLocks noGrp="1"/>
          </p:cNvSpPr>
          <p:nvPr>
            <p:ph idx="1"/>
          </p:nvPr>
        </p:nvSpPr>
        <p:spPr>
          <a:xfrm>
            <a:off x="818713" y="2413000"/>
            <a:ext cx="3835583" cy="3632200"/>
          </a:xfrm>
        </p:spPr>
        <p:txBody>
          <a:bodyPr>
            <a:normAutofit/>
          </a:bodyPr>
          <a:lstStyle/>
          <a:p>
            <a:r>
              <a:rPr lang="es-ES" sz="1600"/>
              <a:t>Tratamiento de imágenes.</a:t>
            </a:r>
          </a:p>
          <a:p>
            <a:r>
              <a:rPr lang="es-ES" sz="1600"/>
              <a:t>Tratamiento como series temporales.</a:t>
            </a:r>
          </a:p>
          <a:p>
            <a:r>
              <a:rPr lang="es-ES" sz="1600"/>
              <a:t>Internacionalización de la aplicación.</a:t>
            </a:r>
          </a:p>
        </p:txBody>
      </p:sp>
      <p:pic>
        <p:nvPicPr>
          <p:cNvPr id="5" name="Imagen 4" descr="Imagen que contiene texto, mapa&#10;&#10;Descripción generada automáticamente">
            <a:extLst>
              <a:ext uri="{FF2B5EF4-FFF2-40B4-BE49-F238E27FC236}">
                <a16:creationId xmlns:a16="http://schemas.microsoft.com/office/drawing/2014/main" id="{0A11171B-FE8C-42B6-85CE-7B45D63C22C7}"/>
              </a:ext>
            </a:extLst>
          </p:cNvPr>
          <p:cNvPicPr>
            <a:picLocks noChangeAspect="1"/>
          </p:cNvPicPr>
          <p:nvPr/>
        </p:nvPicPr>
        <p:blipFill>
          <a:blip r:embed="rId3"/>
          <a:stretch>
            <a:fillRect/>
          </a:stretch>
        </p:blipFill>
        <p:spPr>
          <a:xfrm>
            <a:off x="5101851" y="2419351"/>
            <a:ext cx="6277349" cy="370363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607453682"/>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TotalTime>
  <Words>1619</Words>
  <Application>Microsoft Office PowerPoint</Application>
  <PresentationFormat>Panorámica</PresentationFormat>
  <Paragraphs>115</Paragraphs>
  <Slides>9</Slides>
  <Notes>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Century Gothic</vt:lpstr>
      <vt:lpstr>Wingdings 2</vt:lpstr>
      <vt:lpstr>Citable</vt:lpstr>
      <vt:lpstr>Jellyfish Forecast</vt:lpstr>
      <vt:lpstr>Introducción </vt:lpstr>
      <vt:lpstr>Trabajos relacionados </vt:lpstr>
      <vt:lpstr>Proyecto</vt:lpstr>
      <vt:lpstr>Proyecto</vt:lpstr>
      <vt:lpstr>Proyecto</vt:lpstr>
      <vt:lpstr>Proyecto</vt:lpstr>
      <vt:lpstr>Herramientas</vt:lpstr>
      <vt:lpstr>Conclusiones y Líneas futuras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Jellyfish Forecast</dc:title>
  <dc:creator>Pablo Santidrián Tudanca</dc:creator>
  <cp:lastModifiedBy>Pablo Santidrián Tudanca</cp:lastModifiedBy>
  <cp:revision>7</cp:revision>
  <dcterms:created xsi:type="dcterms:W3CDTF">2020-06-29T10:40:49Z</dcterms:created>
  <dcterms:modified xsi:type="dcterms:W3CDTF">2020-06-29T16:46:05Z</dcterms:modified>
</cp:coreProperties>
</file>