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4"/>
  </p:sldMasterIdLst>
  <p:sldIdLst>
    <p:sldId id="256" r:id="rId5"/>
    <p:sldId id="263" r:id="rId6"/>
    <p:sldId id="262" r:id="rId7"/>
    <p:sldId id="273" r:id="rId8"/>
    <p:sldId id="264" r:id="rId9"/>
    <p:sldId id="259" r:id="rId10"/>
    <p:sldId id="260" r:id="rId11"/>
    <p:sldId id="269"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BD427-2922-E716-8C03-A87149535747}" v="1" dt="2022-12-09T15:16:31.818"/>
    <p1510:client id="{1470E036-FCD0-FC5B-53F4-5AB2A09875CA}" v="82" dt="2022-12-11T05:18:25.666"/>
    <p1510:client id="{1870D848-4D2C-2B8A-6C15-94089FA20C05}" v="375" dt="2022-12-11T17:07:51.815"/>
    <p1510:client id="{6A9815C7-EA49-62DA-3C3E-5A276EC15902}" v="56" dt="2022-12-09T15:27:28.428"/>
    <p1510:client id="{AF1E026A-2A01-2BD7-BA04-FD6881891817}" v="321" dt="2022-12-17T20:06:34.138"/>
    <p1510:client id="{B9248F03-C153-46D5-85F8-056EA366ADDF}" v="57" dt="2022-12-11T16:48:37.390"/>
    <p1510:client id="{CABE06A5-AA2A-B33B-FBD5-8F4421645223}" v="35" dt="2022-12-11T16:35:09.668"/>
    <p1510:client id="{D289DBF7-CE3D-C597-351A-BCAA9B410010}" v="277" dt="2022-12-17T17:27:34.204"/>
    <p1510:client id="{EC979302-013D-EB15-7BB6-AC579B3E8D5F}" v="2" dt="2022-12-09T01:03:15.154"/>
    <p1510:client id="{FC444609-F316-453C-B9B0-17DB6288C2E3}" v="162" dt="2022-12-08T18:24:15.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12/17/22</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4106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12/17/22</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873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12/17/22</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63293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12/17/22</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8353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12/17/22</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5334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12/17/22</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4284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12/17/22</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7641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12/17/22</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4040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12/17/22</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3047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12/17/22</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55006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12/17/22</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5770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12/17/22</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36693145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5D8E37F-B926-4EDC-B832-034AD1BBD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3D2B5F-E7BE-9022-3767-FF78E05213C1}"/>
              </a:ext>
            </a:extLst>
          </p:cNvPr>
          <p:cNvSpPr>
            <a:spLocks noGrp="1"/>
          </p:cNvSpPr>
          <p:nvPr>
            <p:ph type="ctrTitle"/>
          </p:nvPr>
        </p:nvSpPr>
        <p:spPr>
          <a:xfrm>
            <a:off x="641015" y="882088"/>
            <a:ext cx="7386320" cy="1207225"/>
          </a:xfrm>
        </p:spPr>
        <p:txBody>
          <a:bodyPr vert="horz" lIns="91440" tIns="45720" rIns="91440" bIns="45720" rtlCol="0" anchor="ctr">
            <a:normAutofit fontScale="90000"/>
          </a:bodyPr>
          <a:lstStyle/>
          <a:p>
            <a:pPr>
              <a:lnSpc>
                <a:spcPct val="90000"/>
              </a:lnSpc>
            </a:pPr>
            <a:r>
              <a:rPr lang="en-US" sz="5400"/>
              <a:t>Outland Adventures</a:t>
            </a:r>
            <a:br>
              <a:rPr lang="en-US" sz="5400"/>
            </a:br>
            <a:endParaRPr lang="en-US" sz="5400"/>
          </a:p>
        </p:txBody>
      </p:sp>
      <p:sp>
        <p:nvSpPr>
          <p:cNvPr id="3" name="Subtitle 2">
            <a:extLst>
              <a:ext uri="{FF2B5EF4-FFF2-40B4-BE49-F238E27FC236}">
                <a16:creationId xmlns:a16="http://schemas.microsoft.com/office/drawing/2014/main" id="{3777AD7C-DB47-922B-E9AC-A5A21CA4DB0E}"/>
              </a:ext>
            </a:extLst>
          </p:cNvPr>
          <p:cNvSpPr>
            <a:spLocks noGrp="1"/>
          </p:cNvSpPr>
          <p:nvPr>
            <p:ph type="subTitle" idx="1"/>
          </p:nvPr>
        </p:nvSpPr>
        <p:spPr>
          <a:xfrm>
            <a:off x="1066798" y="2736850"/>
            <a:ext cx="4155651" cy="2978150"/>
          </a:xfrm>
        </p:spPr>
        <p:txBody>
          <a:bodyPr vert="horz" lIns="91440" tIns="45720" rIns="91440" bIns="45720" rtlCol="0" anchor="t">
            <a:normAutofit/>
          </a:bodyPr>
          <a:lstStyle/>
          <a:p>
            <a:pPr indent="-228600"/>
            <a:r>
              <a:rPr lang="en-US" b="1" u="sng"/>
              <a:t>Blue Team</a:t>
            </a:r>
          </a:p>
          <a:p>
            <a:pPr indent="-228600">
              <a:buFont typeface="System Font Regular"/>
              <a:buChar char="–"/>
            </a:pPr>
            <a:r>
              <a:rPr lang="en-US"/>
              <a:t>Oscar Acheampong</a:t>
            </a:r>
          </a:p>
          <a:p>
            <a:pPr indent="-228600">
              <a:buFont typeface="System Font Regular"/>
              <a:buChar char="–"/>
            </a:pPr>
            <a:r>
              <a:rPr lang="en-US">
                <a:ea typeface="+mn-lt"/>
                <a:cs typeface="+mn-lt"/>
              </a:rPr>
              <a:t>Abraham Caban-Rios</a:t>
            </a:r>
            <a:endParaRPr lang="en-US"/>
          </a:p>
          <a:p>
            <a:pPr indent="-228600">
              <a:buFont typeface="System Font Regular"/>
              <a:buChar char="–"/>
            </a:pPr>
            <a:r>
              <a:rPr lang="en-US"/>
              <a:t>Isaac Frett</a:t>
            </a:r>
          </a:p>
          <a:p>
            <a:pPr indent="-228600">
              <a:buFont typeface="System Font Regular"/>
              <a:buChar char="–"/>
            </a:pPr>
            <a:r>
              <a:rPr lang="en-US"/>
              <a:t>Ryan Hoover</a:t>
            </a:r>
          </a:p>
          <a:p>
            <a:pPr indent="-228600">
              <a:buFont typeface="System Font Regular"/>
              <a:buChar char="–"/>
            </a:pPr>
            <a:r>
              <a:rPr lang="en-US"/>
              <a:t>Bethany Mehring</a:t>
            </a:r>
          </a:p>
        </p:txBody>
      </p:sp>
      <p:pic>
        <p:nvPicPr>
          <p:cNvPr id="22" name="Picture 3" descr="Assorted items on a floor">
            <a:extLst>
              <a:ext uri="{FF2B5EF4-FFF2-40B4-BE49-F238E27FC236}">
                <a16:creationId xmlns:a16="http://schemas.microsoft.com/office/drawing/2014/main" id="{8EE349B1-36AF-5136-5257-D9D930737C75}"/>
              </a:ext>
            </a:extLst>
          </p:cNvPr>
          <p:cNvPicPr>
            <a:picLocks noChangeAspect="1"/>
          </p:cNvPicPr>
          <p:nvPr/>
        </p:nvPicPr>
        <p:blipFill rotWithShape="1">
          <a:blip r:embed="rId2"/>
          <a:srcRect t="3966" r="-2" b="11473"/>
          <a:stretch/>
        </p:blipFill>
        <p:spPr>
          <a:xfrm>
            <a:off x="3862670" y="2156616"/>
            <a:ext cx="8329331" cy="4701384"/>
          </a:xfrm>
          <a:custGeom>
            <a:avLst/>
            <a:gdLst/>
            <a:ahLst/>
            <a:cxnLst/>
            <a:rect l="l" t="t" r="r" b="b"/>
            <a:pathLst>
              <a:path w="8329331" h="4701384">
                <a:moveTo>
                  <a:pt x="7047184" y="406"/>
                </a:moveTo>
                <a:cubicBezTo>
                  <a:pt x="7473044" y="7480"/>
                  <a:pt x="7895572" y="106955"/>
                  <a:pt x="8282506" y="294946"/>
                </a:cubicBezTo>
                <a:lnTo>
                  <a:pt x="8329331" y="319324"/>
                </a:lnTo>
                <a:lnTo>
                  <a:pt x="8329331" y="4701384"/>
                </a:lnTo>
                <a:lnTo>
                  <a:pt x="0" y="4701384"/>
                </a:lnTo>
                <a:lnTo>
                  <a:pt x="5251843" y="580406"/>
                </a:lnTo>
                <a:lnTo>
                  <a:pt x="5312648" y="535110"/>
                </a:lnTo>
                <a:cubicBezTo>
                  <a:pt x="5787318" y="199904"/>
                  <a:pt x="6331234" y="25089"/>
                  <a:pt x="6876738" y="2514"/>
                </a:cubicBezTo>
                <a:cubicBezTo>
                  <a:pt x="6933561" y="163"/>
                  <a:pt x="6990402" y="-537"/>
                  <a:pt x="7047184" y="406"/>
                </a:cubicBezTo>
                <a:close/>
              </a:path>
            </a:pathLst>
          </a:custGeom>
        </p:spPr>
      </p:pic>
      <p:sp>
        <p:nvSpPr>
          <p:cNvPr id="4" name="TextBox 3">
            <a:extLst>
              <a:ext uri="{FF2B5EF4-FFF2-40B4-BE49-F238E27FC236}">
                <a16:creationId xmlns:a16="http://schemas.microsoft.com/office/drawing/2014/main" id="{AB0544FB-67F6-90C8-FDDD-695FFD7A6FEE}"/>
              </a:ext>
            </a:extLst>
          </p:cNvPr>
          <p:cNvSpPr txBox="1"/>
          <p:nvPr/>
        </p:nvSpPr>
        <p:spPr>
          <a:xfrm>
            <a:off x="858142" y="1485700"/>
            <a:ext cx="6842657" cy="830997"/>
          </a:xfrm>
          <a:prstGeom prst="rect">
            <a:avLst/>
          </a:prstGeom>
          <a:noFill/>
        </p:spPr>
        <p:txBody>
          <a:bodyPr wrap="square" rtlCol="0">
            <a:spAutoFit/>
          </a:bodyPr>
          <a:lstStyle/>
          <a:p>
            <a:r>
              <a:rPr lang="en-US" sz="1600"/>
              <a:t>CSD 320: Module 11.2</a:t>
            </a:r>
          </a:p>
          <a:p>
            <a:r>
              <a:rPr lang="en-US" sz="1600"/>
              <a:t>Professor Sue Sampson</a:t>
            </a:r>
          </a:p>
          <a:p>
            <a:r>
              <a:rPr lang="en-US" sz="1600"/>
              <a:t>12/8/2022</a:t>
            </a:r>
          </a:p>
        </p:txBody>
      </p:sp>
    </p:spTree>
    <p:extLst>
      <p:ext uri="{BB962C8B-B14F-4D97-AF65-F5344CB8AC3E}">
        <p14:creationId xmlns:p14="http://schemas.microsoft.com/office/powerpoint/2010/main" val="1641111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2E2ED-E434-BAAA-9D8C-BEA63EA3AA41}"/>
              </a:ext>
            </a:extLst>
          </p:cNvPr>
          <p:cNvSpPr>
            <a:spLocks noGrp="1"/>
          </p:cNvSpPr>
          <p:nvPr>
            <p:ph type="title"/>
          </p:nvPr>
        </p:nvSpPr>
        <p:spPr>
          <a:xfrm>
            <a:off x="7239000" y="1143000"/>
            <a:ext cx="3924299" cy="1612290"/>
          </a:xfrm>
        </p:spPr>
        <p:txBody>
          <a:bodyPr vert="horz" lIns="91440" tIns="45720" rIns="91440" bIns="45720" rtlCol="0" anchor="ctr">
            <a:normAutofit/>
          </a:bodyPr>
          <a:lstStyle/>
          <a:p>
            <a:r>
              <a:rPr lang="en-US"/>
              <a:t>Report 3</a:t>
            </a:r>
          </a:p>
        </p:txBody>
      </p:sp>
      <p:pic>
        <p:nvPicPr>
          <p:cNvPr id="4" name="Picture 4" descr="Text&#10;&#10;Description automatically generated">
            <a:extLst>
              <a:ext uri="{FF2B5EF4-FFF2-40B4-BE49-F238E27FC236}">
                <a16:creationId xmlns:a16="http://schemas.microsoft.com/office/drawing/2014/main" id="{AFB3F933-E814-2162-94DC-6C13BF07DCF6}"/>
              </a:ext>
            </a:extLst>
          </p:cNvPr>
          <p:cNvPicPr>
            <a:picLocks noChangeAspect="1"/>
          </p:cNvPicPr>
          <p:nvPr/>
        </p:nvPicPr>
        <p:blipFill>
          <a:blip r:embed="rId2"/>
          <a:stretch>
            <a:fillRect/>
          </a:stretch>
        </p:blipFill>
        <p:spPr>
          <a:xfrm>
            <a:off x="341652" y="1945271"/>
            <a:ext cx="6343103" cy="3542079"/>
          </a:xfrm>
          <a:prstGeom prst="rect">
            <a:avLst/>
          </a:prstGeom>
        </p:spPr>
      </p:pic>
      <p:sp>
        <p:nvSpPr>
          <p:cNvPr id="3" name="TextBox 2">
            <a:extLst>
              <a:ext uri="{FF2B5EF4-FFF2-40B4-BE49-F238E27FC236}">
                <a16:creationId xmlns:a16="http://schemas.microsoft.com/office/drawing/2014/main" id="{E3EDE0F3-79EF-7462-A9D6-66BD7FFD1D4F}"/>
              </a:ext>
            </a:extLst>
          </p:cNvPr>
          <p:cNvSpPr txBox="1"/>
          <p:nvPr/>
        </p:nvSpPr>
        <p:spPr>
          <a:xfrm>
            <a:off x="7239000" y="2736850"/>
            <a:ext cx="3924299" cy="297815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120000"/>
              </a:lnSpc>
              <a:spcAft>
                <a:spcPts val="600"/>
              </a:spcAft>
            </a:pPr>
            <a:r>
              <a:rPr lang="en-US"/>
              <a:t>This report shows that we have two pieces of equipment older than 5 years old in the inventory. We have a tent that is 7 years old and a backpack that is 12 years old. All other inventory has an acquisition date less than 5 years ago. </a:t>
            </a:r>
          </a:p>
        </p:txBody>
      </p:sp>
    </p:spTree>
    <p:extLst>
      <p:ext uri="{BB962C8B-B14F-4D97-AF65-F5344CB8AC3E}">
        <p14:creationId xmlns:p14="http://schemas.microsoft.com/office/powerpoint/2010/main" val="1234092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EA9C-3732-08F6-83CE-8EA0BC444900}"/>
              </a:ext>
            </a:extLst>
          </p:cNvPr>
          <p:cNvSpPr>
            <a:spLocks noGrp="1"/>
          </p:cNvSpPr>
          <p:nvPr>
            <p:ph type="ctrTitle"/>
          </p:nvPr>
        </p:nvSpPr>
        <p:spPr>
          <a:xfrm>
            <a:off x="7595452" y="1291771"/>
            <a:ext cx="3529747" cy="2484101"/>
          </a:xfrm>
        </p:spPr>
        <p:txBody>
          <a:bodyPr>
            <a:normAutofit/>
          </a:bodyPr>
          <a:lstStyle/>
          <a:p>
            <a:r>
              <a:rPr lang="en-US"/>
              <a:t>All trips are international.</a:t>
            </a:r>
          </a:p>
        </p:txBody>
      </p:sp>
      <p:sp>
        <p:nvSpPr>
          <p:cNvPr id="9" name="Subtitle 12">
            <a:extLst>
              <a:ext uri="{FF2B5EF4-FFF2-40B4-BE49-F238E27FC236}">
                <a16:creationId xmlns:a16="http://schemas.microsoft.com/office/drawing/2014/main" id="{F8FE6C11-B56E-D593-91F8-4157FCB4AFD4}"/>
              </a:ext>
            </a:extLst>
          </p:cNvPr>
          <p:cNvSpPr>
            <a:spLocks noGrp="1"/>
          </p:cNvSpPr>
          <p:nvPr>
            <p:ph type="subTitle" idx="1"/>
          </p:nvPr>
        </p:nvSpPr>
        <p:spPr>
          <a:xfrm>
            <a:off x="7595451" y="3839030"/>
            <a:ext cx="3529747" cy="1418770"/>
          </a:xfrm>
        </p:spPr>
        <p:txBody>
          <a:bodyPr>
            <a:normAutofit/>
          </a:bodyPr>
          <a:lstStyle/>
          <a:p>
            <a:r>
              <a:rPr lang="en-US" b="1"/>
              <a:t>Assumptions:</a:t>
            </a:r>
          </a:p>
          <a:p>
            <a:endParaRPr lang="en-US"/>
          </a:p>
        </p:txBody>
      </p:sp>
      <p:pic>
        <p:nvPicPr>
          <p:cNvPr id="5" name="Picture 4" descr="Aeroplane taking off against dramatic sky">
            <a:extLst>
              <a:ext uri="{FF2B5EF4-FFF2-40B4-BE49-F238E27FC236}">
                <a16:creationId xmlns:a16="http://schemas.microsoft.com/office/drawing/2014/main" id="{92721332-660C-F309-6E6A-7B9992F542D7}"/>
              </a:ext>
            </a:extLst>
          </p:cNvPr>
          <p:cNvPicPr>
            <a:picLocks noChangeAspect="1"/>
          </p:cNvPicPr>
          <p:nvPr/>
        </p:nvPicPr>
        <p:blipFill rotWithShape="1">
          <a:blip r:embed="rId2"/>
          <a:srcRect t="15431"/>
          <a:stretch/>
        </p:blipFill>
        <p:spPr>
          <a:xfrm>
            <a:off x="1066802" y="1799690"/>
            <a:ext cx="5852613" cy="3291415"/>
          </a:xfrm>
          <a:prstGeom prst="rect">
            <a:avLst/>
          </a:prstGeom>
          <a:noFill/>
        </p:spPr>
      </p:pic>
    </p:spTree>
    <p:extLst>
      <p:ext uri="{BB962C8B-B14F-4D97-AF65-F5344CB8AC3E}">
        <p14:creationId xmlns:p14="http://schemas.microsoft.com/office/powerpoint/2010/main" val="231129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12DB-CFB4-F18F-6CED-08C4D17754EE}"/>
              </a:ext>
            </a:extLst>
          </p:cNvPr>
          <p:cNvSpPr>
            <a:spLocks noGrp="1"/>
          </p:cNvSpPr>
          <p:nvPr>
            <p:ph type="title"/>
          </p:nvPr>
        </p:nvSpPr>
        <p:spPr>
          <a:xfrm>
            <a:off x="1066798" y="1142999"/>
            <a:ext cx="5771363" cy="1257299"/>
          </a:xfrm>
        </p:spPr>
        <p:txBody>
          <a:bodyPr anchor="ctr">
            <a:normAutofit/>
          </a:bodyPr>
          <a:lstStyle/>
          <a:p>
            <a:r>
              <a:rPr lang="en-US" sz="4800"/>
              <a:t>Who we are</a:t>
            </a:r>
          </a:p>
        </p:txBody>
      </p:sp>
      <p:sp>
        <p:nvSpPr>
          <p:cNvPr id="3" name="Content Placeholder 2">
            <a:extLst>
              <a:ext uri="{FF2B5EF4-FFF2-40B4-BE49-F238E27FC236}">
                <a16:creationId xmlns:a16="http://schemas.microsoft.com/office/drawing/2014/main" id="{C5E3B6A5-C344-1804-C459-F663079DAFA5}"/>
              </a:ext>
            </a:extLst>
          </p:cNvPr>
          <p:cNvSpPr>
            <a:spLocks noGrp="1"/>
          </p:cNvSpPr>
          <p:nvPr>
            <p:ph idx="1"/>
          </p:nvPr>
        </p:nvSpPr>
        <p:spPr>
          <a:xfrm>
            <a:off x="1066798" y="2736850"/>
            <a:ext cx="5771364" cy="2978152"/>
          </a:xfrm>
        </p:spPr>
        <p:txBody>
          <a:bodyPr>
            <a:normAutofit/>
          </a:bodyPr>
          <a:lstStyle/>
          <a:p>
            <a:pPr marL="0" indent="0">
              <a:buNone/>
            </a:pPr>
            <a:r>
              <a:rPr lang="en-US" b="1"/>
              <a:t>We are the Blue Team, comprised of software development students working together to help Blythe </a:t>
            </a:r>
            <a:r>
              <a:rPr lang="en-US" b="1" err="1"/>
              <a:t>Timmerson</a:t>
            </a:r>
            <a:r>
              <a:rPr lang="en-US" b="1"/>
              <a:t> and Jim Ford. We strive to create reports that will assist them in making the best business decisions for Outland Adventures. </a:t>
            </a:r>
          </a:p>
          <a:p>
            <a:pPr marL="0" indent="0">
              <a:buNone/>
            </a:pPr>
            <a:r>
              <a:rPr lang="en-US" b="1"/>
              <a:t>Members: Oscar, Abe, Isaac, Ryan, Beth</a:t>
            </a:r>
          </a:p>
          <a:p>
            <a:pPr marL="0" indent="0">
              <a:buNone/>
            </a:pPr>
            <a:endParaRPr lang="en-US" b="1"/>
          </a:p>
          <a:p>
            <a:pPr marL="0" indent="0">
              <a:buNone/>
            </a:pPr>
            <a:endParaRPr lang="en-US" b="1"/>
          </a:p>
          <a:p>
            <a:endParaRPr lang="en-US"/>
          </a:p>
        </p:txBody>
      </p:sp>
      <p:pic>
        <p:nvPicPr>
          <p:cNvPr id="26" name="Picture 25" descr="People at the meeting desk">
            <a:extLst>
              <a:ext uri="{FF2B5EF4-FFF2-40B4-BE49-F238E27FC236}">
                <a16:creationId xmlns:a16="http://schemas.microsoft.com/office/drawing/2014/main" id="{EAD68CFE-5F8E-47A6-305F-F859978D6D57}"/>
              </a:ext>
            </a:extLst>
          </p:cNvPr>
          <p:cNvPicPr>
            <a:picLocks noChangeAspect="1"/>
          </p:cNvPicPr>
          <p:nvPr/>
        </p:nvPicPr>
        <p:blipFill rotWithShape="1">
          <a:blip r:embed="rId2"/>
          <a:stretch/>
        </p:blipFill>
        <p:spPr>
          <a:xfrm>
            <a:off x="7904959" y="2544739"/>
            <a:ext cx="3144042" cy="1768523"/>
          </a:xfrm>
          <a:prstGeom prst="rect">
            <a:avLst/>
          </a:prstGeom>
          <a:noFill/>
        </p:spPr>
      </p:pic>
    </p:spTree>
    <p:extLst>
      <p:ext uri="{BB962C8B-B14F-4D97-AF65-F5344CB8AC3E}">
        <p14:creationId xmlns:p14="http://schemas.microsoft.com/office/powerpoint/2010/main" val="2370979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573E-01A4-A2DC-956F-B43BE742D2A0}"/>
              </a:ext>
            </a:extLst>
          </p:cNvPr>
          <p:cNvSpPr>
            <a:spLocks noGrp="1"/>
          </p:cNvSpPr>
          <p:nvPr>
            <p:ph type="ctrTitle"/>
          </p:nvPr>
        </p:nvSpPr>
        <p:spPr>
          <a:xfrm>
            <a:off x="1581789" y="952798"/>
            <a:ext cx="9028421" cy="935837"/>
          </a:xfrm>
        </p:spPr>
        <p:txBody>
          <a:bodyPr>
            <a:normAutofit/>
          </a:bodyPr>
          <a:lstStyle/>
          <a:p>
            <a:r>
              <a:rPr lang="en-US" sz="4800"/>
              <a:t>Description of the case study</a:t>
            </a:r>
          </a:p>
        </p:txBody>
      </p:sp>
      <p:sp>
        <p:nvSpPr>
          <p:cNvPr id="11" name="Subtitle 12">
            <a:extLst>
              <a:ext uri="{FF2B5EF4-FFF2-40B4-BE49-F238E27FC236}">
                <a16:creationId xmlns:a16="http://schemas.microsoft.com/office/drawing/2014/main" id="{F8FE6C11-B56E-D593-91F8-4157FCB4AFD4}"/>
              </a:ext>
            </a:extLst>
          </p:cNvPr>
          <p:cNvSpPr>
            <a:spLocks noGrp="1"/>
          </p:cNvSpPr>
          <p:nvPr>
            <p:ph type="subTitle" idx="1"/>
          </p:nvPr>
        </p:nvSpPr>
        <p:spPr>
          <a:xfrm>
            <a:off x="1581790" y="2062481"/>
            <a:ext cx="8808003" cy="3976200"/>
          </a:xfrm>
        </p:spPr>
        <p:txBody>
          <a:bodyPr/>
          <a:lstStyle/>
          <a:p>
            <a:r>
              <a:rPr lang="en-US" dirty="0"/>
              <a:t>Outland Adventures was created to cater to people who enjoy hiking and camping in far-off places. They offer arranged guided trips with equipment rental and purchases. The creators, Blythe </a:t>
            </a:r>
            <a:r>
              <a:rPr lang="en-US" dirty="0" err="1"/>
              <a:t>Timmerson</a:t>
            </a:r>
            <a:r>
              <a:rPr lang="en-US" dirty="0"/>
              <a:t> and Jim Ford, need assistance with the following business decisions:</a:t>
            </a:r>
          </a:p>
          <a:p>
            <a:endParaRPr lang="en-US" dirty="0"/>
          </a:p>
          <a:p>
            <a:pPr marL="457200" indent="-457200">
              <a:buFont typeface="+mj-lt"/>
              <a:buAutoNum type="arabicPeriod"/>
            </a:pPr>
            <a:r>
              <a:rPr lang="en-US" dirty="0"/>
              <a:t>Do enough customers buy equipment to keep sales?</a:t>
            </a:r>
          </a:p>
          <a:p>
            <a:pPr marL="457200" indent="-457200">
              <a:buFont typeface="+mj-lt"/>
              <a:buAutoNum type="arabicPeriod"/>
            </a:pPr>
            <a:r>
              <a:rPr lang="en-US" dirty="0"/>
              <a:t>Trips include Africa, Asia, and Southern Europe. Has there been a decline in booking to any of these locations?</a:t>
            </a:r>
          </a:p>
          <a:p>
            <a:pPr marL="457200" indent="-457200">
              <a:buFont typeface="+mj-lt"/>
              <a:buAutoNum type="arabicPeriod"/>
            </a:pPr>
            <a:r>
              <a:rPr lang="en-US" dirty="0"/>
              <a:t>Is there inventory older than 5 years old?</a:t>
            </a:r>
          </a:p>
        </p:txBody>
      </p:sp>
    </p:spTree>
    <p:extLst>
      <p:ext uri="{BB962C8B-B14F-4D97-AF65-F5344CB8AC3E}">
        <p14:creationId xmlns:p14="http://schemas.microsoft.com/office/powerpoint/2010/main" val="98086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DD3810-85DA-E928-65E4-2194F63DF0C4}"/>
              </a:ext>
            </a:extLst>
          </p:cNvPr>
          <p:cNvSpPr txBox="1">
            <a:spLocks/>
          </p:cNvSpPr>
          <p:nvPr/>
        </p:nvSpPr>
        <p:spPr>
          <a:xfrm>
            <a:off x="1066799" y="1132367"/>
            <a:ext cx="7608074" cy="1257299"/>
          </a:xfrm>
          <a:prstGeom prst="rect">
            <a:avLst/>
          </a:prstGeom>
        </p:spPr>
        <p:txBody>
          <a:bodyPr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4800"/>
              <a:t>Business Rules</a:t>
            </a:r>
          </a:p>
        </p:txBody>
      </p:sp>
      <p:sp>
        <p:nvSpPr>
          <p:cNvPr id="5" name="Content Placeholder 2">
            <a:extLst>
              <a:ext uri="{FF2B5EF4-FFF2-40B4-BE49-F238E27FC236}">
                <a16:creationId xmlns:a16="http://schemas.microsoft.com/office/drawing/2014/main" id="{CECE5DD6-ED3F-B7FA-FCE8-4F72251259F3}"/>
              </a:ext>
            </a:extLst>
          </p:cNvPr>
          <p:cNvSpPr txBox="1">
            <a:spLocks/>
          </p:cNvSpPr>
          <p:nvPr/>
        </p:nvSpPr>
        <p:spPr>
          <a:xfrm>
            <a:off x="1066800" y="2736850"/>
            <a:ext cx="5029200" cy="2978152"/>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US">
                <a:ea typeface="+mn-lt"/>
                <a:cs typeface="+mn-lt"/>
              </a:rPr>
              <a:t>A </a:t>
            </a:r>
            <a:r>
              <a:rPr lang="en-US" b="1">
                <a:ea typeface="+mn-lt"/>
                <a:cs typeface="+mn-lt"/>
              </a:rPr>
              <a:t>department </a:t>
            </a:r>
            <a:r>
              <a:rPr lang="en-US">
                <a:ea typeface="+mn-lt"/>
                <a:cs typeface="+mn-lt"/>
              </a:rPr>
              <a:t>can have many </a:t>
            </a:r>
            <a:r>
              <a:rPr lang="en-US" b="1">
                <a:ea typeface="+mn-lt"/>
                <a:cs typeface="+mn-lt"/>
              </a:rPr>
              <a:t>jobs</a:t>
            </a:r>
            <a:endParaRPr lang="en-US">
              <a:ea typeface="+mn-lt"/>
              <a:cs typeface="+mn-lt"/>
            </a:endParaRPr>
          </a:p>
          <a:p>
            <a:pPr>
              <a:buFont typeface="Arial"/>
              <a:buChar char="•"/>
            </a:pPr>
            <a:r>
              <a:rPr lang="en-US">
                <a:ea typeface="+mn-lt"/>
                <a:cs typeface="+mn-lt"/>
              </a:rPr>
              <a:t>A </a:t>
            </a:r>
            <a:r>
              <a:rPr lang="en-US" b="1">
                <a:ea typeface="+mn-lt"/>
                <a:cs typeface="+mn-lt"/>
              </a:rPr>
              <a:t>department </a:t>
            </a:r>
            <a:r>
              <a:rPr lang="en-US">
                <a:ea typeface="+mn-lt"/>
                <a:cs typeface="+mn-lt"/>
              </a:rPr>
              <a:t>has many </a:t>
            </a:r>
            <a:r>
              <a:rPr lang="en-US" b="1">
                <a:ea typeface="+mn-lt"/>
                <a:cs typeface="+mn-lt"/>
              </a:rPr>
              <a:t>employees.</a:t>
            </a:r>
            <a:endParaRPr lang="en-US">
              <a:ea typeface="+mn-lt"/>
              <a:cs typeface="+mn-lt"/>
            </a:endParaRPr>
          </a:p>
          <a:p>
            <a:pPr>
              <a:buFont typeface="Arial"/>
              <a:buChar char="•"/>
            </a:pPr>
            <a:r>
              <a:rPr lang="en-US">
                <a:ea typeface="+mn-lt"/>
                <a:cs typeface="+mn-lt"/>
              </a:rPr>
              <a:t>An </a:t>
            </a:r>
            <a:r>
              <a:rPr lang="en-US" b="1">
                <a:ea typeface="+mn-lt"/>
                <a:cs typeface="+mn-lt"/>
              </a:rPr>
              <a:t>employee </a:t>
            </a:r>
            <a:r>
              <a:rPr lang="en-US">
                <a:ea typeface="+mn-lt"/>
                <a:cs typeface="+mn-lt"/>
              </a:rPr>
              <a:t>can take many </a:t>
            </a:r>
            <a:r>
              <a:rPr lang="en-US" b="1">
                <a:ea typeface="+mn-lt"/>
                <a:cs typeface="+mn-lt"/>
              </a:rPr>
              <a:t>orders</a:t>
            </a:r>
            <a:r>
              <a:rPr lang="en-US">
                <a:ea typeface="+mn-lt"/>
                <a:cs typeface="+mn-lt"/>
              </a:rPr>
              <a:t>.</a:t>
            </a:r>
          </a:p>
          <a:p>
            <a:pPr>
              <a:buFont typeface="Arial"/>
              <a:buChar char="•"/>
            </a:pPr>
            <a:r>
              <a:rPr lang="en-US">
                <a:ea typeface="+mn-lt"/>
                <a:cs typeface="+mn-lt"/>
              </a:rPr>
              <a:t>A </a:t>
            </a:r>
            <a:r>
              <a:rPr lang="en-US" b="1">
                <a:ea typeface="+mn-lt"/>
                <a:cs typeface="+mn-lt"/>
              </a:rPr>
              <a:t>customer</a:t>
            </a:r>
            <a:r>
              <a:rPr lang="en-US">
                <a:ea typeface="+mn-lt"/>
                <a:cs typeface="+mn-lt"/>
              </a:rPr>
              <a:t> can place many </a:t>
            </a:r>
            <a:r>
              <a:rPr lang="en-US" b="1">
                <a:ea typeface="+mn-lt"/>
                <a:cs typeface="+mn-lt"/>
              </a:rPr>
              <a:t>orders.</a:t>
            </a:r>
            <a:endParaRPr lang="en-US">
              <a:ea typeface="+mn-lt"/>
              <a:cs typeface="+mn-lt"/>
            </a:endParaRPr>
          </a:p>
          <a:p>
            <a:pPr>
              <a:buFont typeface="Arial"/>
              <a:buChar char="•"/>
            </a:pPr>
            <a:r>
              <a:rPr lang="en-US">
                <a:ea typeface="+mn-lt"/>
                <a:cs typeface="+mn-lt"/>
              </a:rPr>
              <a:t>A </a:t>
            </a:r>
            <a:r>
              <a:rPr lang="en-US" b="1">
                <a:ea typeface="+mn-lt"/>
                <a:cs typeface="+mn-lt"/>
              </a:rPr>
              <a:t>customer</a:t>
            </a:r>
            <a:r>
              <a:rPr lang="en-US">
                <a:ea typeface="+mn-lt"/>
                <a:cs typeface="+mn-lt"/>
              </a:rPr>
              <a:t> can have many </a:t>
            </a:r>
            <a:r>
              <a:rPr lang="en-US" b="1">
                <a:ea typeface="+mn-lt"/>
                <a:cs typeface="+mn-lt"/>
              </a:rPr>
              <a:t>rentals.</a:t>
            </a:r>
            <a:endParaRPr lang="en-US">
              <a:ea typeface="+mn-lt"/>
              <a:cs typeface="+mn-lt"/>
            </a:endParaRPr>
          </a:p>
          <a:p>
            <a:pPr>
              <a:buFont typeface="Arial"/>
              <a:buChar char="•"/>
            </a:pPr>
            <a:r>
              <a:rPr lang="en-US">
                <a:ea typeface="+mn-lt"/>
                <a:cs typeface="+mn-lt"/>
              </a:rPr>
              <a:t>A </a:t>
            </a:r>
            <a:r>
              <a:rPr lang="en-US" b="1">
                <a:ea typeface="+mn-lt"/>
                <a:cs typeface="+mn-lt"/>
              </a:rPr>
              <a:t>customer</a:t>
            </a:r>
            <a:r>
              <a:rPr lang="en-US">
                <a:ea typeface="+mn-lt"/>
                <a:cs typeface="+mn-lt"/>
              </a:rPr>
              <a:t> can place many </a:t>
            </a:r>
            <a:r>
              <a:rPr lang="en-US" b="1">
                <a:ea typeface="+mn-lt"/>
                <a:cs typeface="+mn-lt"/>
              </a:rPr>
              <a:t>purchases.</a:t>
            </a:r>
            <a:endParaRPr lang="en-US">
              <a:ea typeface="+mn-lt"/>
              <a:cs typeface="+mn-lt"/>
            </a:endParaRPr>
          </a:p>
          <a:p>
            <a:pPr>
              <a:buFont typeface="Arial"/>
              <a:buChar char="•"/>
            </a:pPr>
            <a:r>
              <a:rPr lang="en-US">
                <a:ea typeface="+mn-lt"/>
                <a:cs typeface="+mn-lt"/>
              </a:rPr>
              <a:t>A </a:t>
            </a:r>
            <a:r>
              <a:rPr lang="en-US" b="1">
                <a:ea typeface="+mn-lt"/>
                <a:cs typeface="+mn-lt"/>
              </a:rPr>
              <a:t>customer</a:t>
            </a:r>
            <a:r>
              <a:rPr lang="en-US">
                <a:ea typeface="+mn-lt"/>
                <a:cs typeface="+mn-lt"/>
              </a:rPr>
              <a:t> can have many </a:t>
            </a:r>
            <a:r>
              <a:rPr lang="en-US" b="1">
                <a:ea typeface="+mn-lt"/>
                <a:cs typeface="+mn-lt"/>
              </a:rPr>
              <a:t>trips.</a:t>
            </a:r>
            <a:endParaRPr lang="en-US">
              <a:ea typeface="+mn-lt"/>
              <a:cs typeface="+mn-lt"/>
            </a:endParaRPr>
          </a:p>
          <a:p>
            <a:pPr>
              <a:buFont typeface="Arial"/>
              <a:buChar char="•"/>
            </a:pPr>
            <a:r>
              <a:rPr lang="en-US">
                <a:ea typeface="+mn-lt"/>
                <a:cs typeface="+mn-lt"/>
              </a:rPr>
              <a:t>An </a:t>
            </a:r>
            <a:r>
              <a:rPr lang="en-US" b="1">
                <a:ea typeface="+mn-lt"/>
                <a:cs typeface="+mn-lt"/>
              </a:rPr>
              <a:t>order </a:t>
            </a:r>
            <a:r>
              <a:rPr lang="en-US">
                <a:ea typeface="+mn-lt"/>
                <a:cs typeface="+mn-lt"/>
              </a:rPr>
              <a:t>can have many </a:t>
            </a:r>
            <a:r>
              <a:rPr lang="en-US" b="1">
                <a:ea typeface="+mn-lt"/>
                <a:cs typeface="+mn-lt"/>
              </a:rPr>
              <a:t>trips</a:t>
            </a:r>
            <a:r>
              <a:rPr lang="en-US">
                <a:ea typeface="+mn-lt"/>
                <a:cs typeface="+mn-lt"/>
              </a:rPr>
              <a:t>.</a:t>
            </a:r>
            <a:endParaRPr lang="en-US"/>
          </a:p>
        </p:txBody>
      </p:sp>
      <p:sp>
        <p:nvSpPr>
          <p:cNvPr id="7" name="Content Placeholder 2">
            <a:extLst>
              <a:ext uri="{FF2B5EF4-FFF2-40B4-BE49-F238E27FC236}">
                <a16:creationId xmlns:a16="http://schemas.microsoft.com/office/drawing/2014/main" id="{9D3C4519-3A93-5018-E985-CD4F0AC97069}"/>
              </a:ext>
            </a:extLst>
          </p:cNvPr>
          <p:cNvSpPr txBox="1">
            <a:spLocks/>
          </p:cNvSpPr>
          <p:nvPr/>
        </p:nvSpPr>
        <p:spPr>
          <a:xfrm>
            <a:off x="6037984" y="2737716"/>
            <a:ext cx="5029200" cy="2978152"/>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US">
                <a:ea typeface="+mn-lt"/>
                <a:cs typeface="+mn-lt"/>
              </a:rPr>
              <a:t>An </a:t>
            </a:r>
            <a:r>
              <a:rPr lang="en-US" b="1">
                <a:ea typeface="+mn-lt"/>
                <a:cs typeface="+mn-lt"/>
              </a:rPr>
              <a:t>order</a:t>
            </a:r>
            <a:r>
              <a:rPr lang="en-US">
                <a:ea typeface="+mn-lt"/>
                <a:cs typeface="+mn-lt"/>
              </a:rPr>
              <a:t> can have many</a:t>
            </a:r>
            <a:r>
              <a:rPr lang="en-US" b="1">
                <a:ea typeface="+mn-lt"/>
                <a:cs typeface="+mn-lt"/>
              </a:rPr>
              <a:t> rentals</a:t>
            </a:r>
            <a:r>
              <a:rPr lang="en-US">
                <a:ea typeface="+mn-lt"/>
                <a:cs typeface="+mn-lt"/>
              </a:rPr>
              <a:t>.  </a:t>
            </a:r>
          </a:p>
          <a:p>
            <a:pPr>
              <a:buFont typeface="Arial"/>
              <a:buChar char="•"/>
            </a:pPr>
            <a:r>
              <a:rPr lang="en-US">
                <a:ea typeface="+mn-lt"/>
                <a:cs typeface="+mn-lt"/>
              </a:rPr>
              <a:t>An </a:t>
            </a:r>
            <a:r>
              <a:rPr lang="en-US" b="1">
                <a:ea typeface="+mn-lt"/>
                <a:cs typeface="+mn-lt"/>
              </a:rPr>
              <a:t>order</a:t>
            </a:r>
            <a:r>
              <a:rPr lang="en-US">
                <a:ea typeface="+mn-lt"/>
                <a:cs typeface="+mn-lt"/>
              </a:rPr>
              <a:t> can have many</a:t>
            </a:r>
            <a:r>
              <a:rPr lang="en-US" b="1">
                <a:ea typeface="+mn-lt"/>
                <a:cs typeface="+mn-lt"/>
              </a:rPr>
              <a:t> purchases</a:t>
            </a:r>
            <a:r>
              <a:rPr lang="en-US">
                <a:ea typeface="+mn-lt"/>
                <a:cs typeface="+mn-lt"/>
              </a:rPr>
              <a:t>. </a:t>
            </a:r>
            <a:endParaRPr lang="en-US"/>
          </a:p>
          <a:p>
            <a:pPr>
              <a:buFont typeface="Arial"/>
              <a:buChar char="•"/>
            </a:pPr>
            <a:r>
              <a:rPr lang="en-US">
                <a:ea typeface="+mn-lt"/>
                <a:cs typeface="+mn-lt"/>
              </a:rPr>
              <a:t>A piece of </a:t>
            </a:r>
            <a:r>
              <a:rPr lang="en-US" b="1">
                <a:ea typeface="+mn-lt"/>
                <a:cs typeface="+mn-lt"/>
              </a:rPr>
              <a:t>equipment </a:t>
            </a:r>
            <a:r>
              <a:rPr lang="en-US">
                <a:ea typeface="+mn-lt"/>
                <a:cs typeface="+mn-lt"/>
              </a:rPr>
              <a:t>can be</a:t>
            </a:r>
            <a:r>
              <a:rPr lang="en-US" b="1">
                <a:ea typeface="+mn-lt"/>
                <a:cs typeface="+mn-lt"/>
              </a:rPr>
              <a:t> rented </a:t>
            </a:r>
            <a:r>
              <a:rPr lang="en-US">
                <a:ea typeface="+mn-lt"/>
                <a:cs typeface="+mn-lt"/>
              </a:rPr>
              <a:t>many times</a:t>
            </a:r>
            <a:r>
              <a:rPr lang="en-US" b="1">
                <a:ea typeface="+mn-lt"/>
                <a:cs typeface="+mn-lt"/>
              </a:rPr>
              <a:t>. </a:t>
            </a:r>
            <a:r>
              <a:rPr lang="en-US">
                <a:ea typeface="+mn-lt"/>
                <a:cs typeface="+mn-lt"/>
              </a:rPr>
              <a:t> </a:t>
            </a:r>
            <a:endParaRPr lang="en-US"/>
          </a:p>
          <a:p>
            <a:pPr>
              <a:buFont typeface="Arial"/>
              <a:buChar char="•"/>
            </a:pPr>
            <a:r>
              <a:rPr lang="en-US">
                <a:ea typeface="+mn-lt"/>
                <a:cs typeface="+mn-lt"/>
              </a:rPr>
              <a:t>A piece of</a:t>
            </a:r>
            <a:r>
              <a:rPr lang="en-US" b="1">
                <a:ea typeface="+mn-lt"/>
                <a:cs typeface="+mn-lt"/>
              </a:rPr>
              <a:t> equipment </a:t>
            </a:r>
            <a:r>
              <a:rPr lang="en-US">
                <a:ea typeface="+mn-lt"/>
                <a:cs typeface="+mn-lt"/>
              </a:rPr>
              <a:t>can be</a:t>
            </a:r>
            <a:r>
              <a:rPr lang="en-US" b="1">
                <a:ea typeface="+mn-lt"/>
                <a:cs typeface="+mn-lt"/>
              </a:rPr>
              <a:t> purchased </a:t>
            </a:r>
            <a:r>
              <a:rPr lang="en-US">
                <a:ea typeface="+mn-lt"/>
                <a:cs typeface="+mn-lt"/>
              </a:rPr>
              <a:t>once</a:t>
            </a:r>
            <a:r>
              <a:rPr lang="en-US" b="1">
                <a:ea typeface="+mn-lt"/>
                <a:cs typeface="+mn-lt"/>
              </a:rPr>
              <a:t>.</a:t>
            </a:r>
            <a:r>
              <a:rPr lang="en-US">
                <a:ea typeface="+mn-lt"/>
                <a:cs typeface="+mn-lt"/>
              </a:rPr>
              <a:t> </a:t>
            </a:r>
            <a:endParaRPr lang="en-US"/>
          </a:p>
          <a:p>
            <a:pPr>
              <a:buFont typeface="Arial"/>
              <a:buChar char="•"/>
            </a:pPr>
            <a:r>
              <a:rPr lang="en-US">
                <a:ea typeface="+mn-lt"/>
                <a:cs typeface="+mn-lt"/>
              </a:rPr>
              <a:t>A </a:t>
            </a:r>
            <a:r>
              <a:rPr lang="en-US" b="1">
                <a:ea typeface="+mn-lt"/>
                <a:cs typeface="+mn-lt"/>
              </a:rPr>
              <a:t>trip </a:t>
            </a:r>
            <a:r>
              <a:rPr lang="en-US">
                <a:ea typeface="+mn-lt"/>
                <a:cs typeface="+mn-lt"/>
              </a:rPr>
              <a:t>may need a </a:t>
            </a:r>
            <a:r>
              <a:rPr lang="en-US" b="1">
                <a:ea typeface="+mn-lt"/>
                <a:cs typeface="+mn-lt"/>
              </a:rPr>
              <a:t>visa.</a:t>
            </a:r>
            <a:r>
              <a:rPr lang="en-US">
                <a:ea typeface="+mn-lt"/>
                <a:cs typeface="+mn-lt"/>
              </a:rPr>
              <a:t> </a:t>
            </a:r>
            <a:endParaRPr lang="en-US"/>
          </a:p>
          <a:p>
            <a:pPr>
              <a:buFont typeface="Arial"/>
              <a:buChar char="•"/>
            </a:pPr>
            <a:r>
              <a:rPr lang="en-US">
                <a:ea typeface="+mn-lt"/>
                <a:cs typeface="+mn-lt"/>
              </a:rPr>
              <a:t>A </a:t>
            </a:r>
            <a:r>
              <a:rPr lang="en-US" b="1">
                <a:ea typeface="+mn-lt"/>
                <a:cs typeface="+mn-lt"/>
              </a:rPr>
              <a:t>trip </a:t>
            </a:r>
            <a:r>
              <a:rPr lang="en-US">
                <a:ea typeface="+mn-lt"/>
                <a:cs typeface="+mn-lt"/>
              </a:rPr>
              <a:t>has one </a:t>
            </a:r>
            <a:r>
              <a:rPr lang="en-US" b="1">
                <a:ea typeface="+mn-lt"/>
                <a:cs typeface="+mn-lt"/>
              </a:rPr>
              <a:t>airfare.</a:t>
            </a:r>
            <a:r>
              <a:rPr lang="en-US">
                <a:ea typeface="+mn-lt"/>
                <a:cs typeface="+mn-lt"/>
              </a:rPr>
              <a:t> </a:t>
            </a:r>
            <a:endParaRPr lang="en-US"/>
          </a:p>
          <a:p>
            <a:pPr>
              <a:buFont typeface="Arial"/>
              <a:buChar char="•"/>
            </a:pPr>
            <a:r>
              <a:rPr lang="en-US">
                <a:ea typeface="+mn-lt"/>
                <a:cs typeface="+mn-lt"/>
              </a:rPr>
              <a:t>A </a:t>
            </a:r>
            <a:r>
              <a:rPr lang="en-US" b="1">
                <a:ea typeface="+mn-lt"/>
                <a:cs typeface="+mn-lt"/>
              </a:rPr>
              <a:t>destination </a:t>
            </a:r>
            <a:r>
              <a:rPr lang="en-US">
                <a:ea typeface="+mn-lt"/>
                <a:cs typeface="+mn-lt"/>
              </a:rPr>
              <a:t>can have many</a:t>
            </a:r>
            <a:r>
              <a:rPr lang="en-US" b="1">
                <a:ea typeface="+mn-lt"/>
                <a:cs typeface="+mn-lt"/>
              </a:rPr>
              <a:t> trips.</a:t>
            </a:r>
          </a:p>
        </p:txBody>
      </p:sp>
    </p:spTree>
    <p:extLst>
      <p:ext uri="{BB962C8B-B14F-4D97-AF65-F5344CB8AC3E}">
        <p14:creationId xmlns:p14="http://schemas.microsoft.com/office/powerpoint/2010/main" val="150700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789EBE4E-5983-B393-1D5E-731351065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C2C7D-2FDD-0391-6695-4DCFA5E79816}"/>
              </a:ext>
            </a:extLst>
          </p:cNvPr>
          <p:cNvSpPr>
            <a:spLocks noGrp="1"/>
          </p:cNvSpPr>
          <p:nvPr>
            <p:ph type="title"/>
          </p:nvPr>
        </p:nvSpPr>
        <p:spPr>
          <a:xfrm>
            <a:off x="245825" y="341593"/>
            <a:ext cx="4523511" cy="639622"/>
          </a:xfrm>
        </p:spPr>
        <p:txBody>
          <a:bodyPr vert="horz" lIns="91440" tIns="45720" rIns="91440" bIns="45720" rtlCol="0" anchor="b">
            <a:normAutofit fontScale="90000"/>
          </a:bodyPr>
          <a:lstStyle/>
          <a:p>
            <a:pPr>
              <a:lnSpc>
                <a:spcPct val="100000"/>
              </a:lnSpc>
            </a:pPr>
            <a:r>
              <a:rPr lang="en-US" sz="3600"/>
              <a:t>Finalized ERD</a:t>
            </a:r>
          </a:p>
        </p:txBody>
      </p:sp>
      <p:pic>
        <p:nvPicPr>
          <p:cNvPr id="25" name="Content Placeholder 24" descr="Diagram, schematic&#10;&#10;Description automatically generated">
            <a:extLst>
              <a:ext uri="{FF2B5EF4-FFF2-40B4-BE49-F238E27FC236}">
                <a16:creationId xmlns:a16="http://schemas.microsoft.com/office/drawing/2014/main" id="{C62E4016-16C1-6957-82D7-B14D16F7D4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921" y="981215"/>
            <a:ext cx="11864157" cy="5216444"/>
          </a:xfrm>
        </p:spPr>
      </p:pic>
    </p:spTree>
    <p:extLst>
      <p:ext uri="{BB962C8B-B14F-4D97-AF65-F5344CB8AC3E}">
        <p14:creationId xmlns:p14="http://schemas.microsoft.com/office/powerpoint/2010/main" val="15792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1A41-84D0-4B95-2119-A389D838383E}"/>
              </a:ext>
            </a:extLst>
          </p:cNvPr>
          <p:cNvSpPr>
            <a:spLocks noGrp="1"/>
          </p:cNvSpPr>
          <p:nvPr>
            <p:ph type="ctrTitle"/>
          </p:nvPr>
        </p:nvSpPr>
        <p:spPr>
          <a:xfrm>
            <a:off x="1066800" y="850005"/>
            <a:ext cx="6196885" cy="1655289"/>
          </a:xfrm>
        </p:spPr>
        <p:txBody>
          <a:bodyPr>
            <a:normAutofit/>
          </a:bodyPr>
          <a:lstStyle/>
          <a:p>
            <a:r>
              <a:rPr lang="en-US" sz="4800"/>
              <a:t>Description of the reports</a:t>
            </a:r>
          </a:p>
        </p:txBody>
      </p:sp>
      <p:sp>
        <p:nvSpPr>
          <p:cNvPr id="8" name="Subtitle 12">
            <a:extLst>
              <a:ext uri="{FF2B5EF4-FFF2-40B4-BE49-F238E27FC236}">
                <a16:creationId xmlns:a16="http://schemas.microsoft.com/office/drawing/2014/main" id="{F8FE6C11-B56E-D593-91F8-4157FCB4AFD4}"/>
              </a:ext>
            </a:extLst>
          </p:cNvPr>
          <p:cNvSpPr>
            <a:spLocks noGrp="1"/>
          </p:cNvSpPr>
          <p:nvPr>
            <p:ph type="subTitle" idx="1"/>
          </p:nvPr>
        </p:nvSpPr>
        <p:spPr>
          <a:xfrm>
            <a:off x="1066800" y="2514600"/>
            <a:ext cx="9733280" cy="2799080"/>
          </a:xfrm>
        </p:spPr>
        <p:txBody>
          <a:bodyPr vert="horz" lIns="91440" tIns="45720" rIns="91440" bIns="45720" rtlCol="0" anchor="t">
            <a:normAutofit/>
          </a:bodyPr>
          <a:lstStyle/>
          <a:p>
            <a:r>
              <a:rPr lang="en-US"/>
              <a:t>Report 1: This allows us to see how many customers have purchased equipment from, when the report is run.</a:t>
            </a:r>
          </a:p>
          <a:p>
            <a:r>
              <a:rPr lang="en-US"/>
              <a:t>Report 2: Allows us to view how many trips have been booked to each continent within the last 90 days from when the report is run. </a:t>
            </a:r>
          </a:p>
          <a:p>
            <a:r>
              <a:rPr lang="en-US"/>
              <a:t>Report 3: Allow us to view the equipment with an acquisition date older than 5 years from reports date. </a:t>
            </a:r>
          </a:p>
        </p:txBody>
      </p:sp>
    </p:spTree>
    <p:extLst>
      <p:ext uri="{BB962C8B-B14F-4D97-AF65-F5344CB8AC3E}">
        <p14:creationId xmlns:p14="http://schemas.microsoft.com/office/powerpoint/2010/main" val="299847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2E2ED-E434-BAAA-9D8C-BEA63EA3AA41}"/>
              </a:ext>
            </a:extLst>
          </p:cNvPr>
          <p:cNvSpPr>
            <a:spLocks noGrp="1"/>
          </p:cNvSpPr>
          <p:nvPr>
            <p:ph type="title"/>
          </p:nvPr>
        </p:nvSpPr>
        <p:spPr>
          <a:xfrm>
            <a:off x="1066800" y="1142999"/>
            <a:ext cx="4173416" cy="1257299"/>
          </a:xfrm>
        </p:spPr>
        <p:txBody>
          <a:bodyPr anchor="ctr">
            <a:normAutofit/>
          </a:bodyPr>
          <a:lstStyle/>
          <a:p>
            <a:r>
              <a:rPr lang="en-US"/>
              <a:t>Report 1</a:t>
            </a:r>
          </a:p>
        </p:txBody>
      </p:sp>
      <p:pic>
        <p:nvPicPr>
          <p:cNvPr id="5" name="Picture 7" descr="Text&#10;&#10;Description automatically generated">
            <a:extLst>
              <a:ext uri="{FF2B5EF4-FFF2-40B4-BE49-F238E27FC236}">
                <a16:creationId xmlns:a16="http://schemas.microsoft.com/office/drawing/2014/main" id="{12F77D5E-D275-8FD5-EE6B-0B0B1AA5F4CD}"/>
              </a:ext>
            </a:extLst>
          </p:cNvPr>
          <p:cNvPicPr>
            <a:picLocks noChangeAspect="1"/>
          </p:cNvPicPr>
          <p:nvPr/>
        </p:nvPicPr>
        <p:blipFill rotWithShape="1">
          <a:blip r:embed="rId2"/>
          <a:srcRect r="52430"/>
          <a:stretch/>
        </p:blipFill>
        <p:spPr>
          <a:xfrm>
            <a:off x="4375633" y="354166"/>
            <a:ext cx="6167598" cy="6053666"/>
          </a:xfrm>
          <a:prstGeom prst="rect">
            <a:avLst/>
          </a:prstGeom>
        </p:spPr>
      </p:pic>
      <p:sp>
        <p:nvSpPr>
          <p:cNvPr id="6" name="TextBox 5">
            <a:extLst>
              <a:ext uri="{FF2B5EF4-FFF2-40B4-BE49-F238E27FC236}">
                <a16:creationId xmlns:a16="http://schemas.microsoft.com/office/drawing/2014/main" id="{511C6D2E-145F-92C1-0EED-A215866E0E2A}"/>
              </a:ext>
            </a:extLst>
          </p:cNvPr>
          <p:cNvSpPr txBox="1"/>
          <p:nvPr/>
        </p:nvSpPr>
        <p:spPr>
          <a:xfrm>
            <a:off x="1155989" y="2448357"/>
            <a:ext cx="276904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report shows each transaction made, how much they were worth, and the date of purchase. From the report we can see that enough customers (including repeat customers) buy equipment to keep equipment sales.</a:t>
            </a:r>
            <a:endParaRPr lang="en-US" dirty="0"/>
          </a:p>
        </p:txBody>
      </p:sp>
    </p:spTree>
    <p:extLst>
      <p:ext uri="{BB962C8B-B14F-4D97-AF65-F5344CB8AC3E}">
        <p14:creationId xmlns:p14="http://schemas.microsoft.com/office/powerpoint/2010/main" val="332102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0">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2E2ED-E434-BAAA-9D8C-BEA63EA3AA41}"/>
              </a:ext>
            </a:extLst>
          </p:cNvPr>
          <p:cNvSpPr>
            <a:spLocks noGrp="1"/>
          </p:cNvSpPr>
          <p:nvPr>
            <p:ph type="title"/>
          </p:nvPr>
        </p:nvSpPr>
        <p:spPr>
          <a:xfrm>
            <a:off x="1066800" y="1142999"/>
            <a:ext cx="4173416" cy="1257299"/>
          </a:xfrm>
        </p:spPr>
        <p:txBody>
          <a:bodyPr anchor="ctr">
            <a:normAutofit/>
          </a:bodyPr>
          <a:lstStyle/>
          <a:p>
            <a:r>
              <a:rPr lang="en-US"/>
              <a:t>Report 1</a:t>
            </a:r>
          </a:p>
        </p:txBody>
      </p:sp>
      <p:pic>
        <p:nvPicPr>
          <p:cNvPr id="9" name="Picture 9" descr="Text&#10;&#10;Description automatically generated">
            <a:extLst>
              <a:ext uri="{FF2B5EF4-FFF2-40B4-BE49-F238E27FC236}">
                <a16:creationId xmlns:a16="http://schemas.microsoft.com/office/drawing/2014/main" id="{F0795780-B19F-8819-315C-27FD25975660}"/>
              </a:ext>
            </a:extLst>
          </p:cNvPr>
          <p:cNvPicPr>
            <a:picLocks noChangeAspect="1"/>
          </p:cNvPicPr>
          <p:nvPr/>
        </p:nvPicPr>
        <p:blipFill>
          <a:blip r:embed="rId2"/>
          <a:stretch>
            <a:fillRect/>
          </a:stretch>
        </p:blipFill>
        <p:spPr>
          <a:xfrm>
            <a:off x="4424964" y="560463"/>
            <a:ext cx="6949376" cy="5572164"/>
          </a:xfrm>
          <a:prstGeom prst="rect">
            <a:avLst/>
          </a:prstGeom>
        </p:spPr>
      </p:pic>
      <p:sp>
        <p:nvSpPr>
          <p:cNvPr id="5" name="TextBox 4">
            <a:extLst>
              <a:ext uri="{FF2B5EF4-FFF2-40B4-BE49-F238E27FC236}">
                <a16:creationId xmlns:a16="http://schemas.microsoft.com/office/drawing/2014/main" id="{C4342F03-5E39-1C17-08B2-269C5337EBAE}"/>
              </a:ext>
            </a:extLst>
          </p:cNvPr>
          <p:cNvSpPr txBox="1"/>
          <p:nvPr/>
        </p:nvSpPr>
        <p:spPr>
          <a:xfrm>
            <a:off x="1155989" y="2448357"/>
            <a:ext cx="276904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report shows each transaction made, how much they were worth, and the date of purchase. From the report we can see that enough customers (including repeat customers) buy equipments to keep equipment sales.</a:t>
            </a:r>
            <a:endParaRPr lang="en-US" dirty="0"/>
          </a:p>
        </p:txBody>
      </p:sp>
    </p:spTree>
    <p:extLst>
      <p:ext uri="{BB962C8B-B14F-4D97-AF65-F5344CB8AC3E}">
        <p14:creationId xmlns:p14="http://schemas.microsoft.com/office/powerpoint/2010/main" val="307071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5496AE70-F970-59AB-7309-6CC00692C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2E2ED-E434-BAAA-9D8C-BEA63EA3AA41}"/>
              </a:ext>
            </a:extLst>
          </p:cNvPr>
          <p:cNvSpPr>
            <a:spLocks noGrp="1"/>
          </p:cNvSpPr>
          <p:nvPr>
            <p:ph type="title"/>
          </p:nvPr>
        </p:nvSpPr>
        <p:spPr>
          <a:xfrm>
            <a:off x="841664" y="822470"/>
            <a:ext cx="2204727" cy="1240970"/>
          </a:xfrm>
        </p:spPr>
        <p:txBody>
          <a:bodyPr vert="horz" lIns="91440" tIns="45720" rIns="91440" bIns="45720" rtlCol="0" anchor="t">
            <a:normAutofit/>
          </a:bodyPr>
          <a:lstStyle/>
          <a:p>
            <a:pPr algn="r">
              <a:lnSpc>
                <a:spcPct val="100000"/>
              </a:lnSpc>
            </a:pPr>
            <a:r>
              <a:rPr lang="en-US" sz="3600"/>
              <a:t>Report 2</a:t>
            </a:r>
          </a:p>
        </p:txBody>
      </p:sp>
      <p:pic>
        <p:nvPicPr>
          <p:cNvPr id="6" name="Picture 6" descr="Text&#10;&#10;Description automatically generated">
            <a:extLst>
              <a:ext uri="{FF2B5EF4-FFF2-40B4-BE49-F238E27FC236}">
                <a16:creationId xmlns:a16="http://schemas.microsoft.com/office/drawing/2014/main" id="{A6450647-1F59-EA73-8EA6-109567F432FE}"/>
              </a:ext>
            </a:extLst>
          </p:cNvPr>
          <p:cNvPicPr>
            <a:picLocks noGrp="1" noChangeAspect="1"/>
          </p:cNvPicPr>
          <p:nvPr>
            <p:ph idx="1"/>
          </p:nvPr>
        </p:nvPicPr>
        <p:blipFill>
          <a:blip r:embed="rId2"/>
          <a:stretch>
            <a:fillRect/>
          </a:stretch>
        </p:blipFill>
        <p:spPr>
          <a:xfrm>
            <a:off x="495976" y="2277819"/>
            <a:ext cx="5815348" cy="3009238"/>
          </a:xfrm>
          <a:prstGeom prst="rect">
            <a:avLst/>
          </a:prstGeom>
        </p:spPr>
      </p:pic>
      <p:sp>
        <p:nvSpPr>
          <p:cNvPr id="3" name="TextBox 2">
            <a:extLst>
              <a:ext uri="{FF2B5EF4-FFF2-40B4-BE49-F238E27FC236}">
                <a16:creationId xmlns:a16="http://schemas.microsoft.com/office/drawing/2014/main" id="{6BC42FCD-7875-514C-F16A-587207A86DDD}"/>
              </a:ext>
            </a:extLst>
          </p:cNvPr>
          <p:cNvSpPr txBox="1"/>
          <p:nvPr/>
        </p:nvSpPr>
        <p:spPr>
          <a:xfrm>
            <a:off x="7423006" y="2591232"/>
            <a:ext cx="420745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Africa has been the most booked continent in the past 90 days. Followed by Asia, then only one trip booked to Southern Europe. We can see that Southern Europe is the least booked in the last 90 days and we should consider whether it is worth the cost. </a:t>
            </a:r>
            <a:endParaRPr lang="en-US"/>
          </a:p>
        </p:txBody>
      </p:sp>
    </p:spTree>
    <p:extLst>
      <p:ext uri="{BB962C8B-B14F-4D97-AF65-F5344CB8AC3E}">
        <p14:creationId xmlns:p14="http://schemas.microsoft.com/office/powerpoint/2010/main" val="2494637652"/>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F0DA163A6EE142A3807A417A17EF81" ma:contentTypeVersion="9" ma:contentTypeDescription="Create a new document." ma:contentTypeScope="" ma:versionID="476f611edda988f70e21fa86f90f5eb7">
  <xsd:schema xmlns:xsd="http://www.w3.org/2001/XMLSchema" xmlns:xs="http://www.w3.org/2001/XMLSchema" xmlns:p="http://schemas.microsoft.com/office/2006/metadata/properties" xmlns:ns3="b2e11e5c-8138-428a-ad62-72c071726a0d" xmlns:ns4="931d5d83-cc5b-4d23-9911-84fdde8be7f8" targetNamespace="http://schemas.microsoft.com/office/2006/metadata/properties" ma:root="true" ma:fieldsID="a374e94b7da4605edacb78a14fb4674e" ns3:_="" ns4:_="">
    <xsd:import namespace="b2e11e5c-8138-428a-ad62-72c071726a0d"/>
    <xsd:import namespace="931d5d83-cc5b-4d23-9911-84fdde8be7f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e11e5c-8138-428a-ad62-72c071726a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31d5d83-cc5b-4d23-9911-84fdde8be7f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29E7CE-BF29-4715-A863-9332465A14ED}">
  <ds:schemaRefs>
    <ds:schemaRef ds:uri="931d5d83-cc5b-4d23-9911-84fdde8be7f8"/>
    <ds:schemaRef ds:uri="b2e11e5c-8138-428a-ad62-72c071726a0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4AC9E8B-5931-4C80-BA2B-084398D1AD98}">
  <ds:schemaRefs>
    <ds:schemaRef ds:uri="http://schemas.microsoft.com/sharepoint/v3/contenttype/forms"/>
  </ds:schemaRefs>
</ds:datastoreItem>
</file>

<file path=customXml/itemProps3.xml><?xml version="1.0" encoding="utf-8"?>
<ds:datastoreItem xmlns:ds="http://schemas.openxmlformats.org/officeDocument/2006/customXml" ds:itemID="{C8344535-6F8D-49CB-AE0E-164248286782}">
  <ds:schemaRefs>
    <ds:schemaRef ds:uri="931d5d83-cc5b-4d23-9911-84fdde8be7f8"/>
    <ds:schemaRef ds:uri="b2e11e5c-8138-428a-ad62-72c071726a0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552</Words>
  <Application>Microsoft Macintosh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Neue Haas Grotesk Text Pro</vt:lpstr>
      <vt:lpstr>System Font Regular</vt:lpstr>
      <vt:lpstr>SwellVTI</vt:lpstr>
      <vt:lpstr>Outland Adventures </vt:lpstr>
      <vt:lpstr>Who we are</vt:lpstr>
      <vt:lpstr>Description of the case study</vt:lpstr>
      <vt:lpstr>PowerPoint Presentation</vt:lpstr>
      <vt:lpstr>Finalized ERD</vt:lpstr>
      <vt:lpstr>Description of the reports</vt:lpstr>
      <vt:lpstr>Report 1</vt:lpstr>
      <vt:lpstr>Report 1</vt:lpstr>
      <vt:lpstr>Report 2</vt:lpstr>
      <vt:lpstr>Report 3</vt:lpstr>
      <vt:lpstr>All trips are international.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Mehring</dc:creator>
  <cp:lastModifiedBy>Oscar Acheampong</cp:lastModifiedBy>
  <cp:revision>4</cp:revision>
  <dcterms:created xsi:type="dcterms:W3CDTF">2022-12-06T15:51:05Z</dcterms:created>
  <dcterms:modified xsi:type="dcterms:W3CDTF">2022-12-18T01:34:21Z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0x010100FBF0DA163A6EE142A3807A417A17EF81</vt:lpwstr>
  </property>
</Properties>
</file>