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280" y="-280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microsoft.com/office/2007/relationships/hdphoto" Target="../media/hdphoto1.wdp"/><Relationship Id="rId23" Type="http://schemas.openxmlformats.org/officeDocument/2006/relationships/image" Target="../media/image21.png"/><Relationship Id="rId24" Type="http://schemas.microsoft.com/office/2007/relationships/hdphoto" Target="../media/hdphoto2.wdp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10" Type="http://schemas.openxmlformats.org/officeDocument/2006/relationships/image" Target="../media/image9.jp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651603" y="-8134014"/>
            <a:ext cx="27785212" cy="19201370"/>
            <a:chOff x="15123391" y="4611800"/>
            <a:chExt cx="27785212" cy="18185589"/>
          </a:xfrm>
        </p:grpSpPr>
        <p:sp>
          <p:nvSpPr>
            <p:cNvPr id="91" name="Rounded Rectangle 90"/>
            <p:cNvSpPr/>
            <p:nvPr/>
          </p:nvSpPr>
          <p:spPr>
            <a:xfrm>
              <a:off x="29264185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23391" y="7450589"/>
              <a:ext cx="27785212" cy="11558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123391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264185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123391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45600" y="4611800"/>
              <a:ext cx="14122315" cy="1818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Advisor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Professor Elke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 smtClean="0">
                <a:latin typeface="Calibri" panose="020F0502020204030204" pitchFamily="34" charset="0"/>
              </a:rPr>
              <a:t/>
            </a:r>
            <a:br>
              <a:rPr lang="en-US" sz="8200" b="1" dirty="0" smtClean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WEB-BASED DASHBOARD 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408" y="2969876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 BUILDER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392" y="32138314"/>
            <a:ext cx="2080056" cy="8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44" y="28423824"/>
            <a:ext cx="1874359" cy="1607623"/>
          </a:xfrm>
          <a:prstGeom prst="rect">
            <a:avLst/>
          </a:prstGeom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524" y="30583563"/>
            <a:ext cx="1765714" cy="128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02" y="33446958"/>
            <a:ext cx="1671636" cy="16716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817" y="30414191"/>
            <a:ext cx="2080057" cy="8528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72" y="32138314"/>
            <a:ext cx="1681701" cy="168170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0" y="28384366"/>
            <a:ext cx="1676438" cy="168653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35" y="33834122"/>
            <a:ext cx="1552773" cy="135867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cs typeface="Times New Roman" panose="02020603050405020304" pitchFamily="18" charset="0"/>
              </a:rPr>
              <a:t>Data that impacts Massachusetts’ economic </a:t>
            </a:r>
            <a:r>
              <a:rPr lang="en-US" sz="3200" b="1" dirty="0">
                <a:cs typeface="Times New Roman" panose="02020603050405020304" pitchFamily="18" charset="0"/>
              </a:rPr>
              <a:t>health 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Incorporate data from across many diverse online sources into one platform for exploration, visualization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high fidelity </a:t>
            </a:r>
            <a:r>
              <a:rPr lang="en-US" sz="3200" dirty="0" smtClean="0">
                <a:cs typeface="Times New Roman" panose="02020603050405020304" pitchFamily="18" charset="0"/>
              </a:rPr>
              <a:t>cost</a:t>
            </a:r>
            <a:r>
              <a:rPr lang="en-US" sz="3200" dirty="0">
                <a:cs typeface="Times New Roman" panose="02020603050405020304" pitchFamily="18" charset="0"/>
              </a:rPr>
              <a:t>, talent and economic metrics, as well as independent national </a:t>
            </a:r>
            <a:r>
              <a:rPr lang="en-US" sz="3200" dirty="0" smtClean="0">
                <a:cs typeface="Times New Roman" panose="02020603050405020304" pitchFamily="18" charset="0"/>
              </a:rPr>
              <a:t>rankings.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top technology states in the nation.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25486" y="5803989"/>
            <a:ext cx="12385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ools </a:t>
            </a:r>
            <a:r>
              <a:rPr lang="en-US" sz="3200" b="1" dirty="0"/>
              <a:t>to find meaningful insights in data </a:t>
            </a:r>
            <a:endParaRPr lang="en-US" sz="3200" b="1" dirty="0" smtClean="0"/>
          </a:p>
          <a:p>
            <a:endParaRPr lang="en-US" sz="2800" dirty="0"/>
          </a:p>
        </p:txBody>
      </p:sp>
      <p:sp>
        <p:nvSpPr>
          <p:cNvPr id="82" name="Cloud 24"/>
          <p:cNvSpPr/>
          <p:nvPr/>
        </p:nvSpPr>
        <p:spPr>
          <a:xfrm>
            <a:off x="49321496" y="32417794"/>
            <a:ext cx="2558647" cy="2214435"/>
          </a:xfrm>
          <a:prstGeom prst="cloud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Online </a:t>
            </a:r>
            <a:r>
              <a:rPr lang="en-US" sz="3600" b="1" dirty="0">
                <a:solidFill>
                  <a:prstClr val="black"/>
                </a:solidFill>
              </a:rPr>
              <a:t>Sources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2184673" y="32916669"/>
            <a:ext cx="1200444" cy="900333"/>
          </a:xfrm>
          <a:prstGeom prst="rightArrow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171792" y="32315906"/>
            <a:ext cx="2198752" cy="2750656"/>
            <a:chOff x="40504950" y="25473238"/>
            <a:chExt cx="2198752" cy="2750656"/>
          </a:xfrm>
        </p:grpSpPr>
        <p:grpSp>
          <p:nvGrpSpPr>
            <p:cNvPr id="42" name="Group 41"/>
            <p:cNvGrpSpPr/>
            <p:nvPr/>
          </p:nvGrpSpPr>
          <p:grpSpPr>
            <a:xfrm>
              <a:off x="40507949" y="25473238"/>
              <a:ext cx="2195753" cy="2750656"/>
              <a:chOff x="56747621" y="26078132"/>
              <a:chExt cx="3200402" cy="343645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lowchart: Direct Access Storage 67"/>
              <p:cNvSpPr/>
              <p:nvPr/>
            </p:nvSpPr>
            <p:spPr>
              <a:xfrm rot="16200000">
                <a:off x="57662023" y="27228590"/>
                <a:ext cx="1371598" cy="3200401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Direct Access Storage 40"/>
              <p:cNvSpPr/>
              <p:nvPr/>
            </p:nvSpPr>
            <p:spPr>
              <a:xfrm rot="16200000">
                <a:off x="57662023" y="26191358"/>
                <a:ext cx="1371598" cy="3200402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irect Access Storage 63"/>
              <p:cNvSpPr/>
              <p:nvPr/>
            </p:nvSpPr>
            <p:spPr>
              <a:xfrm rot="16200000">
                <a:off x="57662023" y="25163732"/>
                <a:ext cx="1371599" cy="3200400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504950" y="26604410"/>
              <a:ext cx="21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  <a:r>
                <a:rPr lang="en-US" sz="3600" b="1" dirty="0" smtClean="0"/>
                <a:t>atabase</a:t>
              </a:r>
              <a:endParaRPr lang="en-US" sz="36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8686800" y="3238999"/>
            <a:ext cx="7164006" cy="14464105"/>
            <a:chOff x="34540844" y="7181347"/>
            <a:chExt cx="7164006" cy="14464105"/>
          </a:xfrm>
        </p:grpSpPr>
        <p:grpSp>
          <p:nvGrpSpPr>
            <p:cNvPr id="54" name="Group 53"/>
            <p:cNvGrpSpPr/>
            <p:nvPr/>
          </p:nvGrpSpPr>
          <p:grpSpPr>
            <a:xfrm>
              <a:off x="34700611" y="7181347"/>
              <a:ext cx="6898248" cy="14464105"/>
              <a:chOff x="34700611" y="7181347"/>
              <a:chExt cx="6898248" cy="1446410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79"/>
              <a:stretch/>
            </p:blipFill>
            <p:spPr>
              <a:xfrm>
                <a:off x="34742034" y="7181347"/>
                <a:ext cx="6754715" cy="378952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4700611" y="10391726"/>
                <a:ext cx="6898248" cy="11253726"/>
                <a:chOff x="34891993" y="19142715"/>
                <a:chExt cx="7129718" cy="1125372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48"/>
                <a:stretch/>
              </p:blipFill>
              <p:spPr>
                <a:xfrm>
                  <a:off x="34976400" y="26840090"/>
                  <a:ext cx="6905318" cy="355635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34891993" y="19142715"/>
                  <a:ext cx="71297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Number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Master’s Degrees awarded in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STEM fields across </a:t>
                  </a:r>
                  <a:r>
                    <a:rPr lang="en-US" sz="2800" dirty="0">
                      <a:cs typeface="Arial" panose="020B0604020202020204" pitchFamily="34" charset="0"/>
                    </a:rPr>
                    <a:t>selected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states</a:t>
                  </a: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34540844" y="11695285"/>
              <a:ext cx="7164006" cy="6121356"/>
              <a:chOff x="34574847" y="11362986"/>
              <a:chExt cx="7164006" cy="61213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4574847" y="11989607"/>
                <a:ext cx="7164006" cy="5494735"/>
                <a:chOff x="26512307" y="14196772"/>
                <a:chExt cx="7404393" cy="54947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6512307" y="18737400"/>
                  <a:ext cx="740439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Percentage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High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Tech in </a:t>
                  </a:r>
                  <a:r>
                    <a:rPr lang="en-US" sz="2800" dirty="0">
                      <a:cs typeface="Arial" panose="020B0604020202020204" pitchFamily="34" charset="0"/>
                    </a:rPr>
                    <a:t>Total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Employment</a:t>
                  </a:r>
                  <a:endParaRPr lang="en-US" sz="2800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a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cross the </a:t>
                  </a:r>
                  <a:r>
                    <a:rPr lang="en-US" sz="2800" dirty="0">
                      <a:cs typeface="Arial" panose="020B0604020202020204" pitchFamily="34" charset="0"/>
                    </a:rPr>
                    <a:t>U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nited States</a:t>
                  </a: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55393" y="14196772"/>
                  <a:ext cx="6847933" cy="456528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" r="7108" b="87387"/>
              <a:stretch/>
            </p:blipFill>
            <p:spPr>
              <a:xfrm>
                <a:off x="34878804" y="11362986"/>
                <a:ext cx="6488085" cy="686021"/>
              </a:xfrm>
              <a:prstGeom prst="rect">
                <a:avLst/>
              </a:prstGeom>
            </p:spPr>
          </p:pic>
        </p:grpSp>
      </p:grp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410772" y="25172168"/>
            <a:ext cx="11121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and working with Worcester Polytechnic Institute to create and grow </a:t>
            </a:r>
            <a:r>
              <a:rPr lang="en-US" sz="2800" dirty="0" smtClean="0"/>
              <a:t>MATTERS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Professor </a:t>
            </a:r>
            <a:r>
              <a:rPr lang="en-US" sz="2800" b="1" dirty="0"/>
              <a:t>Elke </a:t>
            </a:r>
            <a:r>
              <a:rPr lang="en-US" sz="2800" b="1" dirty="0" err="1"/>
              <a:t>Rundensteiner</a:t>
            </a:r>
            <a:r>
              <a:rPr lang="en-US" sz="2800" b="1" dirty="0"/>
              <a:t> </a:t>
            </a:r>
            <a:r>
              <a:rPr lang="en-US" sz="2800" dirty="0"/>
              <a:t>from WPI for her assistance and guidance throughout the entire </a:t>
            </a:r>
            <a:r>
              <a:rPr lang="en-US" sz="2800" dirty="0" smtClean="0"/>
              <a:t>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Caitlin </a:t>
            </a:r>
            <a:r>
              <a:rPr lang="en-US" sz="2800" b="1" dirty="0"/>
              <a:t>Kuhlman </a:t>
            </a:r>
            <a:r>
              <a:rPr lang="en-US" sz="2800" dirty="0"/>
              <a:t>from WPI for her help throughout the project and providing guidance and feedback on all aspects of the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 b="17281"/>
          <a:stretch/>
        </p:blipFill>
        <p:spPr bwMode="auto">
          <a:xfrm>
            <a:off x="43776900" y="20010737"/>
            <a:ext cx="16002000" cy="6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b="17862"/>
          <a:stretch/>
        </p:blipFill>
        <p:spPr bwMode="auto">
          <a:xfrm>
            <a:off x="43892480" y="2672493"/>
            <a:ext cx="16002000" cy="62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7850" r="13986" b="16999"/>
          <a:stretch/>
        </p:blipFill>
        <p:spPr bwMode="auto">
          <a:xfrm>
            <a:off x="44348400" y="10458524"/>
            <a:ext cx="11722363" cy="65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228001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 FACING API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5" t="10381" r="4568" b="37563"/>
          <a:stretch/>
        </p:blipFill>
        <p:spPr bwMode="auto">
          <a:xfrm>
            <a:off x="45063392" y="26932010"/>
            <a:ext cx="11575318" cy="520630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067" y="15203049"/>
            <a:ext cx="11755638" cy="72981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79" y="13356541"/>
            <a:ext cx="8394700" cy="1203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6"/>
          <a:stretch/>
        </p:blipFill>
        <p:spPr>
          <a:xfrm>
            <a:off x="16697324" y="17507889"/>
            <a:ext cx="11143365" cy="939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86644" y="7123665"/>
            <a:ext cx="10593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APIs are tools that allow other </a:t>
            </a:r>
            <a:r>
              <a:rPr lang="en-US" sz="4000" dirty="0" smtClean="0"/>
              <a:t>programs </a:t>
            </a:r>
            <a:r>
              <a:rPr lang="en-US" sz="4000" dirty="0"/>
              <a:t>to interact with the software program that the API belongs to without having to give someone complete access to your code base. In a sense they expose some of the internal workings of software to the public but in a way that is limited by what the API chooses to provide. 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229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Data  MATTERS:   Customizing Economic Indices to Measure State Competitiveness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Microsoft Office User</cp:lastModifiedBy>
  <cp:revision>115</cp:revision>
  <dcterms:created xsi:type="dcterms:W3CDTF">2014-12-02T02:31:18Z</dcterms:created>
  <dcterms:modified xsi:type="dcterms:W3CDTF">2016-04-13T02:24:34Z</dcterms:modified>
</cp:coreProperties>
</file>