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7"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algn="l" defTabSz="2037398" rtl="0" fontAlgn="base">
      <a:spcBef>
        <a:spcPct val="0"/>
      </a:spcBef>
      <a:spcAft>
        <a:spcPct val="0"/>
      </a:spcAft>
      <a:defRPr kern="1200">
        <a:solidFill>
          <a:schemeClr val="tx1"/>
        </a:solidFill>
        <a:latin typeface="Arial" charset="0"/>
        <a:ea typeface="ＭＳ Ｐゴシック" pitchFamily="34" charset="-128"/>
        <a:cs typeface="+mn-cs"/>
      </a:defRPr>
    </a:lvl1pPr>
    <a:lvl2pPr marL="2037398" algn="l" defTabSz="2037398" rtl="0" fontAlgn="base">
      <a:spcBef>
        <a:spcPct val="0"/>
      </a:spcBef>
      <a:spcAft>
        <a:spcPct val="0"/>
      </a:spcAft>
      <a:defRPr kern="1200">
        <a:solidFill>
          <a:schemeClr val="tx1"/>
        </a:solidFill>
        <a:latin typeface="Arial" charset="0"/>
        <a:ea typeface="ＭＳ Ｐゴシック" pitchFamily="34" charset="-128"/>
        <a:cs typeface="+mn-cs"/>
      </a:defRPr>
    </a:lvl2pPr>
    <a:lvl3pPr marL="4074793" algn="l" defTabSz="2037398" rtl="0" fontAlgn="base">
      <a:spcBef>
        <a:spcPct val="0"/>
      </a:spcBef>
      <a:spcAft>
        <a:spcPct val="0"/>
      </a:spcAft>
      <a:defRPr kern="1200">
        <a:solidFill>
          <a:schemeClr val="tx1"/>
        </a:solidFill>
        <a:latin typeface="Arial" charset="0"/>
        <a:ea typeface="ＭＳ Ｐゴシック" pitchFamily="34" charset="-128"/>
        <a:cs typeface="+mn-cs"/>
      </a:defRPr>
    </a:lvl3pPr>
    <a:lvl4pPr marL="6112188" algn="l" defTabSz="2037398" rtl="0" fontAlgn="base">
      <a:spcBef>
        <a:spcPct val="0"/>
      </a:spcBef>
      <a:spcAft>
        <a:spcPct val="0"/>
      </a:spcAft>
      <a:defRPr kern="1200">
        <a:solidFill>
          <a:schemeClr val="tx1"/>
        </a:solidFill>
        <a:latin typeface="Arial" charset="0"/>
        <a:ea typeface="ＭＳ Ｐゴシック" pitchFamily="34" charset="-128"/>
        <a:cs typeface="+mn-cs"/>
      </a:defRPr>
    </a:lvl4pPr>
    <a:lvl5pPr marL="8149590" algn="l" defTabSz="2037398" rtl="0" fontAlgn="base">
      <a:spcBef>
        <a:spcPct val="0"/>
      </a:spcBef>
      <a:spcAft>
        <a:spcPct val="0"/>
      </a:spcAft>
      <a:defRPr kern="1200">
        <a:solidFill>
          <a:schemeClr val="tx1"/>
        </a:solidFill>
        <a:latin typeface="Arial" charset="0"/>
        <a:ea typeface="ＭＳ Ｐゴシック" pitchFamily="34" charset="-128"/>
        <a:cs typeface="+mn-cs"/>
      </a:defRPr>
    </a:lvl5pPr>
    <a:lvl6pPr marL="10186989" algn="l" defTabSz="4074793" rtl="0" eaLnBrk="1" latinLnBrk="0" hangingPunct="1">
      <a:defRPr kern="1200">
        <a:solidFill>
          <a:schemeClr val="tx1"/>
        </a:solidFill>
        <a:latin typeface="Arial" charset="0"/>
        <a:ea typeface="ＭＳ Ｐゴシック" pitchFamily="34" charset="-128"/>
        <a:cs typeface="+mn-cs"/>
      </a:defRPr>
    </a:lvl6pPr>
    <a:lvl7pPr marL="12224385" algn="l" defTabSz="4074793" rtl="0" eaLnBrk="1" latinLnBrk="0" hangingPunct="1">
      <a:defRPr kern="1200">
        <a:solidFill>
          <a:schemeClr val="tx1"/>
        </a:solidFill>
        <a:latin typeface="Arial" charset="0"/>
        <a:ea typeface="ＭＳ Ｐゴシック" pitchFamily="34" charset="-128"/>
        <a:cs typeface="+mn-cs"/>
      </a:defRPr>
    </a:lvl7pPr>
    <a:lvl8pPr marL="14261781" algn="l" defTabSz="4074793" rtl="0" eaLnBrk="1" latinLnBrk="0" hangingPunct="1">
      <a:defRPr kern="1200">
        <a:solidFill>
          <a:schemeClr val="tx1"/>
        </a:solidFill>
        <a:latin typeface="Arial" charset="0"/>
        <a:ea typeface="ＭＳ Ｐゴシック" pitchFamily="34" charset="-128"/>
        <a:cs typeface="+mn-cs"/>
      </a:defRPr>
    </a:lvl8pPr>
    <a:lvl9pPr marL="16299178" algn="l" defTabSz="4074793"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230"/>
    <a:srgbClr val="AC2B37"/>
    <a:srgbClr val="B53443"/>
    <a:srgbClr val="FAAA47"/>
    <a:srgbClr val="4B647B"/>
    <a:srgbClr val="496279"/>
    <a:srgbClr val="476077"/>
    <a:srgbClr val="455E75"/>
    <a:srgbClr val="292E36"/>
    <a:srgbClr val="2A2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69" autoAdjust="0"/>
    <p:restoredTop sz="94673" autoAdjust="0"/>
  </p:normalViewPr>
  <p:slideViewPr>
    <p:cSldViewPr snapToGrid="0" snapToObjects="1">
      <p:cViewPr>
        <p:scale>
          <a:sx n="30" d="100"/>
          <a:sy n="30" d="100"/>
        </p:scale>
        <p:origin x="1206" y="-804"/>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3" d="100"/>
          <a:sy n="83" d="100"/>
        </p:scale>
        <p:origin x="313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1186C1-2136-4F5C-81C5-7E7D5B4818E4}" type="datetimeFigureOut">
              <a:rPr lang="en-US" smtClean="0"/>
              <a:t>4/11/2016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24E169-9EE6-400B-8489-6CA7AC8B5725}" type="slidenum">
              <a:rPr lang="en-US" smtClean="0"/>
              <a:t>‹#›</a:t>
            </a:fld>
            <a:endParaRPr lang="en-US"/>
          </a:p>
        </p:txBody>
      </p:sp>
    </p:spTree>
    <p:extLst>
      <p:ext uri="{BB962C8B-B14F-4D97-AF65-F5344CB8AC3E}">
        <p14:creationId xmlns:p14="http://schemas.microsoft.com/office/powerpoint/2010/main" val="1343015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111" charset="0"/>
                <a:ea typeface="ＭＳ Ｐゴシック" pitchFamily="-111" charset="-128"/>
                <a:cs typeface="ＭＳ Ｐゴシック" pitchFamily="-111" charset="-128"/>
              </a:defRPr>
            </a:lvl1pPr>
          </a:lstStyle>
          <a:p>
            <a:pPr>
              <a:defRPr/>
            </a:pPr>
            <a:fld id="{5CED8F03-33F9-49DD-B78E-DE1AC6832885}" type="datetimeFigureOut">
              <a:rPr lang="en-US"/>
              <a:pPr>
                <a:defRPr/>
              </a:pPr>
              <a:t>4/11/2016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111" charset="0"/>
                <a:ea typeface="ＭＳ Ｐゴシック" pitchFamily="-111" charset="-128"/>
                <a:cs typeface="ＭＳ Ｐゴシック" pitchFamily="-111" charset="-128"/>
              </a:defRPr>
            </a:lvl1pPr>
          </a:lstStyle>
          <a:p>
            <a:pPr>
              <a:defRPr/>
            </a:pPr>
            <a:fld id="{E535B096-6CBE-4AB3-9529-5688244F2DCE}" type="slidenum">
              <a:rPr lang="en-US"/>
              <a:pPr>
                <a:defRPr/>
              </a:pPr>
              <a:t>‹#›</a:t>
            </a:fld>
            <a:endParaRPr lang="en-US"/>
          </a:p>
        </p:txBody>
      </p:sp>
    </p:spTree>
    <p:extLst>
      <p:ext uri="{BB962C8B-B14F-4D97-AF65-F5344CB8AC3E}">
        <p14:creationId xmlns:p14="http://schemas.microsoft.com/office/powerpoint/2010/main" val="151204090"/>
      </p:ext>
    </p:extLst>
  </p:cSld>
  <p:clrMap bg1="lt1" tx1="dk1" bg2="lt2" tx2="dk2" accent1="accent1" accent2="accent2" accent3="accent3" accent4="accent4" accent5="accent5" accent6="accent6" hlink="hlink" folHlink="folHlink"/>
  <p:notesStyle>
    <a:lvl1pPr algn="l" defTabSz="2037398" rtl="0" eaLnBrk="0" fontAlgn="base" hangingPunct="0">
      <a:spcBef>
        <a:spcPct val="30000"/>
      </a:spcBef>
      <a:spcAft>
        <a:spcPct val="0"/>
      </a:spcAft>
      <a:defRPr sz="5386" kern="1200">
        <a:solidFill>
          <a:schemeClr val="tx1"/>
        </a:solidFill>
        <a:latin typeface="+mn-lt"/>
        <a:ea typeface="+mn-ea"/>
        <a:cs typeface="+mn-cs"/>
      </a:defRPr>
    </a:lvl1pPr>
    <a:lvl2pPr marL="2037398" algn="l" defTabSz="2037398" rtl="0" eaLnBrk="0" fontAlgn="base" hangingPunct="0">
      <a:spcBef>
        <a:spcPct val="30000"/>
      </a:spcBef>
      <a:spcAft>
        <a:spcPct val="0"/>
      </a:spcAft>
      <a:defRPr sz="5386" kern="1200">
        <a:solidFill>
          <a:schemeClr val="tx1"/>
        </a:solidFill>
        <a:latin typeface="+mn-lt"/>
        <a:ea typeface="+mn-ea"/>
        <a:cs typeface="+mn-cs"/>
      </a:defRPr>
    </a:lvl2pPr>
    <a:lvl3pPr marL="4074793" algn="l" defTabSz="2037398" rtl="0" eaLnBrk="0" fontAlgn="base" hangingPunct="0">
      <a:spcBef>
        <a:spcPct val="30000"/>
      </a:spcBef>
      <a:spcAft>
        <a:spcPct val="0"/>
      </a:spcAft>
      <a:defRPr sz="5386" kern="1200">
        <a:solidFill>
          <a:schemeClr val="tx1"/>
        </a:solidFill>
        <a:latin typeface="+mn-lt"/>
        <a:ea typeface="+mn-ea"/>
        <a:cs typeface="+mn-cs"/>
      </a:defRPr>
    </a:lvl3pPr>
    <a:lvl4pPr marL="6112188" algn="l" defTabSz="2037398" rtl="0" eaLnBrk="0" fontAlgn="base" hangingPunct="0">
      <a:spcBef>
        <a:spcPct val="30000"/>
      </a:spcBef>
      <a:spcAft>
        <a:spcPct val="0"/>
      </a:spcAft>
      <a:defRPr sz="5386" kern="1200">
        <a:solidFill>
          <a:schemeClr val="tx1"/>
        </a:solidFill>
        <a:latin typeface="+mn-lt"/>
        <a:ea typeface="+mn-ea"/>
        <a:cs typeface="+mn-cs"/>
      </a:defRPr>
    </a:lvl4pPr>
    <a:lvl5pPr marL="8149590" algn="l" defTabSz="2037398" rtl="0" eaLnBrk="0" fontAlgn="base" hangingPunct="0">
      <a:spcBef>
        <a:spcPct val="30000"/>
      </a:spcBef>
      <a:spcAft>
        <a:spcPct val="0"/>
      </a:spcAft>
      <a:defRPr sz="5386" kern="1200">
        <a:solidFill>
          <a:schemeClr val="tx1"/>
        </a:solidFill>
        <a:latin typeface="+mn-lt"/>
        <a:ea typeface="+mn-ea"/>
        <a:cs typeface="+mn-cs"/>
      </a:defRPr>
    </a:lvl5pPr>
    <a:lvl6pPr marL="10186989" algn="l" defTabSz="2037398" rtl="0" eaLnBrk="1" latinLnBrk="0" hangingPunct="1">
      <a:defRPr sz="5386" kern="1200">
        <a:solidFill>
          <a:schemeClr val="tx1"/>
        </a:solidFill>
        <a:latin typeface="+mn-lt"/>
        <a:ea typeface="+mn-ea"/>
        <a:cs typeface="+mn-cs"/>
      </a:defRPr>
    </a:lvl6pPr>
    <a:lvl7pPr marL="12224385" algn="l" defTabSz="2037398" rtl="0" eaLnBrk="1" latinLnBrk="0" hangingPunct="1">
      <a:defRPr sz="5386" kern="1200">
        <a:solidFill>
          <a:schemeClr val="tx1"/>
        </a:solidFill>
        <a:latin typeface="+mn-lt"/>
        <a:ea typeface="+mn-ea"/>
        <a:cs typeface="+mn-cs"/>
      </a:defRPr>
    </a:lvl7pPr>
    <a:lvl8pPr marL="14261781" algn="l" defTabSz="2037398" rtl="0" eaLnBrk="1" latinLnBrk="0" hangingPunct="1">
      <a:defRPr sz="5386" kern="1200">
        <a:solidFill>
          <a:schemeClr val="tx1"/>
        </a:solidFill>
        <a:latin typeface="+mn-lt"/>
        <a:ea typeface="+mn-ea"/>
        <a:cs typeface="+mn-cs"/>
      </a:defRPr>
    </a:lvl8pPr>
    <a:lvl9pPr marL="16299178" algn="l" defTabSz="2037398" rtl="0" eaLnBrk="1" latinLnBrk="0" hangingPunct="1">
      <a:defRPr sz="53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35B096-6CBE-4AB3-9529-5688244F2DCE}" type="slidenum">
              <a:rPr lang="en-US" smtClean="0"/>
              <a:pPr>
                <a:defRPr/>
              </a:pPr>
              <a:t>1</a:t>
            </a:fld>
            <a:endParaRPr lang="en-US"/>
          </a:p>
        </p:txBody>
      </p:sp>
    </p:spTree>
    <p:extLst>
      <p:ext uri="{BB962C8B-B14F-4D97-AF65-F5344CB8AC3E}">
        <p14:creationId xmlns:p14="http://schemas.microsoft.com/office/powerpoint/2010/main" val="300407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27" y="10225771"/>
            <a:ext cx="37308367" cy="7055984"/>
          </a:xfrm>
          <a:prstGeom prst="rect">
            <a:avLst/>
          </a:prstGeom>
        </p:spPr>
        <p:txBody>
          <a:bodyPr lIns="120015" tIns="60008" rIns="120015" bIns="60008"/>
          <a:lstStyle/>
          <a:p>
            <a:r>
              <a:rPr lang="en-US" smtClean="0"/>
              <a:t>Click to edit Master title style</a:t>
            </a:r>
            <a:endParaRPr lang="en-US"/>
          </a:p>
        </p:txBody>
      </p:sp>
      <p:sp>
        <p:nvSpPr>
          <p:cNvPr id="3" name="Subtitle 2"/>
          <p:cNvSpPr>
            <a:spLocks noGrp="1"/>
          </p:cNvSpPr>
          <p:nvPr>
            <p:ph type="subTitle" idx="1"/>
          </p:nvPr>
        </p:nvSpPr>
        <p:spPr>
          <a:xfrm>
            <a:off x="6582839" y="18653354"/>
            <a:ext cx="30725535" cy="8413296"/>
          </a:xfrm>
          <a:prstGeom prst="rect">
            <a:avLst/>
          </a:prstGeom>
        </p:spPr>
        <p:txBody>
          <a:bodyPr lIns="120015" tIns="60008" rIns="120015" bIns="60008"/>
          <a:lstStyle>
            <a:lvl1pPr marL="0" indent="0" algn="ctr">
              <a:buNone/>
              <a:defRPr>
                <a:solidFill>
                  <a:schemeClr val="tx1">
                    <a:tint val="75000"/>
                  </a:schemeClr>
                </a:solidFill>
              </a:defRPr>
            </a:lvl1pPr>
            <a:lvl2pPr marL="337574" indent="0" algn="ctr">
              <a:buNone/>
              <a:defRPr>
                <a:solidFill>
                  <a:schemeClr val="tx1">
                    <a:tint val="75000"/>
                  </a:schemeClr>
                </a:solidFill>
              </a:defRPr>
            </a:lvl2pPr>
            <a:lvl3pPr marL="675149" indent="0" algn="ctr">
              <a:buNone/>
              <a:defRPr>
                <a:solidFill>
                  <a:schemeClr val="tx1">
                    <a:tint val="75000"/>
                  </a:schemeClr>
                </a:solidFill>
              </a:defRPr>
            </a:lvl3pPr>
            <a:lvl4pPr marL="1012724" indent="0" algn="ctr">
              <a:buNone/>
              <a:defRPr>
                <a:solidFill>
                  <a:schemeClr val="tx1">
                    <a:tint val="75000"/>
                  </a:schemeClr>
                </a:solidFill>
              </a:defRPr>
            </a:lvl4pPr>
            <a:lvl5pPr marL="1350298" indent="0" algn="ctr">
              <a:buNone/>
              <a:defRPr>
                <a:solidFill>
                  <a:schemeClr val="tx1">
                    <a:tint val="75000"/>
                  </a:schemeClr>
                </a:solidFill>
              </a:defRPr>
            </a:lvl5pPr>
            <a:lvl6pPr marL="1687872" indent="0" algn="ctr">
              <a:buNone/>
              <a:defRPr>
                <a:solidFill>
                  <a:schemeClr val="tx1">
                    <a:tint val="75000"/>
                  </a:schemeClr>
                </a:solidFill>
              </a:defRPr>
            </a:lvl6pPr>
            <a:lvl7pPr marL="2025446" indent="0" algn="ctr">
              <a:buNone/>
              <a:defRPr>
                <a:solidFill>
                  <a:schemeClr val="tx1">
                    <a:tint val="75000"/>
                  </a:schemeClr>
                </a:solidFill>
              </a:defRPr>
            </a:lvl7pPr>
            <a:lvl8pPr marL="2363020" indent="0" algn="ctr">
              <a:buNone/>
              <a:defRPr>
                <a:solidFill>
                  <a:schemeClr val="tx1">
                    <a:tint val="75000"/>
                  </a:schemeClr>
                </a:solidFill>
              </a:defRPr>
            </a:lvl8pPr>
            <a:lvl9pPr marL="2700594"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6957758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4B647B"/>
            </a:gs>
            <a:gs pos="100000">
              <a:srgbClr val="292E36"/>
            </a:gs>
          </a:gsLst>
          <a:lin ang="5400000"/>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8" r:id="rId1"/>
  </p:sldLayoutIdLst>
  <p:timing>
    <p:tnLst>
      <p:par>
        <p:cTn id="1" dur="indefinite" restart="never" nodeType="tmRoot"/>
      </p:par>
    </p:tnLst>
  </p:timing>
  <p:txStyles>
    <p:titleStyle>
      <a:lvl1pPr algn="ctr" defTabSz="1234544" rtl="0" fontAlgn="base">
        <a:spcBef>
          <a:spcPct val="0"/>
        </a:spcBef>
        <a:spcAft>
          <a:spcPct val="0"/>
        </a:spcAft>
        <a:defRPr sz="11870" kern="1200">
          <a:solidFill>
            <a:schemeClr val="tx1"/>
          </a:solidFill>
          <a:latin typeface="+mj-lt"/>
          <a:ea typeface="ＭＳ Ｐゴシック" pitchFamily="-111" charset="-128"/>
          <a:cs typeface="ＭＳ Ｐゴシック" pitchFamily="-111" charset="-128"/>
        </a:defRPr>
      </a:lvl1pPr>
      <a:lvl2pPr algn="ctr" defTabSz="1234544" rtl="0" fontAlgn="base">
        <a:spcBef>
          <a:spcPct val="0"/>
        </a:spcBef>
        <a:spcAft>
          <a:spcPct val="0"/>
        </a:spcAft>
        <a:defRPr sz="11870">
          <a:solidFill>
            <a:schemeClr val="tx1"/>
          </a:solidFill>
          <a:latin typeface="Arial" charset="0"/>
          <a:ea typeface="ＭＳ Ｐゴシック" pitchFamily="-111" charset="-128"/>
          <a:cs typeface="ＭＳ Ｐゴシック" pitchFamily="-111" charset="-128"/>
        </a:defRPr>
      </a:lvl2pPr>
      <a:lvl3pPr algn="ctr" defTabSz="1234544" rtl="0" fontAlgn="base">
        <a:spcBef>
          <a:spcPct val="0"/>
        </a:spcBef>
        <a:spcAft>
          <a:spcPct val="0"/>
        </a:spcAft>
        <a:defRPr sz="11870">
          <a:solidFill>
            <a:schemeClr val="tx1"/>
          </a:solidFill>
          <a:latin typeface="Arial" charset="0"/>
          <a:ea typeface="ＭＳ Ｐゴシック" pitchFamily="-111" charset="-128"/>
          <a:cs typeface="ＭＳ Ｐゴシック" pitchFamily="-111" charset="-128"/>
        </a:defRPr>
      </a:lvl3pPr>
      <a:lvl4pPr algn="ctr" defTabSz="1234544" rtl="0" fontAlgn="base">
        <a:spcBef>
          <a:spcPct val="0"/>
        </a:spcBef>
        <a:spcAft>
          <a:spcPct val="0"/>
        </a:spcAft>
        <a:defRPr sz="11870">
          <a:solidFill>
            <a:schemeClr val="tx1"/>
          </a:solidFill>
          <a:latin typeface="Arial" charset="0"/>
          <a:ea typeface="ＭＳ Ｐゴシック" pitchFamily="-111" charset="-128"/>
          <a:cs typeface="ＭＳ Ｐゴシック" pitchFamily="-111" charset="-128"/>
        </a:defRPr>
      </a:lvl4pPr>
      <a:lvl5pPr algn="ctr" defTabSz="1234544" rtl="0" fontAlgn="base">
        <a:spcBef>
          <a:spcPct val="0"/>
        </a:spcBef>
        <a:spcAft>
          <a:spcPct val="0"/>
        </a:spcAft>
        <a:defRPr sz="11870">
          <a:solidFill>
            <a:schemeClr val="tx1"/>
          </a:solidFill>
          <a:latin typeface="Arial" charset="0"/>
          <a:ea typeface="ＭＳ Ｐゴシック" pitchFamily="-111" charset="-128"/>
          <a:cs typeface="ＭＳ Ｐゴシック" pitchFamily="-111" charset="-128"/>
        </a:defRPr>
      </a:lvl5pPr>
      <a:lvl6pPr marL="1234544" algn="ctr" defTabSz="1234544" rtl="0" eaLnBrk="1" fontAlgn="base" hangingPunct="1">
        <a:spcBef>
          <a:spcPct val="0"/>
        </a:spcBef>
        <a:spcAft>
          <a:spcPct val="0"/>
        </a:spcAft>
        <a:defRPr sz="11870">
          <a:solidFill>
            <a:schemeClr val="tx1"/>
          </a:solidFill>
          <a:latin typeface="Calibri" pitchFamily="-111" charset="0"/>
          <a:ea typeface="ＭＳ Ｐゴシック" pitchFamily="-111" charset="-128"/>
          <a:cs typeface="ＭＳ Ｐゴシック" pitchFamily="-111" charset="-128"/>
        </a:defRPr>
      </a:lvl6pPr>
      <a:lvl7pPr marL="2469086" algn="ctr" defTabSz="1234544" rtl="0" eaLnBrk="1" fontAlgn="base" hangingPunct="1">
        <a:spcBef>
          <a:spcPct val="0"/>
        </a:spcBef>
        <a:spcAft>
          <a:spcPct val="0"/>
        </a:spcAft>
        <a:defRPr sz="11870">
          <a:solidFill>
            <a:schemeClr val="tx1"/>
          </a:solidFill>
          <a:latin typeface="Calibri" pitchFamily="-111" charset="0"/>
          <a:ea typeface="ＭＳ Ｐゴシック" pitchFamily="-111" charset="-128"/>
          <a:cs typeface="ＭＳ Ｐゴシック" pitchFamily="-111" charset="-128"/>
        </a:defRPr>
      </a:lvl7pPr>
      <a:lvl8pPr marL="3703630" algn="ctr" defTabSz="1234544" rtl="0" eaLnBrk="1" fontAlgn="base" hangingPunct="1">
        <a:spcBef>
          <a:spcPct val="0"/>
        </a:spcBef>
        <a:spcAft>
          <a:spcPct val="0"/>
        </a:spcAft>
        <a:defRPr sz="11870">
          <a:solidFill>
            <a:schemeClr val="tx1"/>
          </a:solidFill>
          <a:latin typeface="Calibri" pitchFamily="-111" charset="0"/>
          <a:ea typeface="ＭＳ Ｐゴシック" pitchFamily="-111" charset="-128"/>
          <a:cs typeface="ＭＳ Ｐゴシック" pitchFamily="-111" charset="-128"/>
        </a:defRPr>
      </a:lvl8pPr>
      <a:lvl9pPr marL="4938172" algn="ctr" defTabSz="1234544" rtl="0" eaLnBrk="1" fontAlgn="base" hangingPunct="1">
        <a:spcBef>
          <a:spcPct val="0"/>
        </a:spcBef>
        <a:spcAft>
          <a:spcPct val="0"/>
        </a:spcAft>
        <a:defRPr sz="11870">
          <a:solidFill>
            <a:schemeClr val="tx1"/>
          </a:solidFill>
          <a:latin typeface="Calibri" pitchFamily="-111" charset="0"/>
          <a:ea typeface="ＭＳ Ｐゴシック" pitchFamily="-111" charset="-128"/>
          <a:cs typeface="ＭＳ Ｐゴシック" pitchFamily="-111" charset="-128"/>
        </a:defRPr>
      </a:lvl9pPr>
    </p:titleStyle>
    <p:bodyStyle>
      <a:lvl1pPr marL="925907" indent="-925907" algn="l" defTabSz="1234544" rtl="0" fontAlgn="base">
        <a:spcBef>
          <a:spcPct val="20000"/>
        </a:spcBef>
        <a:spcAft>
          <a:spcPct val="0"/>
        </a:spcAft>
        <a:buFont typeface="Arial" charset="0"/>
        <a:buChar char="•"/>
        <a:defRPr sz="8663" kern="1200">
          <a:solidFill>
            <a:schemeClr val="tx1"/>
          </a:solidFill>
          <a:latin typeface="+mn-lt"/>
          <a:ea typeface="ＭＳ Ｐゴシック" pitchFamily="-111" charset="-128"/>
          <a:cs typeface="ＭＳ Ｐゴシック" pitchFamily="-111" charset="-128"/>
        </a:defRPr>
      </a:lvl1pPr>
      <a:lvl2pPr marL="2006132" indent="-771590" algn="l" defTabSz="1234544" rtl="0" fontAlgn="base">
        <a:spcBef>
          <a:spcPct val="20000"/>
        </a:spcBef>
        <a:spcAft>
          <a:spcPct val="0"/>
        </a:spcAft>
        <a:buFont typeface="Arial" charset="0"/>
        <a:buChar char="–"/>
        <a:defRPr sz="7538" kern="1200">
          <a:solidFill>
            <a:schemeClr val="tx1"/>
          </a:solidFill>
          <a:latin typeface="+mn-lt"/>
          <a:ea typeface="ＭＳ Ｐゴシック" pitchFamily="-111" charset="-128"/>
          <a:cs typeface="+mn-cs"/>
        </a:defRPr>
      </a:lvl2pPr>
      <a:lvl3pPr marL="3086357" indent="-617272" algn="l" defTabSz="1234544" rtl="0" fontAlgn="base">
        <a:spcBef>
          <a:spcPct val="20000"/>
        </a:spcBef>
        <a:spcAft>
          <a:spcPct val="0"/>
        </a:spcAft>
        <a:buFont typeface="Arial" charset="0"/>
        <a:buChar char="•"/>
        <a:defRPr sz="6525" kern="1200">
          <a:solidFill>
            <a:schemeClr val="tx1"/>
          </a:solidFill>
          <a:latin typeface="+mn-lt"/>
          <a:ea typeface="ＭＳ Ｐゴシック" pitchFamily="-111" charset="-128"/>
          <a:cs typeface="+mn-cs"/>
        </a:defRPr>
      </a:lvl3pPr>
      <a:lvl4pPr marL="4320900" indent="-617272" algn="l" defTabSz="1234544" rtl="0" fontAlgn="base">
        <a:spcBef>
          <a:spcPct val="20000"/>
        </a:spcBef>
        <a:spcAft>
          <a:spcPct val="0"/>
        </a:spcAft>
        <a:buFont typeface="Arial" charset="0"/>
        <a:buChar char="–"/>
        <a:defRPr sz="5401" kern="1200">
          <a:solidFill>
            <a:schemeClr val="tx1"/>
          </a:solidFill>
          <a:latin typeface="+mn-lt"/>
          <a:ea typeface="ＭＳ Ｐゴシック" pitchFamily="-111" charset="-128"/>
          <a:cs typeface="+mn-cs"/>
        </a:defRPr>
      </a:lvl4pPr>
      <a:lvl5pPr marL="5555445" indent="-617272" algn="l" defTabSz="1234544" rtl="0" fontAlgn="base">
        <a:spcBef>
          <a:spcPct val="20000"/>
        </a:spcBef>
        <a:spcAft>
          <a:spcPct val="0"/>
        </a:spcAft>
        <a:buFont typeface="Arial" charset="0"/>
        <a:buChar char="»"/>
        <a:defRPr sz="5401" kern="1200">
          <a:solidFill>
            <a:schemeClr val="tx1"/>
          </a:solidFill>
          <a:latin typeface="+mn-lt"/>
          <a:ea typeface="ＭＳ Ｐゴシック" pitchFamily="-111" charset="-128"/>
          <a:cs typeface="+mn-cs"/>
        </a:defRPr>
      </a:lvl5pPr>
      <a:lvl6pPr marL="6789987" indent="-617272" algn="l" defTabSz="1234544" rtl="0" eaLnBrk="1" latinLnBrk="0" hangingPunct="1">
        <a:spcBef>
          <a:spcPct val="20000"/>
        </a:spcBef>
        <a:buFont typeface="Arial"/>
        <a:buChar char="•"/>
        <a:defRPr sz="5401" kern="1200">
          <a:solidFill>
            <a:schemeClr val="tx1"/>
          </a:solidFill>
          <a:latin typeface="+mn-lt"/>
          <a:ea typeface="+mn-ea"/>
          <a:cs typeface="+mn-cs"/>
        </a:defRPr>
      </a:lvl6pPr>
      <a:lvl7pPr marL="8024530" indent="-617272" algn="l" defTabSz="1234544" rtl="0" eaLnBrk="1" latinLnBrk="0" hangingPunct="1">
        <a:spcBef>
          <a:spcPct val="20000"/>
        </a:spcBef>
        <a:buFont typeface="Arial"/>
        <a:buChar char="•"/>
        <a:defRPr sz="5401" kern="1200">
          <a:solidFill>
            <a:schemeClr val="tx1"/>
          </a:solidFill>
          <a:latin typeface="+mn-lt"/>
          <a:ea typeface="+mn-ea"/>
          <a:cs typeface="+mn-cs"/>
        </a:defRPr>
      </a:lvl7pPr>
      <a:lvl8pPr marL="9259074" indent="-617272" algn="l" defTabSz="1234544" rtl="0" eaLnBrk="1" latinLnBrk="0" hangingPunct="1">
        <a:spcBef>
          <a:spcPct val="20000"/>
        </a:spcBef>
        <a:buFont typeface="Arial"/>
        <a:buChar char="•"/>
        <a:defRPr sz="5401" kern="1200">
          <a:solidFill>
            <a:schemeClr val="tx1"/>
          </a:solidFill>
          <a:latin typeface="+mn-lt"/>
          <a:ea typeface="+mn-ea"/>
          <a:cs typeface="+mn-cs"/>
        </a:defRPr>
      </a:lvl8pPr>
      <a:lvl9pPr marL="10493616" indent="-617272" algn="l" defTabSz="1234544" rtl="0" eaLnBrk="1" latinLnBrk="0" hangingPunct="1">
        <a:spcBef>
          <a:spcPct val="20000"/>
        </a:spcBef>
        <a:buFont typeface="Arial"/>
        <a:buChar char="•"/>
        <a:defRPr sz="5401" kern="1200">
          <a:solidFill>
            <a:schemeClr val="tx1"/>
          </a:solidFill>
          <a:latin typeface="+mn-lt"/>
          <a:ea typeface="+mn-ea"/>
          <a:cs typeface="+mn-cs"/>
        </a:defRPr>
      </a:lvl9pPr>
    </p:bodyStyle>
    <p:otherStyle>
      <a:defPPr>
        <a:defRPr lang="en-US"/>
      </a:defPPr>
      <a:lvl1pPr marL="0" algn="l" defTabSz="1234544" rtl="0" eaLnBrk="1" latinLnBrk="0" hangingPunct="1">
        <a:defRPr sz="4894" kern="1200">
          <a:solidFill>
            <a:schemeClr val="tx1"/>
          </a:solidFill>
          <a:latin typeface="+mn-lt"/>
          <a:ea typeface="+mn-ea"/>
          <a:cs typeface="+mn-cs"/>
        </a:defRPr>
      </a:lvl1pPr>
      <a:lvl2pPr marL="1234544" algn="l" defTabSz="1234544" rtl="0" eaLnBrk="1" latinLnBrk="0" hangingPunct="1">
        <a:defRPr sz="4894" kern="1200">
          <a:solidFill>
            <a:schemeClr val="tx1"/>
          </a:solidFill>
          <a:latin typeface="+mn-lt"/>
          <a:ea typeface="+mn-ea"/>
          <a:cs typeface="+mn-cs"/>
        </a:defRPr>
      </a:lvl2pPr>
      <a:lvl3pPr marL="2469086" algn="l" defTabSz="1234544" rtl="0" eaLnBrk="1" latinLnBrk="0" hangingPunct="1">
        <a:defRPr sz="4894" kern="1200">
          <a:solidFill>
            <a:schemeClr val="tx1"/>
          </a:solidFill>
          <a:latin typeface="+mn-lt"/>
          <a:ea typeface="+mn-ea"/>
          <a:cs typeface="+mn-cs"/>
        </a:defRPr>
      </a:lvl3pPr>
      <a:lvl4pPr marL="3703630" algn="l" defTabSz="1234544" rtl="0" eaLnBrk="1" latinLnBrk="0" hangingPunct="1">
        <a:defRPr sz="4894" kern="1200">
          <a:solidFill>
            <a:schemeClr val="tx1"/>
          </a:solidFill>
          <a:latin typeface="+mn-lt"/>
          <a:ea typeface="+mn-ea"/>
          <a:cs typeface="+mn-cs"/>
        </a:defRPr>
      </a:lvl4pPr>
      <a:lvl5pPr marL="4938172" algn="l" defTabSz="1234544" rtl="0" eaLnBrk="1" latinLnBrk="0" hangingPunct="1">
        <a:defRPr sz="4894" kern="1200">
          <a:solidFill>
            <a:schemeClr val="tx1"/>
          </a:solidFill>
          <a:latin typeface="+mn-lt"/>
          <a:ea typeface="+mn-ea"/>
          <a:cs typeface="+mn-cs"/>
        </a:defRPr>
      </a:lvl5pPr>
      <a:lvl6pPr marL="6172716" algn="l" defTabSz="1234544" rtl="0" eaLnBrk="1" latinLnBrk="0" hangingPunct="1">
        <a:defRPr sz="4894" kern="1200">
          <a:solidFill>
            <a:schemeClr val="tx1"/>
          </a:solidFill>
          <a:latin typeface="+mn-lt"/>
          <a:ea typeface="+mn-ea"/>
          <a:cs typeface="+mn-cs"/>
        </a:defRPr>
      </a:lvl6pPr>
      <a:lvl7pPr marL="7407259" algn="l" defTabSz="1234544" rtl="0" eaLnBrk="1" latinLnBrk="0" hangingPunct="1">
        <a:defRPr sz="4894" kern="1200">
          <a:solidFill>
            <a:schemeClr val="tx1"/>
          </a:solidFill>
          <a:latin typeface="+mn-lt"/>
          <a:ea typeface="+mn-ea"/>
          <a:cs typeface="+mn-cs"/>
        </a:defRPr>
      </a:lvl7pPr>
      <a:lvl8pPr marL="8641802" algn="l" defTabSz="1234544" rtl="0" eaLnBrk="1" latinLnBrk="0" hangingPunct="1">
        <a:defRPr sz="4894" kern="1200">
          <a:solidFill>
            <a:schemeClr val="tx1"/>
          </a:solidFill>
          <a:latin typeface="+mn-lt"/>
          <a:ea typeface="+mn-ea"/>
          <a:cs typeface="+mn-cs"/>
        </a:defRPr>
      </a:lvl8pPr>
      <a:lvl9pPr marL="9876345" algn="l" defTabSz="1234544" rtl="0" eaLnBrk="1" latinLnBrk="0" hangingPunct="1">
        <a:defRPr sz="489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Same Side Corner Rectangle 14"/>
          <p:cNvSpPr/>
          <p:nvPr/>
        </p:nvSpPr>
        <p:spPr>
          <a:xfrm rot="10800000">
            <a:off x="0" y="-57777"/>
            <a:ext cx="43891200" cy="3986675"/>
          </a:xfrm>
          <a:prstGeom prst="round2Same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9" name="AutoShape 25"/>
          <p:cNvSpPr>
            <a:spLocks noChangeArrowheads="1"/>
          </p:cNvSpPr>
          <p:nvPr/>
        </p:nvSpPr>
        <p:spPr bwMode="auto">
          <a:xfrm>
            <a:off x="15801448" y="4199578"/>
            <a:ext cx="12432742" cy="6012395"/>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7508" tIns="33754" rIns="67508" bIns="33754" anchor="t"/>
          <a:lstStyle/>
          <a:p>
            <a:pPr algn="ctr"/>
            <a:r>
              <a:rPr lang="en-US" sz="4400" b="1" dirty="0" smtClean="0"/>
              <a:t>Abstract</a:t>
            </a:r>
            <a:endParaRPr lang="en-US" sz="4400" b="1" dirty="0"/>
          </a:p>
          <a:p>
            <a:pPr algn="ctr"/>
            <a:endParaRPr lang="en-US" sz="3263" b="1" dirty="0"/>
          </a:p>
          <a:p>
            <a:pPr algn="just"/>
            <a:endParaRPr lang="en-US" sz="2363" b="1" dirty="0"/>
          </a:p>
          <a:p>
            <a:pPr algn="just"/>
            <a:endParaRPr lang="en-US" sz="2025" dirty="0">
              <a:latin typeface="+mn-lt"/>
            </a:endParaRPr>
          </a:p>
          <a:p>
            <a:pPr algn="just"/>
            <a:endParaRPr lang="en-US" sz="2081" dirty="0"/>
          </a:p>
          <a:p>
            <a:pPr algn="just"/>
            <a:endParaRPr lang="en-US" sz="2081" dirty="0"/>
          </a:p>
          <a:p>
            <a:pPr algn="just"/>
            <a:endParaRPr lang="en-US" sz="2081" dirty="0"/>
          </a:p>
          <a:p>
            <a:pPr algn="just"/>
            <a:endParaRPr lang="en-US" sz="2081" dirty="0"/>
          </a:p>
          <a:p>
            <a:pPr algn="just"/>
            <a:endParaRPr lang="en-US" sz="2081" dirty="0"/>
          </a:p>
          <a:p>
            <a:pPr algn="just"/>
            <a:endParaRPr lang="en-US" sz="2081" b="1" dirty="0"/>
          </a:p>
          <a:p>
            <a:pPr lvl="1" algn="just"/>
            <a:r>
              <a:rPr lang="en-US" sz="2081" b="1" dirty="0"/>
              <a:t> </a:t>
            </a:r>
          </a:p>
          <a:p>
            <a:pPr lvl="1" algn="just"/>
            <a:endParaRPr lang="en-US" sz="2081" b="1" dirty="0"/>
          </a:p>
        </p:txBody>
      </p:sp>
      <p:sp>
        <p:nvSpPr>
          <p:cNvPr id="12" name="AutoShape 20"/>
          <p:cNvSpPr>
            <a:spLocks noChangeArrowheads="1"/>
          </p:cNvSpPr>
          <p:nvPr/>
        </p:nvSpPr>
        <p:spPr bwMode="auto">
          <a:xfrm>
            <a:off x="1687356" y="11929040"/>
            <a:ext cx="12301997" cy="7990533"/>
          </a:xfrm>
          <a:prstGeom prst="roundRect">
            <a:avLst>
              <a:gd name="adj" fmla="val 830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7508" tIns="33754" rIns="67508" bIns="33754" anchor="t"/>
          <a:lstStyle/>
          <a:p>
            <a:pPr algn="ctr"/>
            <a:r>
              <a:rPr lang="en-US" sz="4400" b="1" dirty="0" smtClean="0"/>
              <a:t>Tables</a:t>
            </a:r>
            <a:endParaRPr lang="en-US" sz="3600" b="1" dirty="0"/>
          </a:p>
          <a:p>
            <a:pPr algn="ctr"/>
            <a:endParaRPr lang="en-US" sz="618" b="1" dirty="0"/>
          </a:p>
        </p:txBody>
      </p:sp>
      <p:sp>
        <p:nvSpPr>
          <p:cNvPr id="14" name="AutoShape 23"/>
          <p:cNvSpPr>
            <a:spLocks noChangeArrowheads="1"/>
          </p:cNvSpPr>
          <p:nvPr/>
        </p:nvSpPr>
        <p:spPr bwMode="auto">
          <a:xfrm>
            <a:off x="1687355" y="20366762"/>
            <a:ext cx="12301998" cy="4980841"/>
          </a:xfrm>
          <a:prstGeom prst="roundRect">
            <a:avLst>
              <a:gd name="adj" fmla="val 10593"/>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7508" tIns="33754" rIns="67508" bIns="33754" anchor="t"/>
          <a:lstStyle/>
          <a:p>
            <a:pPr algn="ctr"/>
            <a:r>
              <a:rPr lang="en-US" sz="4400" b="1" dirty="0" smtClean="0"/>
              <a:t>Queries</a:t>
            </a:r>
            <a:endParaRPr lang="en-US" sz="4400" b="1" dirty="0"/>
          </a:p>
        </p:txBody>
      </p:sp>
      <p:sp>
        <p:nvSpPr>
          <p:cNvPr id="17" name="AutoShape 32"/>
          <p:cNvSpPr>
            <a:spLocks noChangeArrowheads="1"/>
          </p:cNvSpPr>
          <p:nvPr/>
        </p:nvSpPr>
        <p:spPr bwMode="auto">
          <a:xfrm>
            <a:off x="15628179" y="20545530"/>
            <a:ext cx="12432742" cy="706557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7508" tIns="33754" rIns="67508" bIns="33754" anchor="t"/>
          <a:lstStyle/>
          <a:p>
            <a:pPr algn="ctr"/>
            <a:r>
              <a:rPr lang="en-US" sz="4400" b="1" dirty="0" smtClean="0"/>
              <a:t>User Study Testing Results (1-5 Scale)</a:t>
            </a:r>
            <a:endParaRPr lang="en-US" sz="4400" b="1" dirty="0"/>
          </a:p>
        </p:txBody>
      </p:sp>
      <p:sp>
        <p:nvSpPr>
          <p:cNvPr id="20" name="AutoShape 36"/>
          <p:cNvSpPr>
            <a:spLocks noChangeArrowheads="1"/>
          </p:cNvSpPr>
          <p:nvPr/>
        </p:nvSpPr>
        <p:spPr bwMode="auto">
          <a:xfrm>
            <a:off x="29908147" y="11813598"/>
            <a:ext cx="12994468" cy="7680632"/>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7508" tIns="33754" rIns="67508" bIns="33754" anchor="t"/>
          <a:lstStyle/>
          <a:p>
            <a:pPr algn="ctr"/>
            <a:r>
              <a:rPr lang="en-US" sz="4400" b="1" dirty="0" smtClean="0"/>
              <a:t>Tables</a:t>
            </a:r>
            <a:endParaRPr lang="en-US" sz="4400" b="1" dirty="0"/>
          </a:p>
        </p:txBody>
      </p:sp>
      <p:sp>
        <p:nvSpPr>
          <p:cNvPr id="22" name="AutoShape 38"/>
          <p:cNvSpPr>
            <a:spLocks noChangeArrowheads="1"/>
          </p:cNvSpPr>
          <p:nvPr/>
        </p:nvSpPr>
        <p:spPr bwMode="auto">
          <a:xfrm>
            <a:off x="30006665" y="26062529"/>
            <a:ext cx="12895949" cy="5302815"/>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7508" tIns="33754" rIns="67508" bIns="33754" anchor="t"/>
          <a:lstStyle/>
          <a:p>
            <a:pPr algn="ctr"/>
            <a:r>
              <a:rPr lang="en-US" sz="4400" b="1" dirty="0" smtClean="0"/>
              <a:t>Normalization</a:t>
            </a:r>
            <a:endParaRPr lang="en-US" sz="4400" b="1" dirty="0"/>
          </a:p>
          <a:p>
            <a:pPr algn="ctr"/>
            <a:endParaRPr lang="en-US" sz="2251" dirty="0">
              <a:latin typeface="Times New Roman" pitchFamily="18" charset="0"/>
            </a:endParaRPr>
          </a:p>
        </p:txBody>
      </p:sp>
      <p:sp>
        <p:nvSpPr>
          <p:cNvPr id="24" name="AutoShape 40"/>
          <p:cNvSpPr>
            <a:spLocks noChangeArrowheads="1"/>
          </p:cNvSpPr>
          <p:nvPr/>
        </p:nvSpPr>
        <p:spPr bwMode="auto">
          <a:xfrm>
            <a:off x="30006663" y="20052987"/>
            <a:ext cx="12895951" cy="560839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7508" tIns="33754" rIns="67508" bIns="33754" anchor="t"/>
          <a:lstStyle/>
          <a:p>
            <a:pPr algn="ctr"/>
            <a:r>
              <a:rPr lang="en-US" sz="4400" b="1" smtClean="0"/>
              <a:t>Features</a:t>
            </a:r>
            <a:endParaRPr lang="en-US" sz="4400" b="1" dirty="0"/>
          </a:p>
        </p:txBody>
      </p:sp>
      <p:sp>
        <p:nvSpPr>
          <p:cNvPr id="29" name="Text Box 7"/>
          <p:cNvSpPr txBox="1">
            <a:spLocks noChangeArrowheads="1"/>
          </p:cNvSpPr>
          <p:nvPr/>
        </p:nvSpPr>
        <p:spPr bwMode="auto">
          <a:xfrm>
            <a:off x="3530159" y="551222"/>
            <a:ext cx="36830882" cy="2930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508" tIns="33754" rIns="67508" bIns="33754">
            <a:spAutoFit/>
          </a:bodyPr>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6600" b="1" dirty="0" smtClean="0"/>
              <a:t>Expanding the Functionality of MATTERS</a:t>
            </a:r>
            <a:endParaRPr lang="en-US" sz="6600" b="1" dirty="0"/>
          </a:p>
          <a:p>
            <a:pPr algn="ctr"/>
            <a:r>
              <a:rPr lang="en-US" sz="4400" b="1" dirty="0" err="1" smtClean="0"/>
              <a:t>Dmytro</a:t>
            </a:r>
            <a:r>
              <a:rPr lang="en-US" sz="4400" b="1" dirty="0" smtClean="0"/>
              <a:t> </a:t>
            </a:r>
            <a:r>
              <a:rPr lang="en-US" sz="4400" b="1" dirty="0" err="1" smtClean="0"/>
              <a:t>Bogatov</a:t>
            </a:r>
            <a:r>
              <a:rPr lang="en-US" sz="4400" b="1" dirty="0" smtClean="0"/>
              <a:t> (Computer Science), Jillian Hennessy (Computer Science)</a:t>
            </a:r>
          </a:p>
          <a:p>
            <a:pPr algn="ctr"/>
            <a:r>
              <a:rPr lang="en-US" sz="4400" b="1" dirty="0" smtClean="0"/>
              <a:t>Advisor</a:t>
            </a:r>
            <a:r>
              <a:rPr lang="en-US" sz="4400" b="1" dirty="0"/>
              <a:t>: Professor </a:t>
            </a:r>
            <a:r>
              <a:rPr lang="en-US" sz="4400" b="1" dirty="0" smtClean="0"/>
              <a:t>Elke </a:t>
            </a:r>
            <a:r>
              <a:rPr lang="en-US" sz="4400" b="1" dirty="0" err="1" smtClean="0"/>
              <a:t>Rundensteiner</a:t>
            </a:r>
            <a:r>
              <a:rPr lang="en-US" sz="4400" b="1" dirty="0" smtClean="0"/>
              <a:t> (Computer Science)</a:t>
            </a:r>
            <a:endParaRPr lang="en-US" sz="4400" b="1" dirty="0"/>
          </a:p>
          <a:p>
            <a:pPr algn="ctr"/>
            <a:endParaRPr lang="en-US" sz="32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4036" y="-363808"/>
            <a:ext cx="5951311" cy="4598739"/>
          </a:xfrm>
          <a:prstGeom prst="rect">
            <a:avLst/>
          </a:prstGeom>
        </p:spPr>
      </p:pic>
      <p:sp>
        <p:nvSpPr>
          <p:cNvPr id="31" name="AutoShape 17"/>
          <p:cNvSpPr>
            <a:spLocks noChangeArrowheads="1"/>
          </p:cNvSpPr>
          <p:nvPr/>
        </p:nvSpPr>
        <p:spPr bwMode="auto">
          <a:xfrm>
            <a:off x="1726974" y="25767826"/>
            <a:ext cx="12301998" cy="5558288"/>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7508" tIns="33754" rIns="67508" bIns="33754" anchor="t"/>
          <a:lstStyle/>
          <a:p>
            <a:pPr algn="ctr"/>
            <a:r>
              <a:rPr lang="en-US" sz="4400" b="1" smtClean="0"/>
              <a:t>Motivation</a:t>
            </a:r>
          </a:p>
          <a:p>
            <a:pPr algn="ctr"/>
            <a:endParaRPr lang="en-US" sz="618" dirty="0"/>
          </a:p>
        </p:txBody>
      </p:sp>
      <p:pic>
        <p:nvPicPr>
          <p:cNvPr id="16" name="Picture 15"/>
          <p:cNvPicPr>
            <a:picLocks noChangeAspect="1"/>
          </p:cNvPicPr>
          <p:nvPr/>
        </p:nvPicPr>
        <p:blipFill>
          <a:blip r:embed="rId4"/>
          <a:stretch>
            <a:fillRect/>
          </a:stretch>
        </p:blipFill>
        <p:spPr>
          <a:xfrm>
            <a:off x="33282512" y="1182218"/>
            <a:ext cx="8640446" cy="1611826"/>
          </a:xfrm>
          <a:prstGeom prst="rect">
            <a:avLst/>
          </a:prstGeom>
        </p:spPr>
      </p:pic>
      <p:pic>
        <p:nvPicPr>
          <p:cNvPr id="23" name="Picture 22"/>
          <p:cNvPicPr>
            <a:picLocks noChangeAspect="1"/>
          </p:cNvPicPr>
          <p:nvPr/>
        </p:nvPicPr>
        <p:blipFill>
          <a:blip r:embed="rId5"/>
          <a:stretch>
            <a:fillRect/>
          </a:stretch>
        </p:blipFill>
        <p:spPr>
          <a:xfrm>
            <a:off x="14516762" y="10396534"/>
            <a:ext cx="14658569" cy="9953961"/>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60535" y="4169713"/>
            <a:ext cx="11755638" cy="7298136"/>
          </a:xfrm>
          <a:prstGeom prst="rect">
            <a:avLst/>
          </a:prstGeom>
        </p:spPr>
      </p:pic>
      <p:sp>
        <p:nvSpPr>
          <p:cNvPr id="35" name="AutoShape 36"/>
          <p:cNvSpPr>
            <a:spLocks noChangeArrowheads="1"/>
          </p:cNvSpPr>
          <p:nvPr/>
        </p:nvSpPr>
        <p:spPr bwMode="auto">
          <a:xfrm>
            <a:off x="16010413" y="27806138"/>
            <a:ext cx="12014811" cy="497510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7508" tIns="33754" rIns="67508" bIns="33754" anchor="t"/>
          <a:lstStyle/>
          <a:p>
            <a:pPr algn="ctr"/>
            <a:r>
              <a:rPr lang="en-US" sz="4400" b="1" dirty="0" smtClean="0"/>
              <a:t>Acknowledgements</a:t>
            </a:r>
            <a:endParaRPr lang="en-US" sz="4400" b="1" dirty="0"/>
          </a:p>
        </p:txBody>
      </p:sp>
      <p:pic>
        <p:nvPicPr>
          <p:cNvPr id="36" name="Picture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75331" y="4169713"/>
            <a:ext cx="11096685" cy="4931859"/>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60606" y="5591460"/>
            <a:ext cx="11642009" cy="5665167"/>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027297105"/>
              </p:ext>
            </p:extLst>
          </p:nvPr>
        </p:nvGraphicFramePr>
        <p:xfrm>
          <a:off x="1891994" y="14108640"/>
          <a:ext cx="11891952" cy="3808222"/>
        </p:xfrm>
        <a:graphic>
          <a:graphicData uri="http://schemas.openxmlformats.org/drawingml/2006/table">
            <a:tbl>
              <a:tblPr firstRow="1" bandRow="1">
                <a:tableStyleId>{5C22544A-7EE6-4342-B048-85BDC9FD1C3A}</a:tableStyleId>
              </a:tblPr>
              <a:tblGrid>
                <a:gridCol w="2285922"/>
                <a:gridCol w="4495800"/>
                <a:gridCol w="5110230"/>
              </a:tblGrid>
              <a:tr h="370840">
                <a:tc>
                  <a:txBody>
                    <a:bodyPr/>
                    <a:lstStyle/>
                    <a:p>
                      <a:pPr algn="ctr"/>
                      <a:r>
                        <a:rPr lang="en-US" dirty="0" smtClean="0"/>
                        <a:t>Name</a:t>
                      </a:r>
                      <a:endParaRPr lang="en-US" dirty="0"/>
                    </a:p>
                  </a:txBody>
                  <a:tcPr anchor="ctr"/>
                </a:tc>
                <a:tc>
                  <a:txBody>
                    <a:bodyPr/>
                    <a:lstStyle/>
                    <a:p>
                      <a:pPr algn="ctr"/>
                      <a:r>
                        <a:rPr lang="en-US" dirty="0" smtClean="0"/>
                        <a:t>Type</a:t>
                      </a:r>
                      <a:endParaRPr lang="en-US" dirty="0"/>
                    </a:p>
                  </a:txBody>
                  <a:tcPr anchor="ctr"/>
                </a:tc>
                <a:tc>
                  <a:txBody>
                    <a:bodyPr/>
                    <a:lstStyle/>
                    <a:p>
                      <a:pPr algn="ctr"/>
                      <a:r>
                        <a:rPr lang="en-US" dirty="0" smtClean="0"/>
                        <a:t>Comment</a:t>
                      </a:r>
                      <a:endParaRPr lang="en-US" dirty="0"/>
                    </a:p>
                  </a:txBody>
                  <a:tcPr anchor="ctr"/>
                </a:tc>
              </a:tr>
              <a:tr h="370840">
                <a:tc>
                  <a:txBody>
                    <a:bodyPr/>
                    <a:lstStyle/>
                    <a:p>
                      <a:pPr marL="0" marR="0" indent="0" algn="ctr" defTabSz="1234544" rtl="0" eaLnBrk="1" fontAlgn="auto" latinLnBrk="0" hangingPunct="1">
                        <a:lnSpc>
                          <a:spcPct val="100000"/>
                        </a:lnSpc>
                        <a:spcBef>
                          <a:spcPts val="0"/>
                        </a:spcBef>
                        <a:spcAft>
                          <a:spcPts val="0"/>
                        </a:spcAft>
                        <a:buClrTx/>
                        <a:buSzTx/>
                        <a:buFontTx/>
                        <a:buNone/>
                        <a:tabLst/>
                        <a:defRPr/>
                      </a:pPr>
                      <a:r>
                        <a:rPr lang="en-US" sz="4894" kern="1200" dirty="0" smtClean="0">
                          <a:solidFill>
                            <a:schemeClr val="dk1"/>
                          </a:solidFill>
                          <a:effectLst/>
                          <a:latin typeface="+mn-lt"/>
                          <a:ea typeface="+mn-ea"/>
                          <a:cs typeface="+mn-cs"/>
                        </a:rPr>
                        <a:t>Id</a:t>
                      </a:r>
                    </a:p>
                  </a:txBody>
                  <a:tcPr anchor="ctr"/>
                </a:tc>
                <a:tc>
                  <a:txBody>
                    <a:bodyPr/>
                    <a:lstStyle/>
                    <a:p>
                      <a:pPr marL="0" marR="0" indent="0" algn="ctr" defTabSz="1234544" rtl="0" eaLnBrk="1" fontAlgn="auto" latinLnBrk="0" hangingPunct="1">
                        <a:lnSpc>
                          <a:spcPct val="100000"/>
                        </a:lnSpc>
                        <a:spcBef>
                          <a:spcPts val="0"/>
                        </a:spcBef>
                        <a:spcAft>
                          <a:spcPts val="0"/>
                        </a:spcAft>
                        <a:buClrTx/>
                        <a:buSzTx/>
                        <a:buFontTx/>
                        <a:buNone/>
                        <a:tabLst/>
                        <a:defRPr/>
                      </a:pPr>
                      <a:r>
                        <a:rPr lang="en-US" sz="4400" i="1" kern="1200" dirty="0" smtClean="0">
                          <a:solidFill>
                            <a:schemeClr val="dk1"/>
                          </a:solidFill>
                          <a:effectLst/>
                          <a:latin typeface="+mn-lt"/>
                          <a:ea typeface="+mn-ea"/>
                          <a:cs typeface="+mn-cs"/>
                        </a:rPr>
                        <a:t>INT </a:t>
                      </a:r>
                      <a:endParaRPr lang="en-US" sz="4400" i="1" dirty="0" smtClean="0"/>
                    </a:p>
                  </a:txBody>
                  <a:tcPr anchor="ctr"/>
                </a:tc>
                <a:tc>
                  <a:txBody>
                    <a:bodyPr/>
                    <a:lstStyle/>
                    <a:p>
                      <a:pPr marL="0" marR="0" indent="0" algn="ctr" defTabSz="1234544" rtl="0" eaLnBrk="1" fontAlgn="auto" latinLnBrk="0" hangingPunct="1">
                        <a:lnSpc>
                          <a:spcPct val="100000"/>
                        </a:lnSpc>
                        <a:spcBef>
                          <a:spcPts val="0"/>
                        </a:spcBef>
                        <a:spcAft>
                          <a:spcPts val="0"/>
                        </a:spcAft>
                        <a:buClrTx/>
                        <a:buSzTx/>
                        <a:buFontTx/>
                        <a:buNone/>
                        <a:tabLst/>
                        <a:defRPr/>
                      </a:pPr>
                      <a:r>
                        <a:rPr lang="en-US" sz="3200" kern="1200" dirty="0" smtClean="0">
                          <a:solidFill>
                            <a:schemeClr val="dk1"/>
                          </a:solidFill>
                          <a:effectLst/>
                          <a:latin typeface="+mn-lt"/>
                          <a:ea typeface="+mn-ea"/>
                          <a:cs typeface="+mn-cs"/>
                        </a:rPr>
                        <a:t>Unique auto-incremented identifier</a:t>
                      </a:r>
                      <a:endParaRPr lang="en-US" sz="3200" dirty="0" smtClean="0"/>
                    </a:p>
                  </a:txBody>
                  <a:tcPr anchor="ctr"/>
                </a:tc>
              </a:tr>
              <a:tr h="370840">
                <a:tc>
                  <a:txBody>
                    <a:bodyPr/>
                    <a:lstStyle/>
                    <a:p>
                      <a:pPr algn="ctr"/>
                      <a:r>
                        <a:rPr lang="en-US" sz="4894" kern="1200" dirty="0" smtClean="0">
                          <a:solidFill>
                            <a:schemeClr val="dk1"/>
                          </a:solidFill>
                          <a:effectLst/>
                          <a:latin typeface="+mn-lt"/>
                          <a:ea typeface="+mn-ea"/>
                          <a:cs typeface="+mn-cs"/>
                        </a:rPr>
                        <a:t>Name </a:t>
                      </a:r>
                      <a:endParaRPr lang="en-US" dirty="0"/>
                    </a:p>
                  </a:txBody>
                  <a:tcPr anchor="ctr"/>
                </a:tc>
                <a:tc>
                  <a:txBody>
                    <a:bodyPr/>
                    <a:lstStyle/>
                    <a:p>
                      <a:pPr marL="0" marR="0" indent="0" algn="ctr" defTabSz="1234544" rtl="0" eaLnBrk="1" fontAlgn="auto" latinLnBrk="0" hangingPunct="1">
                        <a:lnSpc>
                          <a:spcPct val="100000"/>
                        </a:lnSpc>
                        <a:spcBef>
                          <a:spcPts val="0"/>
                        </a:spcBef>
                        <a:spcAft>
                          <a:spcPts val="0"/>
                        </a:spcAft>
                        <a:buClrTx/>
                        <a:buSzTx/>
                        <a:buFontTx/>
                        <a:buNone/>
                        <a:tabLst/>
                        <a:defRPr/>
                      </a:pPr>
                      <a:r>
                        <a:rPr lang="en-US" sz="4400" i="1" kern="1200" dirty="0" smtClean="0">
                          <a:solidFill>
                            <a:schemeClr val="dk1"/>
                          </a:solidFill>
                          <a:effectLst/>
                          <a:latin typeface="+mn-lt"/>
                          <a:ea typeface="+mn-ea"/>
                          <a:cs typeface="+mn-cs"/>
                        </a:rPr>
                        <a:t>VARCHAR </a:t>
                      </a:r>
                      <a:endParaRPr lang="en-US" sz="4400" i="1" dirty="0" smtClean="0"/>
                    </a:p>
                  </a:txBody>
                  <a:tcPr anchor="ctr"/>
                </a:tc>
                <a:tc>
                  <a:txBody>
                    <a:bodyPr/>
                    <a:lstStyle/>
                    <a:p>
                      <a:pPr marL="0" marR="0" indent="0" algn="ctr" defTabSz="1234544" rtl="0" eaLnBrk="1" fontAlgn="auto" latinLnBrk="0" hangingPunct="1">
                        <a:lnSpc>
                          <a:spcPct val="100000"/>
                        </a:lnSpc>
                        <a:spcBef>
                          <a:spcPts val="0"/>
                        </a:spcBef>
                        <a:spcAft>
                          <a:spcPts val="0"/>
                        </a:spcAft>
                        <a:buClrTx/>
                        <a:buSzTx/>
                        <a:buFontTx/>
                        <a:buNone/>
                        <a:tabLst/>
                        <a:defRPr/>
                      </a:pPr>
                      <a:r>
                        <a:rPr lang="en-US" sz="3200" kern="1200" dirty="0" smtClean="0">
                          <a:solidFill>
                            <a:schemeClr val="dk1"/>
                          </a:solidFill>
                          <a:effectLst/>
                          <a:latin typeface="+mn-lt"/>
                          <a:ea typeface="+mn-ea"/>
                          <a:cs typeface="+mn-cs"/>
                        </a:rPr>
                        <a:t>API user’s name</a:t>
                      </a:r>
                    </a:p>
                  </a:txBody>
                  <a:tcPr anchor="ctr"/>
                </a:tc>
              </a:tr>
              <a:tr h="370840">
                <a:tc>
                  <a:txBody>
                    <a:bodyPr/>
                    <a:lstStyle/>
                    <a:p>
                      <a:pPr marL="0" marR="0" indent="0" algn="ctr" defTabSz="1234544" rtl="0" eaLnBrk="1" fontAlgn="auto" latinLnBrk="0" hangingPunct="1">
                        <a:lnSpc>
                          <a:spcPct val="100000"/>
                        </a:lnSpc>
                        <a:spcBef>
                          <a:spcPts val="0"/>
                        </a:spcBef>
                        <a:spcAft>
                          <a:spcPts val="0"/>
                        </a:spcAft>
                        <a:buClrTx/>
                        <a:buSzTx/>
                        <a:buFontTx/>
                        <a:buNone/>
                        <a:tabLst/>
                        <a:defRPr/>
                      </a:pPr>
                      <a:r>
                        <a:rPr lang="en-US" sz="4894" kern="1200" dirty="0" err="1" smtClean="0">
                          <a:solidFill>
                            <a:schemeClr val="dk1"/>
                          </a:solidFill>
                          <a:effectLst/>
                          <a:latin typeface="+mn-lt"/>
                          <a:ea typeface="+mn-ea"/>
                          <a:cs typeface="+mn-cs"/>
                        </a:rPr>
                        <a:t>ApiKey</a:t>
                      </a:r>
                      <a:r>
                        <a:rPr lang="en-US" sz="4894" kern="1200" dirty="0" smtClean="0">
                          <a:solidFill>
                            <a:schemeClr val="dk1"/>
                          </a:solidFill>
                          <a:effectLst/>
                          <a:latin typeface="+mn-lt"/>
                          <a:ea typeface="+mn-ea"/>
                          <a:cs typeface="+mn-cs"/>
                        </a:rPr>
                        <a:t> </a:t>
                      </a:r>
                      <a:endParaRPr lang="en-US" dirty="0" smtClean="0"/>
                    </a:p>
                  </a:txBody>
                  <a:tcPr anchor="ctr"/>
                </a:tc>
                <a:tc>
                  <a:txBody>
                    <a:bodyPr/>
                    <a:lstStyle/>
                    <a:p>
                      <a:pPr marL="0" marR="0" indent="0" algn="ctr" defTabSz="1234544" rtl="0" eaLnBrk="1" fontAlgn="auto" latinLnBrk="0" hangingPunct="1">
                        <a:lnSpc>
                          <a:spcPct val="100000"/>
                        </a:lnSpc>
                        <a:spcBef>
                          <a:spcPts val="0"/>
                        </a:spcBef>
                        <a:spcAft>
                          <a:spcPts val="0"/>
                        </a:spcAft>
                        <a:buClrTx/>
                        <a:buSzTx/>
                        <a:buFontTx/>
                        <a:buNone/>
                        <a:tabLst/>
                        <a:defRPr/>
                      </a:pPr>
                      <a:r>
                        <a:rPr lang="is-IS" sz="4400" i="1" kern="1200" dirty="0" smtClean="0">
                          <a:solidFill>
                            <a:schemeClr val="dk1"/>
                          </a:solidFill>
                          <a:effectLst/>
                          <a:latin typeface="+mn-lt"/>
                          <a:ea typeface="+mn-ea"/>
                          <a:cs typeface="+mn-cs"/>
                        </a:rPr>
                        <a:t>VARCHAR(160) </a:t>
                      </a:r>
                      <a:endParaRPr lang="is-IS" sz="4400" i="1" dirty="0" smtClean="0"/>
                    </a:p>
                  </a:txBody>
                  <a:tcPr anchor="ctr"/>
                </a:tc>
                <a:tc>
                  <a:txBody>
                    <a:bodyPr/>
                    <a:lstStyle/>
                    <a:p>
                      <a:pPr marL="0" marR="0" indent="0" algn="ctr" defTabSz="1234544" rtl="0" eaLnBrk="1" fontAlgn="auto" latinLnBrk="0" hangingPunct="1">
                        <a:lnSpc>
                          <a:spcPct val="100000"/>
                        </a:lnSpc>
                        <a:spcBef>
                          <a:spcPts val="0"/>
                        </a:spcBef>
                        <a:spcAft>
                          <a:spcPts val="0"/>
                        </a:spcAft>
                        <a:buClrTx/>
                        <a:buSzTx/>
                        <a:buFontTx/>
                        <a:buNone/>
                        <a:tabLst/>
                        <a:defRPr/>
                      </a:pPr>
                      <a:r>
                        <a:rPr lang="en-US" sz="3200" kern="1200" dirty="0" smtClean="0">
                          <a:solidFill>
                            <a:schemeClr val="dk1"/>
                          </a:solidFill>
                          <a:effectLst/>
                          <a:latin typeface="+mn-lt"/>
                          <a:ea typeface="+mn-ea"/>
                          <a:cs typeface="+mn-cs"/>
                        </a:rPr>
                        <a:t>Unique random string; used for authentication </a:t>
                      </a:r>
                    </a:p>
                  </a:txBody>
                  <a:tcPr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196307195"/>
              </p:ext>
            </p:extLst>
          </p:nvPr>
        </p:nvGraphicFramePr>
        <p:xfrm>
          <a:off x="30508662" y="13264349"/>
          <a:ext cx="11891952" cy="4875022"/>
        </p:xfrm>
        <a:graphic>
          <a:graphicData uri="http://schemas.openxmlformats.org/drawingml/2006/table">
            <a:tbl>
              <a:tblPr firstRow="1" bandRow="1">
                <a:tableStyleId>{5C22544A-7EE6-4342-B048-85BDC9FD1C3A}</a:tableStyleId>
              </a:tblPr>
              <a:tblGrid>
                <a:gridCol w="2285922"/>
                <a:gridCol w="4495800"/>
                <a:gridCol w="5110230"/>
              </a:tblGrid>
              <a:tr h="370840">
                <a:tc>
                  <a:txBody>
                    <a:bodyPr/>
                    <a:lstStyle/>
                    <a:p>
                      <a:pPr algn="ctr"/>
                      <a:r>
                        <a:rPr lang="en-US" dirty="0" smtClean="0"/>
                        <a:t>Name</a:t>
                      </a:r>
                      <a:endParaRPr lang="en-US" dirty="0"/>
                    </a:p>
                  </a:txBody>
                  <a:tcPr anchor="ctr"/>
                </a:tc>
                <a:tc>
                  <a:txBody>
                    <a:bodyPr/>
                    <a:lstStyle/>
                    <a:p>
                      <a:pPr algn="ctr"/>
                      <a:r>
                        <a:rPr lang="en-US" dirty="0" smtClean="0"/>
                        <a:t>Type</a:t>
                      </a:r>
                      <a:endParaRPr lang="en-US" dirty="0"/>
                    </a:p>
                  </a:txBody>
                  <a:tcPr anchor="ctr"/>
                </a:tc>
                <a:tc>
                  <a:txBody>
                    <a:bodyPr/>
                    <a:lstStyle/>
                    <a:p>
                      <a:pPr algn="ctr"/>
                      <a:r>
                        <a:rPr lang="en-US" dirty="0" smtClean="0"/>
                        <a:t>Comment</a:t>
                      </a:r>
                      <a:endParaRPr lang="en-US" dirty="0"/>
                    </a:p>
                  </a:txBody>
                  <a:tcPr anchor="ctr"/>
                </a:tc>
              </a:tr>
              <a:tr h="370840">
                <a:tc>
                  <a:txBody>
                    <a:bodyPr/>
                    <a:lstStyle/>
                    <a:p>
                      <a:pPr marL="0" marR="0" indent="0" algn="ctr" defTabSz="1234544" rtl="0" eaLnBrk="1" fontAlgn="auto" latinLnBrk="0" hangingPunct="1">
                        <a:lnSpc>
                          <a:spcPct val="100000"/>
                        </a:lnSpc>
                        <a:spcBef>
                          <a:spcPts val="0"/>
                        </a:spcBef>
                        <a:spcAft>
                          <a:spcPts val="0"/>
                        </a:spcAft>
                        <a:buClrTx/>
                        <a:buSzTx/>
                        <a:buFontTx/>
                        <a:buNone/>
                        <a:tabLst/>
                        <a:defRPr/>
                      </a:pPr>
                      <a:r>
                        <a:rPr lang="en-US" sz="4894" kern="1200" dirty="0" smtClean="0">
                          <a:solidFill>
                            <a:schemeClr val="dk1"/>
                          </a:solidFill>
                          <a:effectLst/>
                          <a:latin typeface="+mn-lt"/>
                          <a:ea typeface="+mn-ea"/>
                          <a:cs typeface="+mn-cs"/>
                        </a:rPr>
                        <a:t>Id</a:t>
                      </a:r>
                    </a:p>
                  </a:txBody>
                  <a:tcPr anchor="ctr"/>
                </a:tc>
                <a:tc>
                  <a:txBody>
                    <a:bodyPr/>
                    <a:lstStyle/>
                    <a:p>
                      <a:pPr marL="0" marR="0" indent="0" algn="ctr" defTabSz="1234544" rtl="0" eaLnBrk="1" fontAlgn="auto" latinLnBrk="0" hangingPunct="1">
                        <a:lnSpc>
                          <a:spcPct val="100000"/>
                        </a:lnSpc>
                        <a:spcBef>
                          <a:spcPts val="0"/>
                        </a:spcBef>
                        <a:spcAft>
                          <a:spcPts val="0"/>
                        </a:spcAft>
                        <a:buClrTx/>
                        <a:buSzTx/>
                        <a:buFontTx/>
                        <a:buNone/>
                        <a:tabLst/>
                        <a:defRPr/>
                      </a:pPr>
                      <a:r>
                        <a:rPr lang="en-US" sz="4400" i="1" kern="1200" dirty="0" smtClean="0">
                          <a:solidFill>
                            <a:schemeClr val="dk1"/>
                          </a:solidFill>
                          <a:effectLst/>
                          <a:latin typeface="+mn-lt"/>
                          <a:ea typeface="+mn-ea"/>
                          <a:cs typeface="+mn-cs"/>
                        </a:rPr>
                        <a:t>INT </a:t>
                      </a:r>
                      <a:endParaRPr lang="en-US" sz="4400" i="1" dirty="0" smtClean="0"/>
                    </a:p>
                  </a:txBody>
                  <a:tcPr anchor="ctr"/>
                </a:tc>
                <a:tc>
                  <a:txBody>
                    <a:bodyPr/>
                    <a:lstStyle/>
                    <a:p>
                      <a:pPr marL="0" marR="0" indent="0" algn="ctr" defTabSz="1234544" rtl="0" eaLnBrk="1" fontAlgn="auto" latinLnBrk="0" hangingPunct="1">
                        <a:lnSpc>
                          <a:spcPct val="100000"/>
                        </a:lnSpc>
                        <a:spcBef>
                          <a:spcPts val="0"/>
                        </a:spcBef>
                        <a:spcAft>
                          <a:spcPts val="0"/>
                        </a:spcAft>
                        <a:buClrTx/>
                        <a:buSzTx/>
                        <a:buFontTx/>
                        <a:buNone/>
                        <a:tabLst/>
                        <a:defRPr/>
                      </a:pPr>
                      <a:r>
                        <a:rPr lang="en-US" sz="3200" kern="1200" dirty="0" smtClean="0">
                          <a:solidFill>
                            <a:schemeClr val="dk1"/>
                          </a:solidFill>
                          <a:effectLst/>
                          <a:latin typeface="+mn-lt"/>
                          <a:ea typeface="+mn-ea"/>
                          <a:cs typeface="+mn-cs"/>
                        </a:rPr>
                        <a:t>Unique auto-incremented identifier</a:t>
                      </a:r>
                      <a:endParaRPr lang="en-US" sz="3200" dirty="0" smtClean="0"/>
                    </a:p>
                  </a:txBody>
                  <a:tcPr anchor="ctr"/>
                </a:tc>
              </a:tr>
              <a:tr h="370840">
                <a:tc>
                  <a:txBody>
                    <a:bodyPr/>
                    <a:lstStyle/>
                    <a:p>
                      <a:pPr algn="ctr"/>
                      <a:r>
                        <a:rPr lang="en-US" sz="4894" kern="1200" dirty="0" smtClean="0">
                          <a:solidFill>
                            <a:schemeClr val="dk1"/>
                          </a:solidFill>
                          <a:effectLst/>
                          <a:latin typeface="+mn-lt"/>
                          <a:ea typeface="+mn-ea"/>
                          <a:cs typeface="+mn-cs"/>
                        </a:rPr>
                        <a:t>Name </a:t>
                      </a:r>
                      <a:endParaRPr lang="en-US" dirty="0"/>
                    </a:p>
                  </a:txBody>
                  <a:tcPr anchor="ctr"/>
                </a:tc>
                <a:tc>
                  <a:txBody>
                    <a:bodyPr/>
                    <a:lstStyle/>
                    <a:p>
                      <a:pPr marL="0" marR="0" indent="0" algn="ctr" defTabSz="1234544" rtl="0" eaLnBrk="1" fontAlgn="auto" latinLnBrk="0" hangingPunct="1">
                        <a:lnSpc>
                          <a:spcPct val="100000"/>
                        </a:lnSpc>
                        <a:spcBef>
                          <a:spcPts val="0"/>
                        </a:spcBef>
                        <a:spcAft>
                          <a:spcPts val="0"/>
                        </a:spcAft>
                        <a:buClrTx/>
                        <a:buSzTx/>
                        <a:buFontTx/>
                        <a:buNone/>
                        <a:tabLst/>
                        <a:defRPr/>
                      </a:pPr>
                      <a:r>
                        <a:rPr lang="en-US" sz="4400" i="1" kern="1200" dirty="0" smtClean="0">
                          <a:solidFill>
                            <a:schemeClr val="dk1"/>
                          </a:solidFill>
                          <a:effectLst/>
                          <a:latin typeface="+mn-lt"/>
                          <a:ea typeface="+mn-ea"/>
                          <a:cs typeface="+mn-cs"/>
                        </a:rPr>
                        <a:t>VARCHAR </a:t>
                      </a:r>
                      <a:endParaRPr lang="en-US" sz="4400" i="1" dirty="0" smtClean="0"/>
                    </a:p>
                  </a:txBody>
                  <a:tcPr anchor="ctr"/>
                </a:tc>
                <a:tc>
                  <a:txBody>
                    <a:bodyPr/>
                    <a:lstStyle/>
                    <a:p>
                      <a:pPr marL="0" marR="0" indent="0" algn="ctr" defTabSz="1234544" rtl="0" eaLnBrk="1" fontAlgn="auto" latinLnBrk="0" hangingPunct="1">
                        <a:lnSpc>
                          <a:spcPct val="100000"/>
                        </a:lnSpc>
                        <a:spcBef>
                          <a:spcPts val="0"/>
                        </a:spcBef>
                        <a:spcAft>
                          <a:spcPts val="0"/>
                        </a:spcAft>
                        <a:buClrTx/>
                        <a:buSzTx/>
                        <a:buFontTx/>
                        <a:buNone/>
                        <a:tabLst/>
                        <a:defRPr/>
                      </a:pPr>
                      <a:r>
                        <a:rPr lang="en-US" sz="3200" kern="1200" dirty="0" smtClean="0">
                          <a:solidFill>
                            <a:schemeClr val="dk1"/>
                          </a:solidFill>
                          <a:effectLst/>
                          <a:latin typeface="+mn-lt"/>
                          <a:ea typeface="+mn-ea"/>
                          <a:cs typeface="+mn-cs"/>
                        </a:rPr>
                        <a:t>User metric’s title</a:t>
                      </a:r>
                    </a:p>
                  </a:txBody>
                  <a:tcPr anchor="ctr"/>
                </a:tc>
              </a:tr>
              <a:tr h="370840">
                <a:tc>
                  <a:txBody>
                    <a:bodyPr/>
                    <a:lstStyle/>
                    <a:p>
                      <a:pPr marL="0" marR="0" indent="0" algn="ctr" defTabSz="1234544" rtl="0" eaLnBrk="1" fontAlgn="auto" latinLnBrk="0" hangingPunct="1">
                        <a:lnSpc>
                          <a:spcPct val="100000"/>
                        </a:lnSpc>
                        <a:spcBef>
                          <a:spcPts val="0"/>
                        </a:spcBef>
                        <a:spcAft>
                          <a:spcPts val="0"/>
                        </a:spcAft>
                        <a:buClrTx/>
                        <a:buSzTx/>
                        <a:buFontTx/>
                        <a:buNone/>
                        <a:tabLst/>
                        <a:defRPr/>
                      </a:pPr>
                      <a:r>
                        <a:rPr lang="en-US" sz="4894" kern="1200" dirty="0" smtClean="0">
                          <a:solidFill>
                            <a:schemeClr val="dk1"/>
                          </a:solidFill>
                          <a:effectLst/>
                          <a:latin typeface="+mn-lt"/>
                          <a:ea typeface="+mn-ea"/>
                          <a:cs typeface="+mn-cs"/>
                        </a:rPr>
                        <a:t>Value </a:t>
                      </a:r>
                      <a:endParaRPr lang="en-US" dirty="0" smtClean="0"/>
                    </a:p>
                  </a:txBody>
                  <a:tcPr anchor="ctr"/>
                </a:tc>
                <a:tc>
                  <a:txBody>
                    <a:bodyPr/>
                    <a:lstStyle/>
                    <a:p>
                      <a:pPr marL="0" marR="0" indent="0" algn="ctr" defTabSz="1234544" rtl="0" eaLnBrk="1" fontAlgn="auto" latinLnBrk="0" hangingPunct="1">
                        <a:lnSpc>
                          <a:spcPct val="100000"/>
                        </a:lnSpc>
                        <a:spcBef>
                          <a:spcPts val="0"/>
                        </a:spcBef>
                        <a:spcAft>
                          <a:spcPts val="0"/>
                        </a:spcAft>
                        <a:buClrTx/>
                        <a:buSzTx/>
                        <a:buFontTx/>
                        <a:buNone/>
                        <a:tabLst/>
                        <a:defRPr/>
                      </a:pPr>
                      <a:r>
                        <a:rPr lang="en-US" sz="4400" i="1" kern="1200" dirty="0" smtClean="0">
                          <a:solidFill>
                            <a:schemeClr val="dk1"/>
                          </a:solidFill>
                          <a:effectLst/>
                          <a:latin typeface="+mn-lt"/>
                          <a:ea typeface="+mn-ea"/>
                          <a:cs typeface="+mn-cs"/>
                        </a:rPr>
                        <a:t>TEXT </a:t>
                      </a:r>
                      <a:r>
                        <a:rPr lang="is-IS" sz="4400" i="1" kern="1200" dirty="0" smtClean="0">
                          <a:solidFill>
                            <a:schemeClr val="dk1"/>
                          </a:solidFill>
                          <a:effectLst/>
                          <a:latin typeface="+mn-lt"/>
                          <a:ea typeface="+mn-ea"/>
                          <a:cs typeface="+mn-cs"/>
                        </a:rPr>
                        <a:t> </a:t>
                      </a:r>
                      <a:endParaRPr lang="is-IS" sz="4400" i="1" dirty="0" smtClean="0"/>
                    </a:p>
                  </a:txBody>
                  <a:tcPr anchor="ctr"/>
                </a:tc>
                <a:tc>
                  <a:txBody>
                    <a:bodyPr/>
                    <a:lstStyle/>
                    <a:p>
                      <a:pPr marL="0" marR="0" indent="0" algn="ctr" defTabSz="1234544" rtl="0" eaLnBrk="1" fontAlgn="auto" latinLnBrk="0" hangingPunct="1">
                        <a:lnSpc>
                          <a:spcPct val="100000"/>
                        </a:lnSpc>
                        <a:spcBef>
                          <a:spcPts val="0"/>
                        </a:spcBef>
                        <a:spcAft>
                          <a:spcPts val="0"/>
                        </a:spcAft>
                        <a:buClrTx/>
                        <a:buSzTx/>
                        <a:buFontTx/>
                        <a:buNone/>
                        <a:tabLst/>
                        <a:defRPr/>
                      </a:pPr>
                      <a:r>
                        <a:rPr lang="en-US" sz="3200" kern="1200" dirty="0" smtClean="0">
                          <a:solidFill>
                            <a:schemeClr val="dk1"/>
                          </a:solidFill>
                          <a:effectLst/>
                          <a:latin typeface="+mn-lt"/>
                          <a:ea typeface="+mn-ea"/>
                          <a:cs typeface="+mn-cs"/>
                        </a:rPr>
                        <a:t>JSON formatted list of metric id - coefficient</a:t>
                      </a:r>
                    </a:p>
                  </a:txBody>
                  <a:tcPr anchor="ctr"/>
                </a:tc>
              </a:tr>
              <a:tr h="370840">
                <a:tc>
                  <a:txBody>
                    <a:bodyPr/>
                    <a:lstStyle/>
                    <a:p>
                      <a:pPr marL="0" marR="0" indent="0" algn="ctr" defTabSz="1234544" rtl="0" eaLnBrk="1" fontAlgn="auto" latinLnBrk="0" hangingPunct="1">
                        <a:lnSpc>
                          <a:spcPct val="100000"/>
                        </a:lnSpc>
                        <a:spcBef>
                          <a:spcPts val="0"/>
                        </a:spcBef>
                        <a:spcAft>
                          <a:spcPts val="0"/>
                        </a:spcAft>
                        <a:buClrTx/>
                        <a:buSzTx/>
                        <a:buFontTx/>
                        <a:buNone/>
                        <a:tabLst/>
                        <a:defRPr/>
                      </a:pPr>
                      <a:r>
                        <a:rPr lang="en-US" sz="4894" kern="1200" dirty="0" err="1" smtClean="0">
                          <a:solidFill>
                            <a:schemeClr val="dk1"/>
                          </a:solidFill>
                          <a:effectLst/>
                          <a:latin typeface="+mn-lt"/>
                          <a:ea typeface="+mn-ea"/>
                          <a:cs typeface="+mn-cs"/>
                        </a:rPr>
                        <a:t>UserID</a:t>
                      </a:r>
                      <a:r>
                        <a:rPr lang="en-US" sz="4894" kern="1200" dirty="0" smtClean="0">
                          <a:solidFill>
                            <a:schemeClr val="dk1"/>
                          </a:solidFill>
                          <a:effectLst/>
                          <a:latin typeface="+mn-lt"/>
                          <a:ea typeface="+mn-ea"/>
                          <a:cs typeface="+mn-cs"/>
                        </a:rPr>
                        <a:t> </a:t>
                      </a:r>
                      <a:endParaRPr lang="en-US" dirty="0" smtClean="0"/>
                    </a:p>
                  </a:txBody>
                  <a:tcPr anchor="ctr"/>
                </a:tc>
                <a:tc>
                  <a:txBody>
                    <a:bodyPr/>
                    <a:lstStyle/>
                    <a:p>
                      <a:pPr marL="0" marR="0" indent="0" algn="ctr" defTabSz="1234544" rtl="0" eaLnBrk="1" fontAlgn="auto" latinLnBrk="0" hangingPunct="1">
                        <a:lnSpc>
                          <a:spcPct val="100000"/>
                        </a:lnSpc>
                        <a:spcBef>
                          <a:spcPts val="0"/>
                        </a:spcBef>
                        <a:spcAft>
                          <a:spcPts val="0"/>
                        </a:spcAft>
                        <a:buClrTx/>
                        <a:buSzTx/>
                        <a:buFontTx/>
                        <a:buNone/>
                        <a:tabLst/>
                        <a:defRPr/>
                      </a:pPr>
                      <a:r>
                        <a:rPr lang="en-US" sz="4400" i="1" dirty="0" smtClean="0"/>
                        <a:t>INT </a:t>
                      </a:r>
                    </a:p>
                  </a:txBody>
                  <a:tcPr anchor="ctr"/>
                </a:tc>
                <a:tc>
                  <a:txBody>
                    <a:bodyPr/>
                    <a:lstStyle/>
                    <a:p>
                      <a:pPr marL="0" marR="0" indent="0" algn="ctr" defTabSz="1234544" rtl="0" eaLnBrk="1" fontAlgn="auto" latinLnBrk="0" hangingPunct="1">
                        <a:lnSpc>
                          <a:spcPct val="100000"/>
                        </a:lnSpc>
                        <a:spcBef>
                          <a:spcPts val="0"/>
                        </a:spcBef>
                        <a:spcAft>
                          <a:spcPts val="0"/>
                        </a:spcAft>
                        <a:buClrTx/>
                        <a:buSzTx/>
                        <a:buFontTx/>
                        <a:buNone/>
                        <a:tabLst/>
                        <a:defRPr/>
                      </a:pPr>
                      <a:r>
                        <a:rPr lang="en-US" sz="3200" kern="1200" dirty="0" smtClean="0">
                          <a:solidFill>
                            <a:schemeClr val="dk1"/>
                          </a:solidFill>
                          <a:effectLst/>
                          <a:latin typeface="+mn-lt"/>
                          <a:ea typeface="+mn-ea"/>
                          <a:cs typeface="+mn-cs"/>
                        </a:rPr>
                        <a:t>Id of a user - author of the user metric (foreign key)</a:t>
                      </a:r>
                    </a:p>
                  </a:txBody>
                  <a:tcPr anchor="ctr"/>
                </a:tc>
              </a:tr>
            </a:tbl>
          </a:graphicData>
        </a:graphic>
      </p:graphicFrame>
      <p:sp>
        <p:nvSpPr>
          <p:cNvPr id="4" name="TextBox 3"/>
          <p:cNvSpPr txBox="1"/>
          <p:nvPr/>
        </p:nvSpPr>
        <p:spPr>
          <a:xfrm>
            <a:off x="2220673" y="21560533"/>
            <a:ext cx="10797703" cy="3170099"/>
          </a:xfrm>
          <a:prstGeom prst="rect">
            <a:avLst/>
          </a:prstGeom>
          <a:noFill/>
        </p:spPr>
        <p:txBody>
          <a:bodyPr wrap="square" rtlCol="0">
            <a:spAutoFit/>
          </a:bodyPr>
          <a:lstStyle/>
          <a:p>
            <a:r>
              <a:rPr lang="en-US" sz="4000" dirty="0">
                <a:solidFill>
                  <a:srgbClr val="00B0F0"/>
                </a:solidFill>
                <a:latin typeface="Courier New" charset="0"/>
                <a:ea typeface="Courier New" charset="0"/>
                <a:cs typeface="Courier New" charset="0"/>
              </a:rPr>
              <a:t>/</a:t>
            </a:r>
            <a:r>
              <a:rPr lang="en-US" sz="4000" dirty="0" err="1">
                <a:solidFill>
                  <a:srgbClr val="00B0F0"/>
                </a:solidFill>
                <a:latin typeface="Courier New" charset="0"/>
                <a:ea typeface="Courier New" charset="0"/>
                <a:cs typeface="Courier New" charset="0"/>
              </a:rPr>
              <a:t>api</a:t>
            </a:r>
            <a:r>
              <a:rPr lang="en-US" sz="4000" dirty="0">
                <a:solidFill>
                  <a:srgbClr val="00B0F0"/>
                </a:solidFill>
                <a:latin typeface="Courier New" charset="0"/>
                <a:ea typeface="Courier New" charset="0"/>
                <a:cs typeface="Courier New" charset="0"/>
              </a:rPr>
              <a:t>/</a:t>
            </a:r>
            <a:r>
              <a:rPr lang="en-US" sz="4000" dirty="0" err="1">
                <a:solidFill>
                  <a:srgbClr val="00B0F0"/>
                </a:solidFill>
                <a:latin typeface="Courier New" charset="0"/>
                <a:ea typeface="Courier New" charset="0"/>
                <a:cs typeface="Courier New" charset="0"/>
              </a:rPr>
              <a:t>data</a:t>
            </a:r>
            <a:r>
              <a:rPr lang="en-US" sz="4000" dirty="0" err="1">
                <a:latin typeface="Courier New" charset="0"/>
                <a:ea typeface="Courier New" charset="0"/>
                <a:cs typeface="Courier New" charset="0"/>
              </a:rPr>
              <a:t>?</a:t>
            </a:r>
            <a:r>
              <a:rPr lang="en-US" sz="4000" dirty="0" err="1">
                <a:solidFill>
                  <a:srgbClr val="C00000"/>
                </a:solidFill>
                <a:latin typeface="Courier New" charset="0"/>
                <a:ea typeface="Courier New" charset="0"/>
                <a:cs typeface="Courier New" charset="0"/>
              </a:rPr>
              <a:t>metric</a:t>
            </a:r>
            <a:r>
              <a:rPr lang="en-US" sz="4000" dirty="0">
                <a:latin typeface="Courier New" charset="0"/>
                <a:ea typeface="Courier New" charset="0"/>
                <a:cs typeface="Courier New" charset="0"/>
              </a:rPr>
              <a:t>=</a:t>
            </a:r>
            <a:r>
              <a:rPr lang="en-US" sz="4000" b="1" dirty="0">
                <a:solidFill>
                  <a:srgbClr val="7030A0"/>
                </a:solidFill>
                <a:latin typeface="Courier New" charset="0"/>
                <a:ea typeface="Courier New" charset="0"/>
                <a:cs typeface="Courier New" charset="0"/>
              </a:rPr>
              <a:t>{16,32}</a:t>
            </a:r>
            <a:r>
              <a:rPr lang="en-US" sz="4000" dirty="0">
                <a:latin typeface="Courier New" charset="0"/>
                <a:ea typeface="Courier New" charset="0"/>
                <a:cs typeface="Courier New" charset="0"/>
              </a:rPr>
              <a:t>&amp;</a:t>
            </a:r>
            <a:r>
              <a:rPr lang="en-US" sz="4000" dirty="0">
                <a:solidFill>
                  <a:srgbClr val="C00000"/>
                </a:solidFill>
                <a:latin typeface="Courier New" charset="0"/>
                <a:ea typeface="Courier New" charset="0"/>
                <a:cs typeface="Courier New" charset="0"/>
              </a:rPr>
              <a:t>state</a:t>
            </a:r>
            <a:r>
              <a:rPr lang="en-US" sz="4000" dirty="0">
                <a:latin typeface="Courier New" charset="0"/>
                <a:ea typeface="Courier New" charset="0"/>
                <a:cs typeface="Courier New" charset="0"/>
              </a:rPr>
              <a:t>=</a:t>
            </a:r>
            <a:r>
              <a:rPr lang="en-US" sz="4000" b="1" dirty="0" err="1">
                <a:solidFill>
                  <a:srgbClr val="7030A0"/>
                </a:solidFill>
                <a:latin typeface="Courier New" charset="0"/>
                <a:ea typeface="Courier New" charset="0"/>
                <a:cs typeface="Courier New" charset="0"/>
              </a:rPr>
              <a:t>MA</a:t>
            </a:r>
            <a:r>
              <a:rPr lang="en-US" sz="4000" dirty="0" err="1">
                <a:latin typeface="Courier New" charset="0"/>
                <a:ea typeface="Courier New" charset="0"/>
                <a:cs typeface="Courier New" charset="0"/>
              </a:rPr>
              <a:t>&amp;</a:t>
            </a:r>
            <a:r>
              <a:rPr lang="en-US" sz="4000" dirty="0" err="1">
                <a:solidFill>
                  <a:srgbClr val="C00000"/>
                </a:solidFill>
                <a:latin typeface="Courier New" charset="0"/>
                <a:ea typeface="Courier New" charset="0"/>
                <a:cs typeface="Courier New" charset="0"/>
              </a:rPr>
              <a:t>year</a:t>
            </a:r>
            <a:r>
              <a:rPr lang="en-US" sz="4000" dirty="0">
                <a:latin typeface="Courier New" charset="0"/>
                <a:ea typeface="Courier New" charset="0"/>
                <a:cs typeface="Courier New" charset="0"/>
              </a:rPr>
              <a:t>=</a:t>
            </a:r>
            <a:r>
              <a:rPr lang="en-US" sz="4000" b="1" dirty="0">
                <a:solidFill>
                  <a:srgbClr val="7030A0"/>
                </a:solidFill>
                <a:latin typeface="Courier New" charset="0"/>
                <a:ea typeface="Courier New" charset="0"/>
                <a:cs typeface="Courier New" charset="0"/>
              </a:rPr>
              <a:t>∗</a:t>
            </a:r>
            <a:r>
              <a:rPr lang="en-US" sz="4000" dirty="0">
                <a:latin typeface="Courier New" charset="0"/>
                <a:ea typeface="Courier New" charset="0"/>
                <a:cs typeface="Courier New" charset="0"/>
              </a:rPr>
              <a:t>&amp;</a:t>
            </a:r>
            <a:r>
              <a:rPr lang="en-US" sz="4000" dirty="0" err="1">
                <a:solidFill>
                  <a:srgbClr val="C00000"/>
                </a:solidFill>
                <a:latin typeface="Courier New" charset="0"/>
                <a:ea typeface="Courier New" charset="0"/>
                <a:cs typeface="Courier New" charset="0"/>
              </a:rPr>
              <a:t>apiKey</a:t>
            </a:r>
            <a:r>
              <a:rPr lang="en-US" sz="4000" dirty="0" smtClean="0">
                <a:latin typeface="Courier New" charset="0"/>
                <a:ea typeface="Courier New" charset="0"/>
                <a:cs typeface="Courier New" charset="0"/>
              </a:rPr>
              <a:t>=</a:t>
            </a:r>
            <a:r>
              <a:rPr lang="en-US" sz="4000" b="1" dirty="0">
                <a:solidFill>
                  <a:srgbClr val="7030A0"/>
                </a:solidFill>
                <a:latin typeface="Courier New" charset="0"/>
                <a:ea typeface="Courier New" charset="0"/>
                <a:cs typeface="Courier New" charset="0"/>
              </a:rPr>
              <a:t>key</a:t>
            </a:r>
          </a:p>
          <a:p>
            <a:endParaRPr lang="en-US" sz="4000" dirty="0">
              <a:latin typeface="Courier New" charset="0"/>
              <a:ea typeface="Courier New" charset="0"/>
              <a:cs typeface="Courier New" charset="0"/>
            </a:endParaRPr>
          </a:p>
          <a:p>
            <a:r>
              <a:rPr lang="en-US" sz="4000" dirty="0">
                <a:solidFill>
                  <a:srgbClr val="00B0F0"/>
                </a:solidFill>
                <a:latin typeface="Courier New" charset="0"/>
                <a:ea typeface="Courier New" charset="0"/>
                <a:cs typeface="Courier New" charset="0"/>
              </a:rPr>
              <a:t>/</a:t>
            </a:r>
            <a:r>
              <a:rPr lang="en-US" sz="4000" dirty="0" err="1">
                <a:solidFill>
                  <a:srgbClr val="00B0F0"/>
                </a:solidFill>
                <a:latin typeface="Courier New" charset="0"/>
                <a:ea typeface="Courier New" charset="0"/>
                <a:cs typeface="Courier New" charset="0"/>
              </a:rPr>
              <a:t>api</a:t>
            </a:r>
            <a:r>
              <a:rPr lang="en-US" sz="4000" dirty="0">
                <a:solidFill>
                  <a:srgbClr val="00B0F0"/>
                </a:solidFill>
                <a:latin typeface="Courier New" charset="0"/>
                <a:ea typeface="Courier New" charset="0"/>
                <a:cs typeface="Courier New" charset="0"/>
              </a:rPr>
              <a:t>/</a:t>
            </a:r>
            <a:r>
              <a:rPr lang="en-US" sz="4000" dirty="0" err="1">
                <a:solidFill>
                  <a:srgbClr val="00B0F0"/>
                </a:solidFill>
                <a:latin typeface="Courier New" charset="0"/>
                <a:ea typeface="Courier New" charset="0"/>
                <a:cs typeface="Courier New" charset="0"/>
              </a:rPr>
              <a:t>metrics</a:t>
            </a:r>
            <a:r>
              <a:rPr lang="en-US" sz="4000" dirty="0" err="1">
                <a:latin typeface="Courier New" charset="0"/>
                <a:ea typeface="Courier New" charset="0"/>
                <a:cs typeface="Courier New" charset="0"/>
              </a:rPr>
              <a:t>?</a:t>
            </a:r>
            <a:r>
              <a:rPr lang="en-US" sz="4000" dirty="0" err="1">
                <a:solidFill>
                  <a:srgbClr val="C00000"/>
                </a:solidFill>
                <a:latin typeface="Courier New" charset="0"/>
                <a:ea typeface="Courier New" charset="0"/>
                <a:cs typeface="Courier New" charset="0"/>
              </a:rPr>
              <a:t>apiKey</a:t>
            </a:r>
            <a:r>
              <a:rPr lang="en-US" sz="4000" dirty="0">
                <a:latin typeface="Courier New" charset="0"/>
                <a:ea typeface="Courier New" charset="0"/>
                <a:cs typeface="Courier New" charset="0"/>
              </a:rPr>
              <a:t>=</a:t>
            </a:r>
            <a:r>
              <a:rPr lang="en-US" sz="4000" b="1" dirty="0">
                <a:solidFill>
                  <a:srgbClr val="7030A0"/>
                </a:solidFill>
                <a:latin typeface="Courier New" charset="0"/>
                <a:ea typeface="Courier New" charset="0"/>
                <a:cs typeface="Courier New" charset="0"/>
              </a:rPr>
              <a:t>key</a:t>
            </a:r>
            <a:r>
              <a:rPr lang="en-US" sz="4000" dirty="0">
                <a:latin typeface="Courier New" charset="0"/>
                <a:ea typeface="Courier New" charset="0"/>
                <a:cs typeface="Courier New" charset="0"/>
              </a:rPr>
              <a:t> </a:t>
            </a:r>
          </a:p>
          <a:p>
            <a:r>
              <a:rPr lang="en-US" sz="4000" dirty="0">
                <a:solidFill>
                  <a:srgbClr val="00B0F0"/>
                </a:solidFill>
                <a:latin typeface="Courier New" charset="0"/>
                <a:ea typeface="Courier New" charset="0"/>
                <a:cs typeface="Courier New" charset="0"/>
              </a:rPr>
              <a:t>/</a:t>
            </a:r>
            <a:r>
              <a:rPr lang="en-US" sz="4000" dirty="0" err="1">
                <a:solidFill>
                  <a:srgbClr val="00B0F0"/>
                </a:solidFill>
                <a:latin typeface="Courier New" charset="0"/>
                <a:ea typeface="Courier New" charset="0"/>
                <a:cs typeface="Courier New" charset="0"/>
              </a:rPr>
              <a:t>api</a:t>
            </a:r>
            <a:r>
              <a:rPr lang="en-US" sz="4000" dirty="0">
                <a:solidFill>
                  <a:srgbClr val="00B0F0"/>
                </a:solidFill>
                <a:latin typeface="Courier New" charset="0"/>
                <a:ea typeface="Courier New" charset="0"/>
                <a:cs typeface="Courier New" charset="0"/>
              </a:rPr>
              <a:t>/</a:t>
            </a:r>
            <a:r>
              <a:rPr lang="en-US" sz="4000" dirty="0" err="1">
                <a:solidFill>
                  <a:srgbClr val="00B0F0"/>
                </a:solidFill>
                <a:latin typeface="Courier New" charset="0"/>
                <a:ea typeface="Courier New" charset="0"/>
                <a:cs typeface="Courier New" charset="0"/>
              </a:rPr>
              <a:t>states</a:t>
            </a:r>
            <a:r>
              <a:rPr lang="en-US" sz="4000" dirty="0" err="1">
                <a:latin typeface="Courier New" charset="0"/>
                <a:ea typeface="Courier New" charset="0"/>
                <a:cs typeface="Courier New" charset="0"/>
              </a:rPr>
              <a:t>?</a:t>
            </a:r>
            <a:r>
              <a:rPr lang="en-US" sz="4000" dirty="0" err="1">
                <a:solidFill>
                  <a:srgbClr val="C00000"/>
                </a:solidFill>
                <a:latin typeface="Courier New" charset="0"/>
                <a:ea typeface="Courier New" charset="0"/>
                <a:cs typeface="Courier New" charset="0"/>
              </a:rPr>
              <a:t>apiKey</a:t>
            </a:r>
            <a:r>
              <a:rPr lang="en-US" sz="4000" dirty="0">
                <a:latin typeface="Courier New" charset="0"/>
                <a:ea typeface="Courier New" charset="0"/>
                <a:cs typeface="Courier New" charset="0"/>
              </a:rPr>
              <a:t>=</a:t>
            </a:r>
            <a:r>
              <a:rPr lang="en-US" sz="4000" b="1" dirty="0">
                <a:solidFill>
                  <a:srgbClr val="7030A0"/>
                </a:solidFill>
                <a:latin typeface="Courier New" charset="0"/>
                <a:ea typeface="Courier New" charset="0"/>
                <a:cs typeface="Courier New" charset="0"/>
              </a:rPr>
              <a:t>key</a:t>
            </a:r>
            <a:r>
              <a:rPr lang="en-US" sz="4000" dirty="0">
                <a:latin typeface="Courier New" charset="0"/>
                <a:ea typeface="Courier New" charset="0"/>
                <a:cs typeface="Courier New" charset="0"/>
              </a:rPr>
              <a:t> </a:t>
            </a:r>
          </a:p>
        </p:txBody>
      </p:sp>
      <p:sp>
        <p:nvSpPr>
          <p:cNvPr id="5" name="TextBox 4"/>
          <p:cNvSpPr txBox="1"/>
          <p:nvPr/>
        </p:nvSpPr>
        <p:spPr>
          <a:xfrm>
            <a:off x="15938194" y="5389135"/>
            <a:ext cx="12014811" cy="4401205"/>
          </a:xfrm>
          <a:prstGeom prst="rect">
            <a:avLst/>
          </a:prstGeom>
          <a:noFill/>
        </p:spPr>
        <p:txBody>
          <a:bodyPr wrap="square" rtlCol="0">
            <a:spAutoFit/>
          </a:bodyPr>
          <a:lstStyle/>
          <a:p>
            <a:pPr algn="just"/>
            <a:r>
              <a:rPr lang="en-US" sz="2800" dirty="0"/>
              <a:t>The goal of this project was to expand the functionality of the Massachusetts Technology, Talent, and Economic Reporting System (MATTERS) for the Massachusetts High </a:t>
            </a:r>
            <a:r>
              <a:rPr lang="en-US" sz="2800" dirty="0" smtClean="0"/>
              <a:t>Technology </a:t>
            </a:r>
            <a:r>
              <a:rPr lang="en-US" sz="2800" dirty="0"/>
              <a:t>Council (MHTC), a </a:t>
            </a:r>
            <a:r>
              <a:rPr lang="en-US" sz="2800" dirty="0" err="1"/>
              <a:t>protechnology</a:t>
            </a:r>
            <a:r>
              <a:rPr lang="en-US" sz="2800" dirty="0"/>
              <a:t> advocacy and lobbyist organization, with two new features - Application Program Interface (API) and Metric Builder. API defines a </a:t>
            </a:r>
            <a:r>
              <a:rPr lang="en-US" sz="2800" dirty="0" smtClean="0"/>
              <a:t>communication </a:t>
            </a:r>
            <a:r>
              <a:rPr lang="en-US" sz="2800" dirty="0"/>
              <a:t>protocol between MATTERS and other computational-based systems. We also wrote an extensive API documentation. Metric Builder is a tool that lets users create own metrics with own rules out of existing MATTERS metrics. Users are now able to define their own indexes and track individual states’ performance. </a:t>
            </a:r>
          </a:p>
        </p:txBody>
      </p:sp>
      <mc:AlternateContent xmlns:mc="http://schemas.openxmlformats.org/markup-compatibility/2006" xmlns:a14="http://schemas.microsoft.com/office/drawing/2010/main">
        <mc:Choice Requires="a14">
          <p:sp>
            <p:nvSpPr>
              <p:cNvPr id="6" name="TextBox 5"/>
              <p:cNvSpPr txBox="1"/>
              <p:nvPr/>
            </p:nvSpPr>
            <p:spPr>
              <a:xfrm>
                <a:off x="32016724" y="27265622"/>
                <a:ext cx="8875828" cy="28966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9600" b="0" i="1" smtClean="0">
                              <a:latin typeface="Cambria Math" panose="02040503050406030204" pitchFamily="18" charset="0"/>
                            </a:rPr>
                          </m:ctrlPr>
                        </m:sSubPr>
                        <m:e>
                          <m:r>
                            <a:rPr lang="en-US" sz="9600" b="0" i="1" smtClean="0">
                              <a:latin typeface="Cambria Math" charset="0"/>
                            </a:rPr>
                            <m:t>𝑉</m:t>
                          </m:r>
                        </m:e>
                        <m:sub>
                          <m:r>
                            <a:rPr lang="en-US" sz="9600" b="0" i="1" smtClean="0">
                              <a:latin typeface="Cambria Math" charset="0"/>
                            </a:rPr>
                            <m:t>𝑦</m:t>
                          </m:r>
                        </m:sub>
                      </m:sSub>
                      <m:r>
                        <a:rPr lang="en-US" sz="9600" b="0" i="1" smtClean="0">
                          <a:latin typeface="Cambria Math" charset="0"/>
                        </a:rPr>
                        <m:t>=</m:t>
                      </m:r>
                      <m:f>
                        <m:fPr>
                          <m:ctrlPr>
                            <a:rPr lang="bg-BG" sz="9600" b="0" i="1" smtClean="0">
                              <a:latin typeface="Cambria Math" panose="02040503050406030204" pitchFamily="18" charset="0"/>
                            </a:rPr>
                          </m:ctrlPr>
                        </m:fPr>
                        <m:num>
                          <m:nary>
                            <m:naryPr>
                              <m:chr m:val="∑"/>
                              <m:limLoc m:val="subSup"/>
                              <m:supHide m:val="on"/>
                              <m:ctrlPr>
                                <a:rPr lang="bg-BG" sz="9600" b="0" i="1" smtClean="0">
                                  <a:latin typeface="Cambria Math" panose="02040503050406030204" pitchFamily="18" charset="0"/>
                                </a:rPr>
                              </m:ctrlPr>
                            </m:naryPr>
                            <m:sub>
                              <m:r>
                                <m:rPr>
                                  <m:brk m:alnAt="9"/>
                                </m:rPr>
                                <a:rPr lang="en-US" sz="9600" b="0" i="1" smtClean="0">
                                  <a:latin typeface="Cambria Math" charset="0"/>
                                </a:rPr>
                                <m:t>𝑖</m:t>
                              </m:r>
                              <m:r>
                                <a:rPr lang="en-US" sz="9600" b="0" i="1" smtClean="0">
                                  <a:latin typeface="Cambria Math" charset="0"/>
                                  <a:ea typeface="Cambria Math" charset="0"/>
                                  <a:cs typeface="Cambria Math" charset="0"/>
                                </a:rPr>
                                <m:t>∈</m:t>
                              </m:r>
                              <m:r>
                                <a:rPr lang="en-US" sz="9600" b="0" i="1" smtClean="0">
                                  <a:latin typeface="Cambria Math" charset="0"/>
                                  <a:ea typeface="Cambria Math" charset="0"/>
                                  <a:cs typeface="Cambria Math" charset="0"/>
                                </a:rPr>
                                <m:t>𝐼</m:t>
                              </m:r>
                            </m:sub>
                            <m:sup/>
                            <m:e>
                              <m:sSub>
                                <m:sSubPr>
                                  <m:ctrlPr>
                                    <a:rPr lang="en-US" sz="9600" b="0" i="1" smtClean="0">
                                      <a:latin typeface="Cambria Math" panose="02040503050406030204" pitchFamily="18" charset="0"/>
                                    </a:rPr>
                                  </m:ctrlPr>
                                </m:sSubPr>
                                <m:e>
                                  <m:r>
                                    <a:rPr lang="en-US" sz="9600" b="0" i="1" smtClean="0">
                                      <a:latin typeface="Cambria Math" charset="0"/>
                                    </a:rPr>
                                    <m:t>𝑣</m:t>
                                  </m:r>
                                </m:e>
                                <m:sub>
                                  <m:r>
                                    <a:rPr lang="en-US" sz="9600" b="0" i="1" smtClean="0">
                                      <a:latin typeface="Cambria Math" charset="0"/>
                                    </a:rPr>
                                    <m:t>𝑖𝑦</m:t>
                                  </m:r>
                                </m:sub>
                              </m:sSub>
                              <m:r>
                                <a:rPr lang="en-US" sz="9600" b="0" i="1" smtClean="0">
                                  <a:latin typeface="Cambria Math" charset="0"/>
                                  <a:ea typeface="Cambria Math" charset="0"/>
                                  <a:cs typeface="Cambria Math" charset="0"/>
                                </a:rPr>
                                <m:t>∙</m:t>
                              </m:r>
                              <m:sSub>
                                <m:sSubPr>
                                  <m:ctrlPr>
                                    <a:rPr lang="en-US" sz="9600" b="0" i="1" smtClean="0">
                                      <a:latin typeface="Cambria Math" panose="02040503050406030204" pitchFamily="18" charset="0"/>
                                      <a:ea typeface="Cambria Math" charset="0"/>
                                      <a:cs typeface="Cambria Math" charset="0"/>
                                    </a:rPr>
                                  </m:ctrlPr>
                                </m:sSubPr>
                                <m:e>
                                  <m:r>
                                    <a:rPr lang="en-US" sz="9600" b="0" i="1" smtClean="0">
                                      <a:latin typeface="Cambria Math" charset="0"/>
                                      <a:ea typeface="Cambria Math" charset="0"/>
                                      <a:cs typeface="Cambria Math" charset="0"/>
                                    </a:rPr>
                                    <m:t>𝑐</m:t>
                                  </m:r>
                                </m:e>
                                <m:sub>
                                  <m:r>
                                    <a:rPr lang="en-US" sz="9600" b="0" i="1" smtClean="0">
                                      <a:latin typeface="Cambria Math" charset="0"/>
                                      <a:ea typeface="Cambria Math" charset="0"/>
                                      <a:cs typeface="Cambria Math" charset="0"/>
                                    </a:rPr>
                                    <m:t>𝑖</m:t>
                                  </m:r>
                                </m:sub>
                              </m:sSub>
                            </m:e>
                          </m:nary>
                        </m:num>
                        <m:den>
                          <m:r>
                            <a:rPr lang="en-US" sz="9600" b="0" i="1" smtClean="0">
                              <a:latin typeface="Cambria Math" charset="0"/>
                            </a:rPr>
                            <m:t>100</m:t>
                          </m:r>
                        </m:den>
                      </m:f>
                    </m:oMath>
                  </m:oMathPara>
                </a14:m>
                <a:endParaRPr lang="en-US" sz="9600" dirty="0"/>
              </a:p>
            </p:txBody>
          </p:sp>
        </mc:Choice>
        <mc:Fallback xmlns="">
          <p:sp>
            <p:nvSpPr>
              <p:cNvPr id="6" name="TextBox 5"/>
              <p:cNvSpPr txBox="1">
                <a:spLocks noRot="1" noChangeAspect="1" noMove="1" noResize="1" noEditPoints="1" noAdjustHandles="1" noChangeArrowheads="1" noChangeShapeType="1" noTextEdit="1"/>
              </p:cNvSpPr>
              <p:nvPr/>
            </p:nvSpPr>
            <p:spPr>
              <a:xfrm>
                <a:off x="32016724" y="27265622"/>
                <a:ext cx="8875828" cy="2896627"/>
              </a:xfrm>
              <a:prstGeom prst="rect">
                <a:avLst/>
              </a:prstGeom>
              <a:blipFill rotWithShape="0">
                <a:blip r:embed="rId9"/>
                <a:stretch>
                  <a:fillRect/>
                </a:stretch>
              </a:blipFill>
            </p:spPr>
            <p:txBody>
              <a:bodyPr/>
              <a:lstStyle/>
              <a:p>
                <a:r>
                  <a:rPr lang="en-US">
                    <a:noFill/>
                  </a:rPr>
                  <a:t> </a:t>
                </a:r>
              </a:p>
            </p:txBody>
          </p:sp>
        </mc:Fallback>
      </mc:AlternateContent>
      <p:sp>
        <p:nvSpPr>
          <p:cNvPr id="25" name="TextBox 24"/>
          <p:cNvSpPr txBox="1"/>
          <p:nvPr/>
        </p:nvSpPr>
        <p:spPr>
          <a:xfrm>
            <a:off x="30385803" y="20944981"/>
            <a:ext cx="12516811" cy="4401205"/>
          </a:xfrm>
          <a:prstGeom prst="rect">
            <a:avLst/>
          </a:prstGeom>
          <a:noFill/>
        </p:spPr>
        <p:txBody>
          <a:bodyPr wrap="square" rtlCol="0">
            <a:spAutoFit/>
          </a:bodyPr>
          <a:lstStyle/>
          <a:p>
            <a:pPr marL="514350" indent="-514350" algn="just">
              <a:buFont typeface="Arial" panose="020B0604020202020204" pitchFamily="34" charset="0"/>
              <a:buChar char="•"/>
            </a:pPr>
            <a:r>
              <a:rPr lang="en-US" sz="2800" dirty="0" smtClean="0"/>
              <a:t>Select multiple metrics to create their own metric formula</a:t>
            </a:r>
          </a:p>
          <a:p>
            <a:pPr marL="457200" indent="-457200" algn="just">
              <a:buFont typeface="Arial" panose="020B0604020202020204" pitchFamily="34" charset="0"/>
              <a:buChar char="•"/>
            </a:pPr>
            <a:endParaRPr lang="en-US" sz="2800" dirty="0" smtClean="0"/>
          </a:p>
          <a:p>
            <a:pPr marL="514350" indent="-514350" algn="just">
              <a:buFont typeface="Arial" panose="020B0604020202020204" pitchFamily="34" charset="0"/>
              <a:buChar char="•"/>
            </a:pPr>
            <a:r>
              <a:rPr lang="en-US" sz="2800" dirty="0" smtClean="0"/>
              <a:t>Assign weights to metrics to indicate importance (0-100 scale)</a:t>
            </a:r>
          </a:p>
          <a:p>
            <a:pPr marL="457200" indent="-457200" algn="just">
              <a:buFont typeface="Arial" panose="020B0604020202020204" pitchFamily="34" charset="0"/>
              <a:buChar char="•"/>
            </a:pPr>
            <a:endParaRPr lang="en-US" sz="2800" dirty="0" smtClean="0"/>
          </a:p>
          <a:p>
            <a:pPr marL="514350" indent="-514350" algn="just">
              <a:buFont typeface="Arial" panose="020B0604020202020204" pitchFamily="34" charset="0"/>
              <a:buChar char="•"/>
            </a:pPr>
            <a:r>
              <a:rPr lang="en-US" sz="2800" dirty="0" smtClean="0"/>
              <a:t>Create custom metric name and save the metric to visualize in Explorer</a:t>
            </a:r>
          </a:p>
          <a:p>
            <a:pPr marL="457200" indent="-457200" algn="just">
              <a:buFont typeface="Arial" panose="020B0604020202020204" pitchFamily="34" charset="0"/>
              <a:buChar char="•"/>
            </a:pPr>
            <a:endParaRPr lang="en-US" sz="2800" dirty="0" smtClean="0"/>
          </a:p>
          <a:p>
            <a:pPr marL="514350" indent="-514350" algn="just">
              <a:buFont typeface="Arial" panose="020B0604020202020204" pitchFamily="34" charset="0"/>
              <a:buChar char="•"/>
            </a:pPr>
            <a:r>
              <a:rPr lang="en-US" sz="2800" dirty="0" smtClean="0"/>
              <a:t>Look at their created metric data in the form of a bar chart, line chart or table</a:t>
            </a:r>
          </a:p>
          <a:p>
            <a:pPr marL="457200" indent="-457200" algn="just">
              <a:buFont typeface="Arial" panose="020B0604020202020204" pitchFamily="34" charset="0"/>
              <a:buChar char="•"/>
            </a:pPr>
            <a:endParaRPr lang="en-US" sz="2800" dirty="0" smtClean="0"/>
          </a:p>
          <a:p>
            <a:pPr marL="514350" indent="-514350" algn="just">
              <a:buFont typeface="Arial" panose="020B0604020202020204" pitchFamily="34" charset="0"/>
              <a:buChar char="•"/>
            </a:pPr>
            <a:r>
              <a:rPr lang="en-US" sz="2800" dirty="0" smtClean="0"/>
              <a:t>Edit and delete custom metrics on the Metric Builder page</a:t>
            </a:r>
            <a:endParaRPr lang="en-US" sz="2800" dirty="0"/>
          </a:p>
        </p:txBody>
      </p:sp>
      <p:graphicFrame>
        <p:nvGraphicFramePr>
          <p:cNvPr id="7" name="Table 6"/>
          <p:cNvGraphicFramePr>
            <a:graphicFrameLocks noGrp="1"/>
          </p:cNvGraphicFramePr>
          <p:nvPr>
            <p:extLst>
              <p:ext uri="{D42A27DB-BD31-4B8C-83A1-F6EECF244321}">
                <p14:modId xmlns:p14="http://schemas.microsoft.com/office/powerpoint/2010/main" val="3644312276"/>
              </p:ext>
            </p:extLst>
          </p:nvPr>
        </p:nvGraphicFramePr>
        <p:xfrm>
          <a:off x="16629573" y="21690737"/>
          <a:ext cx="10429954" cy="4185956"/>
        </p:xfrm>
        <a:graphic>
          <a:graphicData uri="http://schemas.openxmlformats.org/drawingml/2006/table">
            <a:tbl>
              <a:tblPr firstRow="1" bandRow="1">
                <a:tableStyleId>{5C22544A-7EE6-4342-B048-85BDC9FD1C3A}</a:tableStyleId>
              </a:tblPr>
              <a:tblGrid>
                <a:gridCol w="8415992"/>
                <a:gridCol w="2013962"/>
              </a:tblGrid>
              <a:tr h="107950">
                <a:tc gridSpan="2">
                  <a:txBody>
                    <a:bodyPr/>
                    <a:lstStyle/>
                    <a:p>
                      <a:pPr algn="ctr">
                        <a:lnSpc>
                          <a:spcPct val="150000"/>
                        </a:lnSpc>
                        <a:spcAft>
                          <a:spcPts val="0"/>
                        </a:spcAft>
                      </a:pPr>
                      <a:r>
                        <a:rPr lang="en-US" sz="2000" dirty="0">
                          <a:effectLst/>
                        </a:rPr>
                        <a:t>Table 1: Average ratings of Part 1 of the User Study, Metric Builder Feature (13 users)</a:t>
                      </a:r>
                      <a:endParaRPr lang="en-US" sz="2000" dirty="0">
                        <a:effectLst/>
                        <a:latin typeface="Calibri" panose="020F0502020204030204" pitchFamily="34" charset="0"/>
                      </a:endParaRPr>
                    </a:p>
                  </a:txBody>
                  <a:tcPr marL="68580" marR="68580" marT="0" marB="0"/>
                </a:tc>
                <a:tc hMerge="1">
                  <a:txBody>
                    <a:bodyPr/>
                    <a:lstStyle/>
                    <a:p>
                      <a:endParaRPr lang="en-US"/>
                    </a:p>
                  </a:txBody>
                  <a:tcPr/>
                </a:tc>
              </a:tr>
              <a:tr h="528356">
                <a:tc>
                  <a:txBody>
                    <a:bodyPr/>
                    <a:lstStyle/>
                    <a:p>
                      <a:pPr>
                        <a:lnSpc>
                          <a:spcPct val="150000"/>
                        </a:lnSpc>
                        <a:spcAft>
                          <a:spcPts val="0"/>
                        </a:spcAft>
                      </a:pPr>
                      <a:r>
                        <a:rPr lang="en-US" sz="2000" dirty="0">
                          <a:effectLst/>
                        </a:rPr>
                        <a:t>How easy was it to find the Metric Builder?</a:t>
                      </a:r>
                      <a:endParaRPr lang="en-US" sz="2000" dirty="0">
                        <a:effectLst/>
                        <a:latin typeface="Calibri" panose="020F0502020204030204" pitchFamily="34" charset="0"/>
                      </a:endParaRPr>
                    </a:p>
                  </a:txBody>
                  <a:tcPr marL="68580" marR="68580" marT="0" marB="0"/>
                </a:tc>
                <a:tc>
                  <a:txBody>
                    <a:bodyPr/>
                    <a:lstStyle/>
                    <a:p>
                      <a:pPr>
                        <a:lnSpc>
                          <a:spcPct val="150000"/>
                        </a:lnSpc>
                        <a:spcAft>
                          <a:spcPts val="0"/>
                        </a:spcAft>
                      </a:pPr>
                      <a:r>
                        <a:rPr lang="en-US" sz="2000">
                          <a:effectLst/>
                        </a:rPr>
                        <a:t>4.385</a:t>
                      </a:r>
                      <a:endParaRPr lang="en-US" sz="2000">
                        <a:effectLst/>
                        <a:latin typeface="Calibri" panose="020F0502020204030204" pitchFamily="34" charset="0"/>
                      </a:endParaRPr>
                    </a:p>
                  </a:txBody>
                  <a:tcPr marL="68580" marR="68580" marT="0" marB="0"/>
                </a:tc>
              </a:tr>
              <a:tr h="0">
                <a:tc>
                  <a:txBody>
                    <a:bodyPr/>
                    <a:lstStyle/>
                    <a:p>
                      <a:pPr>
                        <a:lnSpc>
                          <a:spcPct val="150000"/>
                        </a:lnSpc>
                        <a:spcAft>
                          <a:spcPts val="0"/>
                        </a:spcAft>
                      </a:pPr>
                      <a:r>
                        <a:rPr lang="en-US" sz="2000" dirty="0">
                          <a:effectLst/>
                        </a:rPr>
                        <a:t>How easy was it to select the metrics "Unemployment Rate", "Corporate Income Tax Rate", and "Median Household Income" in the metric builder?</a:t>
                      </a:r>
                      <a:endParaRPr lang="en-US" sz="2000" dirty="0">
                        <a:effectLst/>
                        <a:latin typeface="Calibri" panose="020F0502020204030204" pitchFamily="34" charset="0"/>
                      </a:endParaRPr>
                    </a:p>
                  </a:txBody>
                  <a:tcPr marL="68580" marR="68580" marT="0" marB="0"/>
                </a:tc>
                <a:tc>
                  <a:txBody>
                    <a:bodyPr/>
                    <a:lstStyle/>
                    <a:p>
                      <a:pPr>
                        <a:lnSpc>
                          <a:spcPct val="150000"/>
                        </a:lnSpc>
                        <a:spcAft>
                          <a:spcPts val="0"/>
                        </a:spcAft>
                      </a:pPr>
                      <a:r>
                        <a:rPr lang="en-US" sz="2000" dirty="0">
                          <a:effectLst/>
                        </a:rPr>
                        <a:t>4.308</a:t>
                      </a:r>
                      <a:endParaRPr lang="en-US" sz="2000" dirty="0">
                        <a:effectLst/>
                        <a:latin typeface="Calibri" panose="020F0502020204030204" pitchFamily="34" charset="0"/>
                      </a:endParaRPr>
                    </a:p>
                  </a:txBody>
                  <a:tcPr marL="68580" marR="68580" marT="0" marB="0"/>
                </a:tc>
              </a:tr>
              <a:tr h="0">
                <a:tc>
                  <a:txBody>
                    <a:bodyPr/>
                    <a:lstStyle/>
                    <a:p>
                      <a:pPr>
                        <a:lnSpc>
                          <a:spcPct val="150000"/>
                        </a:lnSpc>
                        <a:spcAft>
                          <a:spcPts val="0"/>
                        </a:spcAft>
                      </a:pPr>
                      <a:r>
                        <a:rPr lang="en-US" sz="2000">
                          <a:effectLst/>
                        </a:rPr>
                        <a:t>How easy was it to weigh the metrics accordingly?</a:t>
                      </a:r>
                      <a:endParaRPr lang="en-US" sz="2000">
                        <a:effectLst/>
                        <a:latin typeface="Calibri" panose="020F0502020204030204" pitchFamily="34" charset="0"/>
                      </a:endParaRPr>
                    </a:p>
                  </a:txBody>
                  <a:tcPr marL="68580" marR="68580" marT="0" marB="0"/>
                </a:tc>
                <a:tc>
                  <a:txBody>
                    <a:bodyPr/>
                    <a:lstStyle/>
                    <a:p>
                      <a:pPr>
                        <a:lnSpc>
                          <a:spcPct val="150000"/>
                        </a:lnSpc>
                        <a:spcAft>
                          <a:spcPts val="0"/>
                        </a:spcAft>
                      </a:pPr>
                      <a:r>
                        <a:rPr lang="en-US" sz="2000">
                          <a:effectLst/>
                        </a:rPr>
                        <a:t>4.615</a:t>
                      </a:r>
                      <a:endParaRPr lang="en-US" sz="2000">
                        <a:effectLst/>
                        <a:latin typeface="Calibri" panose="020F0502020204030204" pitchFamily="34" charset="0"/>
                      </a:endParaRPr>
                    </a:p>
                  </a:txBody>
                  <a:tcPr marL="68580" marR="68580" marT="0" marB="0"/>
                </a:tc>
              </a:tr>
              <a:tr h="0">
                <a:tc>
                  <a:txBody>
                    <a:bodyPr/>
                    <a:lstStyle/>
                    <a:p>
                      <a:pPr>
                        <a:lnSpc>
                          <a:spcPct val="150000"/>
                        </a:lnSpc>
                        <a:spcAft>
                          <a:spcPts val="0"/>
                        </a:spcAft>
                      </a:pPr>
                      <a:r>
                        <a:rPr lang="en-US" sz="2000" dirty="0">
                          <a:effectLst/>
                        </a:rPr>
                        <a:t>How easy was it to name and save your metric?</a:t>
                      </a:r>
                      <a:endParaRPr lang="en-US" sz="2000" dirty="0">
                        <a:effectLst/>
                        <a:latin typeface="Calibri" panose="020F0502020204030204" pitchFamily="34" charset="0"/>
                      </a:endParaRPr>
                    </a:p>
                  </a:txBody>
                  <a:tcPr marL="68580" marR="68580" marT="0" marB="0"/>
                </a:tc>
                <a:tc>
                  <a:txBody>
                    <a:bodyPr/>
                    <a:lstStyle/>
                    <a:p>
                      <a:pPr>
                        <a:lnSpc>
                          <a:spcPct val="150000"/>
                        </a:lnSpc>
                        <a:spcAft>
                          <a:spcPts val="0"/>
                        </a:spcAft>
                      </a:pPr>
                      <a:r>
                        <a:rPr lang="en-US" sz="2000" dirty="0">
                          <a:effectLst/>
                        </a:rPr>
                        <a:t>5</a:t>
                      </a:r>
                      <a:endParaRPr lang="en-US" sz="2000" dirty="0">
                        <a:effectLst/>
                        <a:latin typeface="Calibri" panose="020F0502020204030204" pitchFamily="34" charset="0"/>
                      </a:endParaRPr>
                    </a:p>
                  </a:txBody>
                  <a:tcPr marL="68580" marR="68580" marT="0" marB="0"/>
                </a:tc>
              </a:tr>
              <a:tr h="0">
                <a:tc>
                  <a:txBody>
                    <a:bodyPr/>
                    <a:lstStyle/>
                    <a:p>
                      <a:pPr>
                        <a:lnSpc>
                          <a:spcPct val="150000"/>
                        </a:lnSpc>
                        <a:spcAft>
                          <a:spcPts val="0"/>
                        </a:spcAft>
                      </a:pPr>
                      <a:r>
                        <a:rPr lang="en-US" sz="2000">
                          <a:effectLst/>
                        </a:rPr>
                        <a:t>How easy was it to find “My Metric” on the data explorer page?</a:t>
                      </a:r>
                      <a:endParaRPr lang="en-US" sz="2000">
                        <a:effectLst/>
                        <a:latin typeface="Calibri" panose="020F0502020204030204" pitchFamily="34" charset="0"/>
                      </a:endParaRPr>
                    </a:p>
                  </a:txBody>
                  <a:tcPr marL="68580" marR="68580" marT="0" marB="0"/>
                </a:tc>
                <a:tc>
                  <a:txBody>
                    <a:bodyPr/>
                    <a:lstStyle/>
                    <a:p>
                      <a:pPr>
                        <a:lnSpc>
                          <a:spcPct val="150000"/>
                        </a:lnSpc>
                        <a:spcAft>
                          <a:spcPts val="0"/>
                        </a:spcAft>
                      </a:pPr>
                      <a:r>
                        <a:rPr lang="en-US" sz="2000">
                          <a:effectLst/>
                        </a:rPr>
                        <a:t>4.231</a:t>
                      </a:r>
                      <a:endParaRPr lang="en-US" sz="2000">
                        <a:effectLst/>
                        <a:latin typeface="Calibri" panose="020F0502020204030204" pitchFamily="34" charset="0"/>
                      </a:endParaRPr>
                    </a:p>
                  </a:txBody>
                  <a:tcPr marL="68580" marR="68580" marT="0" marB="0"/>
                </a:tc>
              </a:tr>
              <a:tr h="0">
                <a:tc>
                  <a:txBody>
                    <a:bodyPr/>
                    <a:lstStyle/>
                    <a:p>
                      <a:pPr>
                        <a:lnSpc>
                          <a:spcPct val="150000"/>
                        </a:lnSpc>
                        <a:spcAft>
                          <a:spcPts val="0"/>
                        </a:spcAft>
                      </a:pPr>
                      <a:r>
                        <a:rPr lang="en-US" sz="2000">
                          <a:effectLst/>
                        </a:rPr>
                        <a:t>How easy was it to edit “My Metric” to make the appropriate changes?</a:t>
                      </a:r>
                      <a:endParaRPr lang="en-US" sz="2000">
                        <a:effectLst/>
                        <a:latin typeface="Calibri" panose="020F0502020204030204" pitchFamily="34" charset="0"/>
                      </a:endParaRPr>
                    </a:p>
                  </a:txBody>
                  <a:tcPr marL="68580" marR="68580" marT="0" marB="0"/>
                </a:tc>
                <a:tc>
                  <a:txBody>
                    <a:bodyPr/>
                    <a:lstStyle/>
                    <a:p>
                      <a:pPr>
                        <a:lnSpc>
                          <a:spcPct val="150000"/>
                        </a:lnSpc>
                        <a:spcAft>
                          <a:spcPts val="0"/>
                        </a:spcAft>
                      </a:pPr>
                      <a:r>
                        <a:rPr lang="en-US" sz="2000">
                          <a:effectLst/>
                        </a:rPr>
                        <a:t>3.846</a:t>
                      </a:r>
                      <a:endParaRPr lang="en-US" sz="2000">
                        <a:effectLst/>
                        <a:latin typeface="Calibri" panose="020F0502020204030204" pitchFamily="34" charset="0"/>
                      </a:endParaRPr>
                    </a:p>
                  </a:txBody>
                  <a:tcPr marL="68580" marR="68580" marT="0" marB="0"/>
                </a:tc>
              </a:tr>
              <a:tr h="0">
                <a:tc>
                  <a:txBody>
                    <a:bodyPr/>
                    <a:lstStyle/>
                    <a:p>
                      <a:pPr>
                        <a:lnSpc>
                          <a:spcPct val="150000"/>
                        </a:lnSpc>
                        <a:spcAft>
                          <a:spcPts val="0"/>
                        </a:spcAft>
                      </a:pPr>
                      <a:r>
                        <a:rPr lang="en-US" sz="2000" dirty="0">
                          <a:effectLst/>
                        </a:rPr>
                        <a:t>How easy was it to remove “My Metric”?</a:t>
                      </a:r>
                      <a:endParaRPr lang="en-US" sz="2000" dirty="0">
                        <a:effectLst/>
                        <a:latin typeface="Calibri" panose="020F0502020204030204" pitchFamily="34" charset="0"/>
                      </a:endParaRPr>
                    </a:p>
                  </a:txBody>
                  <a:tcPr marL="68580" marR="68580" marT="0" marB="0"/>
                </a:tc>
                <a:tc>
                  <a:txBody>
                    <a:bodyPr/>
                    <a:lstStyle/>
                    <a:p>
                      <a:pPr>
                        <a:lnSpc>
                          <a:spcPct val="150000"/>
                        </a:lnSpc>
                        <a:spcAft>
                          <a:spcPts val="0"/>
                        </a:spcAft>
                      </a:pPr>
                      <a:r>
                        <a:rPr lang="en-US" sz="2000" dirty="0">
                          <a:effectLst/>
                        </a:rPr>
                        <a:t>5</a:t>
                      </a:r>
                      <a:endParaRPr lang="en-US" sz="2000" dirty="0">
                        <a:effectLst/>
                        <a:latin typeface="Calibri" panose="020F0502020204030204" pitchFamily="34" charset="0"/>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48755159"/>
              </p:ext>
            </p:extLst>
          </p:nvPr>
        </p:nvGraphicFramePr>
        <p:xfrm>
          <a:off x="16629573" y="26022163"/>
          <a:ext cx="10429953" cy="1512122"/>
        </p:xfrm>
        <a:graphic>
          <a:graphicData uri="http://schemas.openxmlformats.org/drawingml/2006/table">
            <a:tbl>
              <a:tblPr firstRow="1" bandRow="1">
                <a:tableStyleId>{5C22544A-7EE6-4342-B048-85BDC9FD1C3A}</a:tableStyleId>
              </a:tblPr>
              <a:tblGrid>
                <a:gridCol w="8415990"/>
                <a:gridCol w="2013963"/>
              </a:tblGrid>
              <a:tr h="533240">
                <a:tc gridSpan="2">
                  <a:txBody>
                    <a:bodyPr/>
                    <a:lstStyle/>
                    <a:p>
                      <a:pPr algn="ctr">
                        <a:lnSpc>
                          <a:spcPct val="150000"/>
                        </a:lnSpc>
                        <a:spcAft>
                          <a:spcPts val="0"/>
                        </a:spcAft>
                      </a:pPr>
                      <a:r>
                        <a:rPr lang="en-US" sz="1800" dirty="0">
                          <a:effectLst/>
                        </a:rPr>
                        <a:t>Table 2: Average ratings of Part 2 of the User Study, API Documentation (12 users)</a:t>
                      </a:r>
                      <a:endParaRPr lang="en-US" sz="1800" dirty="0">
                        <a:effectLst/>
                        <a:latin typeface="Calibri" panose="020F0502020204030204" pitchFamily="34" charset="0"/>
                      </a:endParaRPr>
                    </a:p>
                  </a:txBody>
                  <a:tcPr marL="68580" marR="68580" marT="0" marB="0"/>
                </a:tc>
                <a:tc hMerge="1">
                  <a:txBody>
                    <a:bodyPr/>
                    <a:lstStyle/>
                    <a:p>
                      <a:endParaRPr lang="en-US"/>
                    </a:p>
                  </a:txBody>
                  <a:tcPr/>
                </a:tc>
              </a:tr>
              <a:tr h="489441">
                <a:tc>
                  <a:txBody>
                    <a:bodyPr/>
                    <a:lstStyle/>
                    <a:p>
                      <a:pPr>
                        <a:lnSpc>
                          <a:spcPct val="150000"/>
                        </a:lnSpc>
                        <a:spcAft>
                          <a:spcPts val="0"/>
                        </a:spcAft>
                      </a:pPr>
                      <a:r>
                        <a:rPr lang="en-US" sz="1800" dirty="0">
                          <a:effectLst/>
                        </a:rPr>
                        <a:t>How easy was it to </a:t>
                      </a:r>
                      <a:r>
                        <a:rPr lang="en-US" sz="2000" dirty="0">
                          <a:effectLst/>
                        </a:rPr>
                        <a:t>find</a:t>
                      </a:r>
                      <a:r>
                        <a:rPr lang="en-US" sz="1800" dirty="0">
                          <a:effectLst/>
                        </a:rPr>
                        <a:t> the API Documentation?</a:t>
                      </a:r>
                      <a:endParaRPr lang="en-US" sz="1800" dirty="0">
                        <a:effectLst/>
                        <a:latin typeface="Calibri" panose="020F0502020204030204" pitchFamily="34" charset="0"/>
                      </a:endParaRPr>
                    </a:p>
                  </a:txBody>
                  <a:tcPr marL="68580" marR="68580" marT="0" marB="0"/>
                </a:tc>
                <a:tc>
                  <a:txBody>
                    <a:bodyPr/>
                    <a:lstStyle/>
                    <a:p>
                      <a:pPr>
                        <a:lnSpc>
                          <a:spcPct val="150000"/>
                        </a:lnSpc>
                        <a:spcAft>
                          <a:spcPts val="0"/>
                        </a:spcAft>
                      </a:pPr>
                      <a:r>
                        <a:rPr lang="en-US" sz="1800">
                          <a:effectLst/>
                        </a:rPr>
                        <a:t>3.25</a:t>
                      </a:r>
                      <a:endParaRPr lang="en-US" sz="1800">
                        <a:effectLst/>
                        <a:latin typeface="Calibri" panose="020F0502020204030204" pitchFamily="34" charset="0"/>
                      </a:endParaRPr>
                    </a:p>
                  </a:txBody>
                  <a:tcPr marL="68580" marR="68580" marT="0" marB="0"/>
                </a:tc>
              </a:tr>
              <a:tr h="489441">
                <a:tc>
                  <a:txBody>
                    <a:bodyPr/>
                    <a:lstStyle/>
                    <a:p>
                      <a:pPr>
                        <a:lnSpc>
                          <a:spcPct val="150000"/>
                        </a:lnSpc>
                        <a:spcAft>
                          <a:spcPts val="0"/>
                        </a:spcAft>
                      </a:pPr>
                      <a:r>
                        <a:rPr lang="en-US" sz="1800" dirty="0">
                          <a:effectLst/>
                        </a:rPr>
                        <a:t>How useful is the API Documentation?</a:t>
                      </a:r>
                      <a:endParaRPr lang="en-US" sz="1800" dirty="0">
                        <a:effectLst/>
                        <a:latin typeface="Calibri" panose="020F0502020204030204" pitchFamily="34" charset="0"/>
                      </a:endParaRPr>
                    </a:p>
                  </a:txBody>
                  <a:tcPr marL="68580" marR="68580" marT="0" marB="0"/>
                </a:tc>
                <a:tc>
                  <a:txBody>
                    <a:bodyPr/>
                    <a:lstStyle/>
                    <a:p>
                      <a:pPr>
                        <a:lnSpc>
                          <a:spcPct val="150000"/>
                        </a:lnSpc>
                        <a:spcAft>
                          <a:spcPts val="0"/>
                        </a:spcAft>
                      </a:pPr>
                      <a:r>
                        <a:rPr lang="en-US" sz="1800" dirty="0">
                          <a:effectLst/>
                        </a:rPr>
                        <a:t>4.167</a:t>
                      </a:r>
                      <a:endParaRPr lang="en-US" sz="1800" dirty="0">
                        <a:effectLst/>
                        <a:latin typeface="Calibri" panose="020F0502020204030204" pitchFamily="34" charset="0"/>
                      </a:endParaRPr>
                    </a:p>
                  </a:txBody>
                  <a:tcPr marL="68580" marR="68580" marT="0" marB="0"/>
                </a:tc>
              </a:tr>
            </a:tbl>
          </a:graphicData>
        </a:graphic>
      </p:graphicFrame>
      <p:sp>
        <p:nvSpPr>
          <p:cNvPr id="27" name="TextBox 26"/>
          <p:cNvSpPr txBox="1"/>
          <p:nvPr/>
        </p:nvSpPr>
        <p:spPr>
          <a:xfrm>
            <a:off x="16487867" y="28703940"/>
            <a:ext cx="11121333" cy="3970318"/>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smtClean="0"/>
              <a:t>Massachusetts </a:t>
            </a:r>
            <a:r>
              <a:rPr lang="en-US" sz="2800" b="1" dirty="0"/>
              <a:t>High Technology Council </a:t>
            </a:r>
            <a:r>
              <a:rPr lang="en-US" sz="2800" dirty="0"/>
              <a:t>for making this project possible and working with Worcester Polytechnic Institute to create and grow </a:t>
            </a:r>
            <a:r>
              <a:rPr lang="en-US" sz="2800" dirty="0" smtClean="0"/>
              <a:t>MATTERS</a:t>
            </a:r>
          </a:p>
          <a:p>
            <a:pPr algn="just"/>
            <a:endParaRPr lang="en-US" sz="2800" dirty="0" smtClean="0"/>
          </a:p>
          <a:p>
            <a:pPr marL="457200" indent="-457200" algn="just">
              <a:buFont typeface="Arial" panose="020B0604020202020204" pitchFamily="34" charset="0"/>
              <a:buChar char="•"/>
            </a:pPr>
            <a:r>
              <a:rPr lang="en-US" sz="2800" b="1" dirty="0" smtClean="0"/>
              <a:t>Professor </a:t>
            </a:r>
            <a:r>
              <a:rPr lang="en-US" sz="2800" b="1" dirty="0"/>
              <a:t>Elke </a:t>
            </a:r>
            <a:r>
              <a:rPr lang="en-US" sz="2800" b="1" dirty="0" err="1"/>
              <a:t>Rundensteiner</a:t>
            </a:r>
            <a:r>
              <a:rPr lang="en-US" sz="2800" b="1" dirty="0"/>
              <a:t> </a:t>
            </a:r>
            <a:r>
              <a:rPr lang="en-US" sz="2800" dirty="0"/>
              <a:t>from WPI for her assistance and guidance throughout the entire </a:t>
            </a:r>
            <a:r>
              <a:rPr lang="en-US" sz="2800" dirty="0" smtClean="0"/>
              <a:t>project</a:t>
            </a:r>
          </a:p>
          <a:p>
            <a:pPr algn="just"/>
            <a:endParaRPr lang="en-US" sz="2800" dirty="0"/>
          </a:p>
          <a:p>
            <a:pPr marL="457200" indent="-457200" algn="just">
              <a:buFont typeface="Arial" panose="020B0604020202020204" pitchFamily="34" charset="0"/>
              <a:buChar char="•"/>
            </a:pPr>
            <a:r>
              <a:rPr lang="en-US" sz="2800" b="1" dirty="0" smtClean="0"/>
              <a:t>Caitlin </a:t>
            </a:r>
            <a:r>
              <a:rPr lang="en-US" sz="2800" b="1" dirty="0"/>
              <a:t>Kuhlman </a:t>
            </a:r>
            <a:r>
              <a:rPr lang="en-US" sz="2800" dirty="0"/>
              <a:t>from WPI for her help throughout the project and providing guidance and feedback on all aspects of the </a:t>
            </a:r>
            <a:r>
              <a:rPr lang="en-US" sz="2800" dirty="0" smtClean="0"/>
              <a:t>project</a:t>
            </a:r>
            <a:endParaRPr lang="en-US" sz="2800" dirty="0"/>
          </a:p>
        </p:txBody>
      </p:sp>
      <p:sp>
        <p:nvSpPr>
          <p:cNvPr id="10" name="TextBox 9"/>
          <p:cNvSpPr txBox="1"/>
          <p:nvPr/>
        </p:nvSpPr>
        <p:spPr>
          <a:xfrm>
            <a:off x="2403376" y="26979239"/>
            <a:ext cx="10996707" cy="3477875"/>
          </a:xfrm>
          <a:prstGeom prst="rect">
            <a:avLst/>
          </a:prstGeom>
          <a:noFill/>
        </p:spPr>
        <p:txBody>
          <a:bodyPr wrap="square" rtlCol="0">
            <a:spAutoFit/>
          </a:bodyPr>
          <a:lstStyle/>
          <a:p>
            <a:r>
              <a:rPr lang="en-US" sz="2000" dirty="0" smtClean="0"/>
              <a:t>The goal was to develop the API and documentation for MATTERS to allow users to have an additional way to interact with the data that MATTERS stores. The API allows these users to extract desired data values from our site easily.</a:t>
            </a:r>
          </a:p>
          <a:p>
            <a:endParaRPr lang="en-US" sz="2000" dirty="0" smtClean="0"/>
          </a:p>
          <a:p>
            <a:r>
              <a:rPr lang="en-US" sz="2000" dirty="0" smtClean="0"/>
              <a:t>APIs </a:t>
            </a:r>
            <a:r>
              <a:rPr lang="en-US" sz="2000" dirty="0"/>
              <a:t>not only encourage innovation and the ability to </a:t>
            </a:r>
            <a:r>
              <a:rPr lang="en-US" sz="2000" dirty="0" smtClean="0"/>
              <a:t>manipulate </a:t>
            </a:r>
            <a:r>
              <a:rPr lang="en-US" sz="2000" dirty="0"/>
              <a:t>and extrapolate data by external collaborators, they provide </a:t>
            </a:r>
            <a:r>
              <a:rPr lang="en-US" sz="2000" dirty="0" smtClean="0"/>
              <a:t>a </a:t>
            </a:r>
            <a:r>
              <a:rPr lang="en-US" sz="2000" dirty="0"/>
              <a:t>means to do so that is more secure for the group creating the API. </a:t>
            </a:r>
            <a:r>
              <a:rPr lang="en-US" sz="2000" dirty="0" smtClean="0"/>
              <a:t>They </a:t>
            </a:r>
            <a:r>
              <a:rPr lang="en-US" sz="2000" dirty="0"/>
              <a:t>reduce the risk of how and what data is obtains and encourage good </a:t>
            </a:r>
            <a:r>
              <a:rPr lang="en-US" sz="2000" dirty="0" smtClean="0"/>
              <a:t>practice </a:t>
            </a:r>
            <a:r>
              <a:rPr lang="en-US" sz="2000" dirty="0"/>
              <a:t>for how to properly manage the data </a:t>
            </a:r>
            <a:r>
              <a:rPr lang="en-US" sz="2000" dirty="0" smtClean="0"/>
              <a:t>available.</a:t>
            </a:r>
          </a:p>
          <a:p>
            <a:endParaRPr lang="en-US" sz="2000" dirty="0"/>
          </a:p>
          <a:p>
            <a:r>
              <a:rPr lang="en-US" sz="2000" dirty="0" smtClean="0"/>
              <a:t>The documentation provides developers easy </a:t>
            </a:r>
            <a:r>
              <a:rPr lang="en-US" sz="2000" dirty="0" err="1" smtClean="0"/>
              <a:t>inntruction</a:t>
            </a:r>
            <a:r>
              <a:rPr lang="en-US" sz="2000" dirty="0" smtClean="0"/>
              <a:t> and guidance for interacting with the MATTERS API, allowing for communication with our system to be both intuitive and effective.</a:t>
            </a:r>
            <a:endParaRPr lang="en-US" sz="2000" dirty="0"/>
          </a:p>
        </p:txBody>
      </p:sp>
    </p:spTree>
    <p:extLst>
      <p:ext uri="{BB962C8B-B14F-4D97-AF65-F5344CB8AC3E}">
        <p14:creationId xmlns:p14="http://schemas.microsoft.com/office/powerpoint/2010/main" val="2702103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wpi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983</TotalTime>
  <Words>643</Words>
  <Application>Microsoft Office PowerPoint</Application>
  <PresentationFormat>Custom</PresentationFormat>
  <Paragraphs>95</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PGothic</vt:lpstr>
      <vt:lpstr>Arial</vt:lpstr>
      <vt:lpstr>Calibri</vt:lpstr>
      <vt:lpstr>Cambria</vt:lpstr>
      <vt:lpstr>Cambria Math</vt:lpstr>
      <vt:lpstr>Courier New</vt:lpstr>
      <vt:lpstr>Times New Roman</vt:lpstr>
      <vt:lpstr>wpi_ppt</vt:lpstr>
      <vt:lpstr>PowerPoint Presentation</vt:lpstr>
    </vt:vector>
  </TitlesOfParts>
  <Company>Worcester Polytechnic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creator>WPI;ATC</dc:creator>
  <cp:lastModifiedBy>Jillian Hennessy</cp:lastModifiedBy>
  <cp:revision>61</cp:revision>
  <dcterms:created xsi:type="dcterms:W3CDTF">2009-11-05T19:41:53Z</dcterms:created>
  <dcterms:modified xsi:type="dcterms:W3CDTF">2016-04-12T05:45:31Z</dcterms:modified>
</cp:coreProperties>
</file>