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3739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074793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11218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149590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186989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224385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261781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299178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AC2B37"/>
    <a:srgbClr val="B53443"/>
    <a:srgbClr val="FAAA47"/>
    <a:srgbClr val="4B647B"/>
    <a:srgbClr val="496279"/>
    <a:srgbClr val="476077"/>
    <a:srgbClr val="455E75"/>
    <a:srgbClr val="292E36"/>
    <a:srgbClr val="2A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9" autoAdjust="0"/>
    <p:restoredTop sz="94673" autoAdjust="0"/>
  </p:normalViewPr>
  <p:slideViewPr>
    <p:cSldViewPr snapToGrid="0" snapToObjects="1">
      <p:cViewPr>
        <p:scale>
          <a:sx n="39" d="100"/>
          <a:sy n="39" d="100"/>
        </p:scale>
        <p:origin x="568" y="1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1pPr>
    <a:lvl2pPr marL="203739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2pPr>
    <a:lvl3pPr marL="4074793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3pPr>
    <a:lvl4pPr marL="611218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4pPr>
    <a:lvl5pPr marL="8149590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5pPr>
    <a:lvl6pPr marL="10186989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6pPr>
    <a:lvl7pPr marL="12224385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7pPr>
    <a:lvl8pPr marL="14261781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8pPr>
    <a:lvl9pPr marL="16299178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7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9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5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txStyles>
    <p:titleStyle>
      <a:lvl1pPr algn="ctr" defTabSz="1234544" rtl="0" fontAlgn="base">
        <a:spcBef>
          <a:spcPct val="0"/>
        </a:spcBef>
        <a:spcAft>
          <a:spcPct val="0"/>
        </a:spcAft>
        <a:defRPr sz="1187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34544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69086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703630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938172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25907" indent="-925907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8663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006132" indent="-771590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7538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86357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652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320900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555445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»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789987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6pPr>
      <a:lvl7pPr marL="8024530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7pPr>
      <a:lvl8pPr marL="9259074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8pPr>
      <a:lvl9pPr marL="10493616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1pPr>
      <a:lvl2pPr marL="1234544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2pPr>
      <a:lvl3pPr marL="246908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3pPr>
      <a:lvl4pPr marL="370363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4pPr>
      <a:lvl5pPr marL="493817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5pPr>
      <a:lvl6pPr marL="617271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6pPr>
      <a:lvl7pPr marL="7407259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7pPr>
      <a:lvl8pPr marL="864180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8pPr>
      <a:lvl9pPr marL="9876345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0" y="-57777"/>
            <a:ext cx="43891200" cy="3986675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801448" y="4199578"/>
            <a:ext cx="12432742" cy="601239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Abstract</a:t>
            </a:r>
            <a:endParaRPr lang="en-US" sz="4400" b="1" dirty="0"/>
          </a:p>
          <a:p>
            <a:pPr algn="ctr"/>
            <a:endParaRPr lang="en-US" sz="3263" b="1" dirty="0"/>
          </a:p>
          <a:p>
            <a:pPr algn="just"/>
            <a:endParaRPr lang="en-US" sz="2363" b="1" dirty="0"/>
          </a:p>
          <a:p>
            <a:pPr algn="just"/>
            <a:endParaRPr lang="en-US" sz="2025" dirty="0">
              <a:latin typeface="+mn-lt"/>
            </a:endParaRPr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b="1" dirty="0"/>
          </a:p>
          <a:p>
            <a:pPr lvl="1" algn="just"/>
            <a:r>
              <a:rPr lang="en-US" sz="2081" b="1" dirty="0"/>
              <a:t> </a:t>
            </a:r>
          </a:p>
          <a:p>
            <a:pPr lvl="1" algn="just"/>
            <a:endParaRPr lang="en-US" sz="2081" b="1" dirty="0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1687356" y="11929041"/>
            <a:ext cx="12301997" cy="6478838"/>
          </a:xfrm>
          <a:prstGeom prst="roundRect">
            <a:avLst>
              <a:gd name="adj" fmla="val 830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Tables</a:t>
            </a:r>
            <a:endParaRPr lang="en-US" sz="3600" b="1" dirty="0"/>
          </a:p>
          <a:p>
            <a:pPr algn="ctr"/>
            <a:endParaRPr lang="en-US" sz="618" b="1" dirty="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687355" y="18641554"/>
            <a:ext cx="12301998" cy="4980841"/>
          </a:xfrm>
          <a:prstGeom prst="roundRect">
            <a:avLst>
              <a:gd name="adj" fmla="val 105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Queries</a:t>
            </a:r>
            <a:endParaRPr lang="en-US" sz="4400" b="1" dirty="0"/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15628179" y="20993433"/>
            <a:ext cx="12432742" cy="5739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Testing Data</a:t>
            </a:r>
            <a:endParaRPr lang="en-US" sz="4400" b="1" dirty="0"/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29908147" y="11813598"/>
            <a:ext cx="12994468" cy="76806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Tables</a:t>
            </a:r>
            <a:endParaRPr lang="en-US" sz="4400" b="1" dirty="0"/>
          </a:p>
        </p:txBody>
      </p:sp>
      <p:sp>
        <p:nvSpPr>
          <p:cNvPr id="22" name="AutoShape 38"/>
          <p:cNvSpPr>
            <a:spLocks noChangeArrowheads="1"/>
          </p:cNvSpPr>
          <p:nvPr/>
        </p:nvSpPr>
        <p:spPr bwMode="auto">
          <a:xfrm>
            <a:off x="30006665" y="26062529"/>
            <a:ext cx="12895949" cy="53028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Normalization</a:t>
            </a:r>
            <a:endParaRPr lang="en-US" sz="4400" b="1" dirty="0"/>
          </a:p>
          <a:p>
            <a:pPr algn="ctr"/>
            <a:endParaRPr lang="en-US" sz="2251" dirty="0">
              <a:latin typeface="Times New Roman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006663" y="20052987"/>
            <a:ext cx="12895951" cy="56083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Features</a:t>
            </a:r>
            <a:endParaRPr lang="en-US" sz="4400" b="1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530159" y="551222"/>
            <a:ext cx="36830882" cy="293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4" rIns="67508" bIns="33754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 smtClean="0"/>
              <a:t>Expanding the Functionality of MATTERS</a:t>
            </a:r>
            <a:endParaRPr lang="en-US" sz="6600" b="1" dirty="0"/>
          </a:p>
          <a:p>
            <a:pPr algn="ctr"/>
            <a:r>
              <a:rPr lang="en-US" sz="4400" b="1" dirty="0" err="1" smtClean="0"/>
              <a:t>Dmytro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Bogatov</a:t>
            </a:r>
            <a:r>
              <a:rPr lang="en-US" sz="4400" b="1" dirty="0" smtClean="0"/>
              <a:t> (Computer Science), Jillian Hennessy (Computer Science)</a:t>
            </a:r>
          </a:p>
          <a:p>
            <a:pPr algn="ctr"/>
            <a:r>
              <a:rPr lang="en-US" sz="4400" b="1" dirty="0" smtClean="0"/>
              <a:t>Advisor</a:t>
            </a:r>
            <a:r>
              <a:rPr lang="en-US" sz="4400" b="1" dirty="0"/>
              <a:t>: Professor </a:t>
            </a:r>
            <a:r>
              <a:rPr lang="en-US" sz="4400" b="1" dirty="0" smtClean="0"/>
              <a:t>Elke </a:t>
            </a:r>
            <a:r>
              <a:rPr lang="en-US" sz="4400" b="1" dirty="0" err="1" smtClean="0"/>
              <a:t>Rundensteiner</a:t>
            </a:r>
            <a:r>
              <a:rPr lang="en-US" sz="4400" b="1" dirty="0" smtClean="0"/>
              <a:t> (Computer Science)</a:t>
            </a:r>
            <a:endParaRPr lang="en-US" sz="4400" b="1" dirty="0"/>
          </a:p>
          <a:p>
            <a:pPr algn="ctr"/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6" y="-363808"/>
            <a:ext cx="5951311" cy="4598739"/>
          </a:xfrm>
          <a:prstGeom prst="rect">
            <a:avLst/>
          </a:prstGeom>
        </p:spPr>
      </p:pic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1788404" y="23863209"/>
            <a:ext cx="12301998" cy="74957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Motivation</a:t>
            </a:r>
            <a:endParaRPr lang="en-US" sz="4400" b="1" dirty="0"/>
          </a:p>
          <a:p>
            <a:pPr algn="ctr"/>
            <a:endParaRPr lang="en-US" sz="618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512" y="1182218"/>
            <a:ext cx="8640446" cy="16118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6762" y="10625723"/>
            <a:ext cx="14658569" cy="99539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35" y="4169713"/>
            <a:ext cx="11755638" cy="7298136"/>
          </a:xfrm>
          <a:prstGeom prst="rect">
            <a:avLst/>
          </a:prstGeom>
        </p:spPr>
      </p:pic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15938194" y="27171810"/>
            <a:ext cx="12014811" cy="4188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Acknowledgements</a:t>
            </a:r>
            <a:endParaRPr lang="en-US" sz="4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331" y="4169713"/>
            <a:ext cx="11096685" cy="49318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606" y="5591460"/>
            <a:ext cx="11642009" cy="566516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84405"/>
              </p:ext>
            </p:extLst>
          </p:nvPr>
        </p:nvGraphicFramePr>
        <p:xfrm>
          <a:off x="1892378" y="13603810"/>
          <a:ext cx="11891952" cy="38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22"/>
                <a:gridCol w="4495800"/>
                <a:gridCol w="511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94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endParaRPr lang="en-US" sz="4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auto-incremented identifier</a:t>
                      </a:r>
                      <a:endParaRPr lang="en-US" sz="3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94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 </a:t>
                      </a:r>
                      <a:endParaRPr lang="en-US" sz="4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user’s name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94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ApiKey</a:t>
                      </a:r>
                      <a:r>
                        <a:rPr lang="en-US" sz="4894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4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VARCHAR(160) </a:t>
                      </a:r>
                      <a:endParaRPr lang="is-IS" sz="4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random string; used for authentication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07195"/>
              </p:ext>
            </p:extLst>
          </p:nvPr>
        </p:nvGraphicFramePr>
        <p:xfrm>
          <a:off x="30508662" y="13264349"/>
          <a:ext cx="11891952" cy="487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22"/>
                <a:gridCol w="4495800"/>
                <a:gridCol w="511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94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endParaRPr lang="en-US" sz="4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auto-incremented identifier</a:t>
                      </a:r>
                      <a:endParaRPr lang="en-US" sz="3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94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 </a:t>
                      </a:r>
                      <a:endParaRPr lang="en-US" sz="4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metric’s title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94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</a:t>
                      </a:r>
                      <a:r>
                        <a:rPr lang="is-IS" sz="4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s-IS" sz="4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formatted list of metric id - coefficient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94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4894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1" dirty="0" smtClean="0"/>
                        <a:t>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34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of a user - author of the user metric (foreign key)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59540" y="19786060"/>
            <a:ext cx="107977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400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api</a:t>
            </a:r>
            <a:r>
              <a:rPr lang="en-US" sz="400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400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?</a:t>
            </a:r>
            <a:r>
              <a:rPr lang="en-US" sz="40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metric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0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{16,32}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40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0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MA</a:t>
            </a:r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40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year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0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∗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40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40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piKey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0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</a:p>
          <a:p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400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400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api</a:t>
            </a:r>
            <a:r>
              <a:rPr lang="en-US" sz="400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400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metrics</a:t>
            </a:r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?</a:t>
            </a:r>
            <a:r>
              <a:rPr lang="en-US" sz="40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apiKey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0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400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400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api</a:t>
            </a:r>
            <a:r>
              <a:rPr lang="en-US" sz="4000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4000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states</a:t>
            </a:r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?</a:t>
            </a:r>
            <a:r>
              <a:rPr lang="en-US" sz="40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apiKey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0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8194" y="5389135"/>
            <a:ext cx="120148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goal of this project was to expand the functionality of the Massachusetts Technology, Talent, and Economic Reporting System (MATTERS) for the Massachusetts High </a:t>
            </a:r>
            <a:r>
              <a:rPr lang="en-US" sz="2800" dirty="0" smtClean="0"/>
              <a:t>Technology </a:t>
            </a:r>
            <a:r>
              <a:rPr lang="en-US" sz="2800" dirty="0"/>
              <a:t>Council (MHTC), a </a:t>
            </a:r>
            <a:r>
              <a:rPr lang="en-US" sz="2800" dirty="0" err="1"/>
              <a:t>protechnology</a:t>
            </a:r>
            <a:r>
              <a:rPr lang="en-US" sz="2800" dirty="0"/>
              <a:t> advocacy and lobbyist organization, with two new features - Application Program Interface (API) and Metric Builder. API defines a </a:t>
            </a:r>
            <a:r>
              <a:rPr lang="en-US" sz="2800" dirty="0" smtClean="0"/>
              <a:t>communication </a:t>
            </a:r>
            <a:r>
              <a:rPr lang="en-US" sz="2800" dirty="0"/>
              <a:t>protocol between MATTERS and other computational-based systems. We also wrote an extensive API documentation. Metric Builder is a tool that lets users create own metrics with own rules out of existing MATTERS metrics. Users are now able to define their own indexes and track individual states’ performance.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016724" y="27265622"/>
                <a:ext cx="8875828" cy="289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sz="9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96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sz="96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9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9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sz="9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9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600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9600" b="0" i="1" smtClean="0">
                                      <a:latin typeface="Cambria Math" charset="0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sz="9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9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9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9600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724" y="27265622"/>
                <a:ext cx="8875828" cy="28966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225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Cambria</vt:lpstr>
      <vt:lpstr>Cambria Math</vt:lpstr>
      <vt:lpstr>Courier New</vt:lpstr>
      <vt:lpstr>ＭＳ Ｐゴシック</vt:lpstr>
      <vt:lpstr>Times New Roman</vt:lpstr>
      <vt:lpstr>Arial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Microsoft Office User</cp:lastModifiedBy>
  <cp:revision>57</cp:revision>
  <dcterms:created xsi:type="dcterms:W3CDTF">2009-11-05T19:41:53Z</dcterms:created>
  <dcterms:modified xsi:type="dcterms:W3CDTF">2016-04-12T02:29:51Z</dcterms:modified>
</cp:coreProperties>
</file>