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4" d="100"/>
          <a:sy n="24" d="100"/>
        </p:scale>
        <p:origin x="1326" y="7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microsoft.com/office/2007/relationships/hdphoto" Target="../media/hdphoto2.wdp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62950" y="605535"/>
            <a:ext cx="42995618" cy="31931415"/>
            <a:chOff x="579886" y="581949"/>
            <a:chExt cx="42995618" cy="31931415"/>
          </a:xfrm>
        </p:grpSpPr>
        <p:sp>
          <p:nvSpPr>
            <p:cNvPr id="22" name="Rectangle 21"/>
            <p:cNvSpPr/>
            <p:nvPr/>
          </p:nvSpPr>
          <p:spPr>
            <a:xfrm>
              <a:off x="579886" y="581949"/>
              <a:ext cx="42976800" cy="3193141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8704" y="3650361"/>
              <a:ext cx="42976800" cy="28863003"/>
            </a:xfrm>
            <a:prstGeom prst="rect">
              <a:avLst/>
            </a:prstGeom>
            <a:gradFill flip="none" rotWithShape="1">
              <a:gsLst>
                <a:gs pos="0">
                  <a:srgbClr val="800000">
                    <a:shade val="30000"/>
                    <a:satMod val="115000"/>
                  </a:srgbClr>
                </a:gs>
                <a:gs pos="50000">
                  <a:srgbClr val="800000">
                    <a:shade val="67500"/>
                    <a:satMod val="115000"/>
                  </a:srgbClr>
                </a:gs>
                <a:gs pos="100000">
                  <a:srgbClr val="8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29215618" y="23299921"/>
            <a:ext cx="13644418" cy="8723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889280" y="13716499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889280" y="4132423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70463" y="23299921"/>
            <a:ext cx="27812505" cy="8723966"/>
            <a:chOff x="15079650" y="23299921"/>
            <a:chExt cx="27812505" cy="8723966"/>
          </a:xfrm>
        </p:grpSpPr>
        <p:sp>
          <p:nvSpPr>
            <p:cNvPr id="134" name="Rounded Rectangle 133"/>
            <p:cNvSpPr/>
            <p:nvPr/>
          </p:nvSpPr>
          <p:spPr>
            <a:xfrm>
              <a:off x="15079650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9247737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29215618" y="13716497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29215618" y="4132421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15048381" y="13716498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15048381" y="4132422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48381" y="10817878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4651603" y="-8134014"/>
            <a:ext cx="27785212" cy="19201370"/>
            <a:chOff x="15123391" y="4611800"/>
            <a:chExt cx="27785212" cy="18185589"/>
          </a:xfrm>
        </p:grpSpPr>
        <p:sp>
          <p:nvSpPr>
            <p:cNvPr id="91" name="Rounded Rectangle 90"/>
            <p:cNvSpPr/>
            <p:nvPr/>
          </p:nvSpPr>
          <p:spPr>
            <a:xfrm>
              <a:off x="29264185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23391" y="7450589"/>
              <a:ext cx="27785212" cy="11558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5123391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9264185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5123391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945600" y="4611800"/>
              <a:ext cx="14122315" cy="18185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49393" y="2286000"/>
            <a:ext cx="35194016" cy="1371600"/>
          </a:xfrm>
        </p:spPr>
        <p:txBody>
          <a:bodyPr anchor="ctr">
            <a:noAutofit/>
          </a:bodyPr>
          <a:lstStyle/>
          <a:p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 MATTERS:  </a:t>
            </a:r>
            <a: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Customizing Economic Indices to Measure State Competitiveness</a:t>
            </a:r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Advisor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Professor Elke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Rundensteiner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200" b="1" dirty="0" smtClean="0">
                <a:latin typeface="Calibri" panose="020F0502020204030204" pitchFamily="34" charset="0"/>
              </a:rPr>
              <a:t/>
            </a:r>
            <a:br>
              <a:rPr lang="en-US" sz="8200" b="1" dirty="0" smtClean="0">
                <a:latin typeface="Calibri" panose="020F0502020204030204" pitchFamily="34" charset="0"/>
              </a:rPr>
            </a:b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 b="24064"/>
          <a:stretch/>
        </p:blipFill>
        <p:spPr>
          <a:xfrm>
            <a:off x="1014269" y="457199"/>
            <a:ext cx="7238124" cy="305576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5118855" y="4132423"/>
            <a:ext cx="1367230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WEB-BASED DASHBOARD 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30539" y="11808696"/>
            <a:ext cx="16487860" cy="211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70000"/>
              </a:lnSpc>
              <a:buNone/>
            </a:pPr>
            <a:endParaRPr lang="en-US" sz="8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408" y="29698768"/>
            <a:ext cx="5853002" cy="1509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98391" y="6819652"/>
            <a:ext cx="1234439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06273" y="5274486"/>
            <a:ext cx="12059836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9280" y="13700095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 BUILDER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1812733" y="14839948"/>
            <a:ext cx="11918731" cy="2500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392" y="32138314"/>
            <a:ext cx="2080056" cy="88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544" y="28423824"/>
            <a:ext cx="1874359" cy="1607623"/>
          </a:xfrm>
          <a:prstGeom prst="rect">
            <a:avLst/>
          </a:prstGeom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524" y="30583563"/>
            <a:ext cx="1765714" cy="128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602" y="33446958"/>
            <a:ext cx="1671636" cy="16716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817" y="30414191"/>
            <a:ext cx="2080057" cy="852823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872" y="32138314"/>
            <a:ext cx="1681701" cy="168170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0" y="28384366"/>
            <a:ext cx="1676438" cy="1686538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335" y="33834122"/>
            <a:ext cx="1552773" cy="1358676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28583" y="4132423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6" t="27095" b="16833"/>
          <a:stretch/>
        </p:blipFill>
        <p:spPr>
          <a:xfrm>
            <a:off x="10058400" y="10824073"/>
            <a:ext cx="3949641" cy="1987077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280517" y="5792603"/>
            <a:ext cx="127923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 smtClean="0">
                <a:cs typeface="Times New Roman" panose="02020603050405020304" pitchFamily="18" charset="0"/>
              </a:rPr>
              <a:t>Data that impacts Massachusetts’ economic </a:t>
            </a:r>
            <a:r>
              <a:rPr lang="en-US" sz="3200" b="1" dirty="0">
                <a:cs typeface="Times New Roman" panose="02020603050405020304" pitchFamily="18" charset="0"/>
              </a:rPr>
              <a:t>health </a:t>
            </a:r>
          </a:p>
          <a:p>
            <a:endParaRPr lang="en-US" sz="32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Incorporate data from across many diverse online sources into one platform for exploration, visualization and analytics.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Provide access to high fidelity </a:t>
            </a:r>
            <a:r>
              <a:rPr lang="en-US" sz="3200" dirty="0" smtClean="0">
                <a:cs typeface="Times New Roman" panose="02020603050405020304" pitchFamily="18" charset="0"/>
              </a:rPr>
              <a:t>cost</a:t>
            </a:r>
            <a:r>
              <a:rPr lang="en-US" sz="3200" dirty="0">
                <a:cs typeface="Times New Roman" panose="02020603050405020304" pitchFamily="18" charset="0"/>
              </a:rPr>
              <a:t>, talent and economic metrics, as well as independent national </a:t>
            </a:r>
            <a:r>
              <a:rPr lang="en-US" sz="3200" dirty="0" smtClean="0">
                <a:cs typeface="Times New Roman" panose="02020603050405020304" pitchFamily="18" charset="0"/>
              </a:rPr>
              <a:t>rankings.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Help business leaders and policy makers evaluate </a:t>
            </a:r>
          </a:p>
          <a:p>
            <a:r>
              <a:rPr lang="en-US" sz="3200" dirty="0" smtClean="0">
                <a:cs typeface="Times New Roman" panose="02020603050405020304" pitchFamily="18" charset="0"/>
              </a:rPr>
              <a:t>     the competitive position of Massachusetts among </a:t>
            </a:r>
          </a:p>
          <a:p>
            <a:r>
              <a:rPr lang="en-US" sz="3200" dirty="0" smtClean="0">
                <a:cs typeface="Times New Roman" panose="02020603050405020304" pitchFamily="18" charset="0"/>
              </a:rPr>
              <a:t>     top technology states in the nation.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12146" y="5272833"/>
            <a:ext cx="12361052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215618" y="4132423"/>
            <a:ext cx="1364441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0137285" y="5272275"/>
            <a:ext cx="11668308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025486" y="5803989"/>
            <a:ext cx="12385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</a:t>
            </a:r>
            <a:r>
              <a:rPr lang="en-US" sz="3200" b="1" dirty="0" smtClean="0"/>
              <a:t>ools </a:t>
            </a:r>
            <a:r>
              <a:rPr lang="en-US" sz="3200" b="1" dirty="0"/>
              <a:t>to find meaningful insights in data </a:t>
            </a:r>
            <a:endParaRPr lang="en-US" sz="3200" b="1" dirty="0" smtClean="0"/>
          </a:p>
          <a:p>
            <a:endParaRPr lang="en-US" sz="2800" dirty="0"/>
          </a:p>
        </p:txBody>
      </p:sp>
      <p:sp>
        <p:nvSpPr>
          <p:cNvPr id="82" name="Cloud 24"/>
          <p:cNvSpPr/>
          <p:nvPr/>
        </p:nvSpPr>
        <p:spPr>
          <a:xfrm>
            <a:off x="49321496" y="32417794"/>
            <a:ext cx="2558647" cy="2214435"/>
          </a:xfrm>
          <a:prstGeom prst="cloud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Online </a:t>
            </a:r>
            <a:r>
              <a:rPr lang="en-US" sz="3600" b="1" dirty="0">
                <a:solidFill>
                  <a:prstClr val="black"/>
                </a:solidFill>
              </a:rPr>
              <a:t>Sources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52184673" y="32916669"/>
            <a:ext cx="1200444" cy="900333"/>
          </a:xfrm>
          <a:prstGeom prst="rightArrow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4171792" y="32315906"/>
            <a:ext cx="2198752" cy="2750656"/>
            <a:chOff x="40504950" y="25473238"/>
            <a:chExt cx="2198752" cy="2750656"/>
          </a:xfrm>
        </p:grpSpPr>
        <p:grpSp>
          <p:nvGrpSpPr>
            <p:cNvPr id="42" name="Group 41"/>
            <p:cNvGrpSpPr/>
            <p:nvPr/>
          </p:nvGrpSpPr>
          <p:grpSpPr>
            <a:xfrm>
              <a:off x="40507949" y="25473238"/>
              <a:ext cx="2195753" cy="2750656"/>
              <a:chOff x="56747621" y="26078132"/>
              <a:chExt cx="3200402" cy="3436458"/>
            </a:xfrm>
            <a:solidFill>
              <a:schemeClr val="bg1">
                <a:lumMod val="65000"/>
              </a:schemeClr>
            </a:solidFill>
          </p:grpSpPr>
          <p:sp>
            <p:nvSpPr>
              <p:cNvPr id="68" name="Flowchart: Direct Access Storage 67"/>
              <p:cNvSpPr/>
              <p:nvPr/>
            </p:nvSpPr>
            <p:spPr>
              <a:xfrm rot="16200000">
                <a:off x="57662023" y="27228590"/>
                <a:ext cx="1371598" cy="3200401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Direct Access Storage 40"/>
              <p:cNvSpPr/>
              <p:nvPr/>
            </p:nvSpPr>
            <p:spPr>
              <a:xfrm rot="16200000">
                <a:off x="57662023" y="26191358"/>
                <a:ext cx="1371598" cy="3200402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irect Access Storage 63"/>
              <p:cNvSpPr/>
              <p:nvPr/>
            </p:nvSpPr>
            <p:spPr>
              <a:xfrm rot="16200000">
                <a:off x="57662023" y="25163732"/>
                <a:ext cx="1371599" cy="3200400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0504950" y="26604410"/>
              <a:ext cx="2195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</a:t>
              </a:r>
              <a:r>
                <a:rPr lang="en-US" sz="3600" b="1" dirty="0" smtClean="0"/>
                <a:t>atabase</a:t>
              </a:r>
              <a:endParaRPr lang="en-US" sz="36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8686800" y="3238999"/>
            <a:ext cx="7164006" cy="14464105"/>
            <a:chOff x="34540844" y="7181347"/>
            <a:chExt cx="7164006" cy="14464105"/>
          </a:xfrm>
        </p:grpSpPr>
        <p:grpSp>
          <p:nvGrpSpPr>
            <p:cNvPr id="54" name="Group 53"/>
            <p:cNvGrpSpPr/>
            <p:nvPr/>
          </p:nvGrpSpPr>
          <p:grpSpPr>
            <a:xfrm>
              <a:off x="34700611" y="7181347"/>
              <a:ext cx="6898248" cy="14464105"/>
              <a:chOff x="34700611" y="7181347"/>
              <a:chExt cx="6898248" cy="1446410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79"/>
              <a:stretch/>
            </p:blipFill>
            <p:spPr>
              <a:xfrm>
                <a:off x="34742034" y="7181347"/>
                <a:ext cx="6754715" cy="3789521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34700611" y="10391726"/>
                <a:ext cx="6898248" cy="11253726"/>
                <a:chOff x="34891993" y="19142715"/>
                <a:chExt cx="7129718" cy="11253726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48"/>
                <a:stretch/>
              </p:blipFill>
              <p:spPr>
                <a:xfrm>
                  <a:off x="34976400" y="26840090"/>
                  <a:ext cx="6905318" cy="3556351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34891993" y="19142715"/>
                  <a:ext cx="712971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cs typeface="Arial" panose="020B0604020202020204" pitchFamily="34" charset="0"/>
                    </a:rPr>
                    <a:t>Number </a:t>
                  </a:r>
                  <a:r>
                    <a:rPr lang="en-US" sz="2800" dirty="0">
                      <a:cs typeface="Arial" panose="020B0604020202020204" pitchFamily="34" charset="0"/>
                    </a:rPr>
                    <a:t>of Master’s Degrees awarded in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STEM fields across </a:t>
                  </a:r>
                  <a:r>
                    <a:rPr lang="en-US" sz="2800" dirty="0">
                      <a:cs typeface="Arial" panose="020B0604020202020204" pitchFamily="34" charset="0"/>
                    </a:rPr>
                    <a:t>selected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states</a:t>
                  </a: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34540844" y="11695285"/>
              <a:ext cx="7164006" cy="6121356"/>
              <a:chOff x="34574847" y="11362986"/>
              <a:chExt cx="7164006" cy="612135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4574847" y="11989607"/>
                <a:ext cx="7164006" cy="5494735"/>
                <a:chOff x="26512307" y="14196772"/>
                <a:chExt cx="7404393" cy="54947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6512307" y="18737400"/>
                  <a:ext cx="740439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cs typeface="Arial" panose="020B0604020202020204" pitchFamily="34" charset="0"/>
                    </a:rPr>
                    <a:t>Percentage </a:t>
                  </a:r>
                  <a:r>
                    <a:rPr lang="en-US" sz="2800" dirty="0">
                      <a:cs typeface="Arial" panose="020B0604020202020204" pitchFamily="34" charset="0"/>
                    </a:rPr>
                    <a:t>of High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Tech in </a:t>
                  </a:r>
                  <a:r>
                    <a:rPr lang="en-US" sz="2800" dirty="0">
                      <a:cs typeface="Arial" panose="020B0604020202020204" pitchFamily="34" charset="0"/>
                    </a:rPr>
                    <a:t>Total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Employment</a:t>
                  </a:r>
                  <a:endParaRPr lang="en-US" sz="2800" dirty="0"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a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cross the </a:t>
                  </a:r>
                  <a:r>
                    <a:rPr lang="en-US" sz="2800" dirty="0">
                      <a:cs typeface="Arial" panose="020B0604020202020204" pitchFamily="34" charset="0"/>
                    </a:rPr>
                    <a:t>U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nited States</a:t>
                  </a:r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55393" y="14196772"/>
                  <a:ext cx="6847933" cy="4565288"/>
                </a:xfrm>
                <a:prstGeom prst="rect">
                  <a:avLst/>
                </a:prstGeom>
              </p:spPr>
            </p:pic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1" r="7108" b="87387"/>
              <a:stretch/>
            </p:blipFill>
            <p:spPr>
              <a:xfrm>
                <a:off x="34878804" y="11362986"/>
                <a:ext cx="6488085" cy="686021"/>
              </a:xfrm>
              <a:prstGeom prst="rect">
                <a:avLst/>
              </a:prstGeom>
            </p:spPr>
          </p:pic>
        </p:grpSp>
      </p:grpSp>
      <p:grpSp>
        <p:nvGrpSpPr>
          <p:cNvPr id="114" name="Group 113"/>
          <p:cNvGrpSpPr/>
          <p:nvPr/>
        </p:nvGrpSpPr>
        <p:grpSpPr>
          <a:xfrm>
            <a:off x="889280" y="23318458"/>
            <a:ext cx="13630582" cy="1187391"/>
            <a:chOff x="964919" y="24271500"/>
            <a:chExt cx="13630582" cy="1187391"/>
          </a:xfrm>
        </p:grpSpPr>
        <p:sp>
          <p:nvSpPr>
            <p:cNvPr id="116" name="TextBox 11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0410772" y="25172168"/>
            <a:ext cx="11121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 Massachusetts </a:t>
            </a:r>
            <a:r>
              <a:rPr lang="en-US" sz="2800" b="1" dirty="0"/>
              <a:t>High Technology Council </a:t>
            </a:r>
            <a:r>
              <a:rPr lang="en-US" sz="2800" dirty="0"/>
              <a:t>for making this project possible and working with Worcester Polytechnic Institute to create and grow </a:t>
            </a:r>
            <a:r>
              <a:rPr lang="en-US" sz="2800" dirty="0" smtClean="0"/>
              <a:t>MATTERS</a:t>
            </a:r>
          </a:p>
          <a:p>
            <a:pPr algn="just"/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Professor </a:t>
            </a:r>
            <a:r>
              <a:rPr lang="en-US" sz="2800" b="1" dirty="0"/>
              <a:t>Elke </a:t>
            </a:r>
            <a:r>
              <a:rPr lang="en-US" sz="2800" b="1" dirty="0" err="1"/>
              <a:t>Rundensteiner</a:t>
            </a:r>
            <a:r>
              <a:rPr lang="en-US" sz="2800" b="1" dirty="0"/>
              <a:t> </a:t>
            </a:r>
            <a:r>
              <a:rPr lang="en-US" sz="2800" dirty="0"/>
              <a:t>from WPI for her assistance and guidance throughout the entire </a:t>
            </a:r>
            <a:r>
              <a:rPr lang="en-US" sz="2800" dirty="0" smtClean="0"/>
              <a:t>project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Caitlin </a:t>
            </a:r>
            <a:r>
              <a:rPr lang="en-US" sz="2800" b="1" dirty="0"/>
              <a:t>Kuhlman </a:t>
            </a:r>
            <a:r>
              <a:rPr lang="en-US" sz="2800" dirty="0"/>
              <a:t>from WPI for her help throughout the project and providing guidance and feedback on all aspects of the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pic>
        <p:nvPicPr>
          <p:cNvPr id="122" name="Picture 3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8" b="17281"/>
          <a:stretch/>
        </p:blipFill>
        <p:spPr bwMode="auto">
          <a:xfrm>
            <a:off x="43776900" y="20010737"/>
            <a:ext cx="16002000" cy="64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6" b="17862"/>
          <a:stretch/>
        </p:blipFill>
        <p:spPr bwMode="auto">
          <a:xfrm>
            <a:off x="43892480" y="2672493"/>
            <a:ext cx="16002000" cy="626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17759" r="14057" b="12325"/>
          <a:stretch/>
        </p:blipFill>
        <p:spPr bwMode="auto">
          <a:xfrm>
            <a:off x="16075009" y="6003891"/>
            <a:ext cx="11722363" cy="69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4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7850" r="13986" b="16999"/>
          <a:stretch/>
        </p:blipFill>
        <p:spPr bwMode="auto">
          <a:xfrm>
            <a:off x="44348400" y="10458524"/>
            <a:ext cx="11722363" cy="65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" name="Group 134"/>
          <p:cNvGrpSpPr/>
          <p:nvPr/>
        </p:nvGrpSpPr>
        <p:grpSpPr>
          <a:xfrm>
            <a:off x="29215618" y="23299921"/>
            <a:ext cx="13630582" cy="1187391"/>
            <a:chOff x="964919" y="24271500"/>
            <a:chExt cx="13630582" cy="1187391"/>
          </a:xfrm>
        </p:grpSpPr>
        <p:sp>
          <p:nvSpPr>
            <p:cNvPr id="136" name="TextBox 13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ACKNOWLEDGEMENTS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15038550" y="18228001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29215618" y="13716499"/>
            <a:ext cx="13630582" cy="1187391"/>
            <a:chOff x="964919" y="24271500"/>
            <a:chExt cx="13630582" cy="1187391"/>
          </a:xfrm>
        </p:grpSpPr>
        <p:sp>
          <p:nvSpPr>
            <p:cNvPr id="156" name="TextBox 15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 FACING API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10961" r="4568" b="4286"/>
          <a:stretch/>
        </p:blipFill>
        <p:spPr bwMode="auto">
          <a:xfrm>
            <a:off x="4530236" y="15203921"/>
            <a:ext cx="9201228" cy="678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5" t="10381" r="4568" b="37563"/>
          <a:stretch/>
        </p:blipFill>
        <p:spPr bwMode="auto">
          <a:xfrm>
            <a:off x="45063392" y="26932010"/>
            <a:ext cx="11575318" cy="520630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067" y="15203049"/>
            <a:ext cx="11755638" cy="72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169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Data  MATTERS:   Customizing Economic Indices to Measure State Competitiveness  Advisor: Professor Elke Rundensteiner Department of Computer Science  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MATTERS:  Massachusetts Technology, Talent, and Economic Reporting System Caitlin Kuhlman, Ramoza Ahsan, Rodica Neamtu, Alexis Espinoza (Computer Science) Undergraduate MQP Team: Alex Fortier, Long Nguyen Duc Hoang, Westley Russell, Kevin Mee Advisor: Professor Elke Rundensteiner(Computer Science)</dc:title>
  <dc:creator>john</dc:creator>
  <cp:lastModifiedBy>Jillian Hennessy</cp:lastModifiedBy>
  <cp:revision>113</cp:revision>
  <dcterms:created xsi:type="dcterms:W3CDTF">2014-12-02T02:31:18Z</dcterms:created>
  <dcterms:modified xsi:type="dcterms:W3CDTF">2016-04-13T02:38:09Z</dcterms:modified>
</cp:coreProperties>
</file>